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8" r:id="rId5"/>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5FFFF"/>
    <a:srgbClr val="4797D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3525"/>
  </p:normalViewPr>
  <p:slideViewPr>
    <p:cSldViewPr snapToGrid="0" snapToObjects="1">
      <p:cViewPr varScale="1">
        <p:scale>
          <a:sx n="48" d="100"/>
          <a:sy n="48" d="100"/>
        </p:scale>
        <p:origin x="2544" y="24"/>
      </p:cViewPr>
      <p:guideLst>
        <p:guide orient="horz" pos="2880"/>
        <p:guide pos="216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latt Michele" userId="eff5d035-54dd-40d5-ad1c-01b2569fbbd7" providerId="ADAL" clId="{C263182B-2B9B-4D9B-A3CF-A3F146886E62}"/>
    <pc:docChg chg="custSel modSld">
      <pc:chgData name="Platt Michele" userId="eff5d035-54dd-40d5-ad1c-01b2569fbbd7" providerId="ADAL" clId="{C263182B-2B9B-4D9B-A3CF-A3F146886E62}" dt="2021-06-09T05:09:41.895" v="284" actId="1076"/>
      <pc:docMkLst>
        <pc:docMk/>
      </pc:docMkLst>
      <pc:sldChg chg="addSp delSp modSp">
        <pc:chgData name="Platt Michele" userId="eff5d035-54dd-40d5-ad1c-01b2569fbbd7" providerId="ADAL" clId="{C263182B-2B9B-4D9B-A3CF-A3F146886E62}" dt="2021-06-09T05:09:41.895" v="284" actId="1076"/>
        <pc:sldMkLst>
          <pc:docMk/>
          <pc:sldMk cId="0" sldId="258"/>
        </pc:sldMkLst>
        <pc:spChg chg="mod">
          <ac:chgData name="Platt Michele" userId="eff5d035-54dd-40d5-ad1c-01b2569fbbd7" providerId="ADAL" clId="{C263182B-2B9B-4D9B-A3CF-A3F146886E62}" dt="2021-05-26T14:40:27.273" v="262" actId="1076"/>
          <ac:spMkLst>
            <pc:docMk/>
            <pc:sldMk cId="0" sldId="258"/>
            <ac:spMk id="12" creationId="{D5BEDB2C-DFA4-4293-AEC4-620C18A8A260}"/>
          </ac:spMkLst>
        </pc:spChg>
        <pc:spChg chg="mod">
          <ac:chgData name="Platt Michele" userId="eff5d035-54dd-40d5-ad1c-01b2569fbbd7" providerId="ADAL" clId="{C263182B-2B9B-4D9B-A3CF-A3F146886E62}" dt="2021-05-19T10:43:59.038" v="9" actId="20577"/>
          <ac:spMkLst>
            <pc:docMk/>
            <pc:sldMk cId="0" sldId="258"/>
            <ac:spMk id="16" creationId="{4EE4630F-C7DC-4144-BC32-F335DF75F53C}"/>
          </ac:spMkLst>
        </pc:spChg>
        <pc:spChg chg="mod">
          <ac:chgData name="Platt Michele" userId="eff5d035-54dd-40d5-ad1c-01b2569fbbd7" providerId="ADAL" clId="{C263182B-2B9B-4D9B-A3CF-A3F146886E62}" dt="2021-05-26T14:37:12.855" v="255" actId="20577"/>
          <ac:spMkLst>
            <pc:docMk/>
            <pc:sldMk cId="0" sldId="258"/>
            <ac:spMk id="26" creationId="{00000000-0000-0000-0000-000000000000}"/>
          </ac:spMkLst>
        </pc:spChg>
        <pc:spChg chg="mod">
          <ac:chgData name="Platt Michele" userId="eff5d035-54dd-40d5-ad1c-01b2569fbbd7" providerId="ADAL" clId="{C263182B-2B9B-4D9B-A3CF-A3F146886E62}" dt="2021-05-19T14:40:13.625" v="19" actId="1076"/>
          <ac:spMkLst>
            <pc:docMk/>
            <pc:sldMk cId="0" sldId="258"/>
            <ac:spMk id="35" creationId="{00000000-0000-0000-0000-000000000000}"/>
          </ac:spMkLst>
        </pc:spChg>
        <pc:spChg chg="mod">
          <ac:chgData name="Platt Michele" userId="eff5d035-54dd-40d5-ad1c-01b2569fbbd7" providerId="ADAL" clId="{C263182B-2B9B-4D9B-A3CF-A3F146886E62}" dt="2021-05-19T14:40:04.865" v="17" actId="1076"/>
          <ac:spMkLst>
            <pc:docMk/>
            <pc:sldMk cId="0" sldId="258"/>
            <ac:spMk id="44" creationId="{00000000-0000-0000-0000-000000000000}"/>
          </ac:spMkLst>
        </pc:spChg>
        <pc:spChg chg="mod">
          <ac:chgData name="Platt Michele" userId="eff5d035-54dd-40d5-ad1c-01b2569fbbd7" providerId="ADAL" clId="{C263182B-2B9B-4D9B-A3CF-A3F146886E62}" dt="2021-05-19T14:39:53.491" v="13" actId="1076"/>
          <ac:spMkLst>
            <pc:docMk/>
            <pc:sldMk cId="0" sldId="258"/>
            <ac:spMk id="48" creationId="{C3AE5218-FECF-4212-A163-65F463DCE5DA}"/>
          </ac:spMkLst>
        </pc:spChg>
        <pc:spChg chg="mod">
          <ac:chgData name="Platt Michele" userId="eff5d035-54dd-40d5-ad1c-01b2569fbbd7" providerId="ADAL" clId="{C263182B-2B9B-4D9B-A3CF-A3F146886E62}" dt="2021-05-19T14:40:01.888" v="16" actId="1076"/>
          <ac:spMkLst>
            <pc:docMk/>
            <pc:sldMk cId="0" sldId="258"/>
            <ac:spMk id="51" creationId="{EF35701B-DDBD-4BB6-8311-9C624F6E5D36}"/>
          </ac:spMkLst>
        </pc:spChg>
        <pc:spChg chg="mod">
          <ac:chgData name="Platt Michele" userId="eff5d035-54dd-40d5-ad1c-01b2569fbbd7" providerId="ADAL" clId="{C263182B-2B9B-4D9B-A3CF-A3F146886E62}" dt="2021-05-19T14:40:08.713" v="18" actId="1076"/>
          <ac:spMkLst>
            <pc:docMk/>
            <pc:sldMk cId="0" sldId="258"/>
            <ac:spMk id="52" creationId="{F04E3915-64E3-41C0-8244-DD63384D78B7}"/>
          </ac:spMkLst>
        </pc:spChg>
        <pc:spChg chg="mod">
          <ac:chgData name="Platt Michele" userId="eff5d035-54dd-40d5-ad1c-01b2569fbbd7" providerId="ADAL" clId="{C263182B-2B9B-4D9B-A3CF-A3F146886E62}" dt="2021-05-26T14:40:50.635" v="276" actId="20577"/>
          <ac:spMkLst>
            <pc:docMk/>
            <pc:sldMk cId="0" sldId="258"/>
            <ac:spMk id="2060" creationId="{00000000-0000-0000-0000-000000000000}"/>
          </ac:spMkLst>
        </pc:spChg>
        <pc:spChg chg="mod">
          <ac:chgData name="Platt Michele" userId="eff5d035-54dd-40d5-ad1c-01b2569fbbd7" providerId="ADAL" clId="{C263182B-2B9B-4D9B-A3CF-A3F146886E62}" dt="2021-05-26T14:38:22.118" v="256" actId="20577"/>
          <ac:spMkLst>
            <pc:docMk/>
            <pc:sldMk cId="0" sldId="258"/>
            <ac:spMk id="2063" creationId="{00000000-0000-0000-0000-000000000000}"/>
          </ac:spMkLst>
        </pc:spChg>
        <pc:picChg chg="mod">
          <ac:chgData name="Platt Michele" userId="eff5d035-54dd-40d5-ad1c-01b2569fbbd7" providerId="ADAL" clId="{C263182B-2B9B-4D9B-A3CF-A3F146886E62}" dt="2021-05-26T14:39:28.706" v="261" actId="14100"/>
          <ac:picMkLst>
            <pc:docMk/>
            <pc:sldMk cId="0" sldId="258"/>
            <ac:picMk id="4" creationId="{DCBB6909-8681-402D-8C0B-B45E36FD68B9}"/>
          </ac:picMkLst>
        </pc:picChg>
        <pc:picChg chg="del">
          <ac:chgData name="Platt Michele" userId="eff5d035-54dd-40d5-ad1c-01b2569fbbd7" providerId="ADAL" clId="{C263182B-2B9B-4D9B-A3CF-A3F146886E62}" dt="2021-06-09T05:07:56.402" v="277" actId="478"/>
          <ac:picMkLst>
            <pc:docMk/>
            <pc:sldMk cId="0" sldId="258"/>
            <ac:picMk id="7" creationId="{17367B3B-10AB-4939-B430-0F4DDBBE7942}"/>
          </ac:picMkLst>
        </pc:picChg>
        <pc:picChg chg="add mod">
          <ac:chgData name="Platt Michele" userId="eff5d035-54dd-40d5-ad1c-01b2569fbbd7" providerId="ADAL" clId="{C263182B-2B9B-4D9B-A3CF-A3F146886E62}" dt="2021-06-09T05:09:41.895" v="284" actId="1076"/>
          <ac:picMkLst>
            <pc:docMk/>
            <pc:sldMk cId="0" sldId="258"/>
            <ac:picMk id="10" creationId="{F29C6449-6030-470A-AF23-90FCD5A3A231}"/>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DDDE4C-67CB-4E2D-9B23-039CCDB9B2E2}"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GB"/>
        </a:p>
      </dgm:t>
    </dgm:pt>
    <dgm:pt modelId="{22A67EDB-01EE-423E-99EE-01219BE40A58}">
      <dgm:prSet phldrT="[Text]"/>
      <dgm:spPr/>
      <dgm:t>
        <a:bodyPr/>
        <a:lstStyle/>
        <a:p>
          <a:r>
            <a:rPr lang="en-GB" b="1" dirty="0"/>
            <a:t>Restorative Clinical Supervision</a:t>
          </a:r>
        </a:p>
      </dgm:t>
    </dgm:pt>
    <dgm:pt modelId="{3FE93361-9EDE-49FB-8043-EC1D664654F0}" type="parTrans" cxnId="{A34CCBB6-24BB-4704-A73D-2772F7AE0C8F}">
      <dgm:prSet/>
      <dgm:spPr/>
      <dgm:t>
        <a:bodyPr/>
        <a:lstStyle/>
        <a:p>
          <a:endParaRPr lang="en-GB"/>
        </a:p>
      </dgm:t>
    </dgm:pt>
    <dgm:pt modelId="{6C1FD78B-E1DA-4731-B6F8-3418FB04D388}" type="sibTrans" cxnId="{A34CCBB6-24BB-4704-A73D-2772F7AE0C8F}">
      <dgm:prSet/>
      <dgm:spPr/>
      <dgm:t>
        <a:bodyPr/>
        <a:lstStyle/>
        <a:p>
          <a:endParaRPr lang="en-GB"/>
        </a:p>
      </dgm:t>
    </dgm:pt>
    <dgm:pt modelId="{D9626F60-181D-48E1-A99B-67FD33A3AF91}">
      <dgm:prSet phldrT="[Text]"/>
      <dgm:spPr/>
      <dgm:t>
        <a:bodyPr/>
        <a:lstStyle/>
        <a:p>
          <a:r>
            <a:rPr lang="en-GB" b="1" dirty="0"/>
            <a:t>Education and Development </a:t>
          </a:r>
        </a:p>
      </dgm:t>
    </dgm:pt>
    <dgm:pt modelId="{61AA8BC5-1935-4F45-B0F1-A304B13B2F3A}" type="parTrans" cxnId="{FEC9CD48-C8E5-408C-9E53-F23C9439B592}">
      <dgm:prSet/>
      <dgm:spPr/>
      <dgm:t>
        <a:bodyPr/>
        <a:lstStyle/>
        <a:p>
          <a:endParaRPr lang="en-GB"/>
        </a:p>
      </dgm:t>
    </dgm:pt>
    <dgm:pt modelId="{A8283E8D-E4B8-4FC6-A93F-33E19A5A8F02}" type="sibTrans" cxnId="{FEC9CD48-C8E5-408C-9E53-F23C9439B592}">
      <dgm:prSet/>
      <dgm:spPr/>
      <dgm:t>
        <a:bodyPr/>
        <a:lstStyle/>
        <a:p>
          <a:endParaRPr lang="en-GB"/>
        </a:p>
      </dgm:t>
    </dgm:pt>
    <dgm:pt modelId="{15BCEBF0-3EAF-475C-9EA5-5B0D0FEC82E0}">
      <dgm:prSet phldrT="[Text]"/>
      <dgm:spPr/>
      <dgm:t>
        <a:bodyPr/>
        <a:lstStyle/>
        <a:p>
          <a:r>
            <a:rPr lang="en-GB" b="1" dirty="0"/>
            <a:t>Personal action for quality improvement </a:t>
          </a:r>
        </a:p>
      </dgm:t>
    </dgm:pt>
    <dgm:pt modelId="{9B49A1EF-2C13-4D3E-A432-754F2FA2B374}" type="parTrans" cxnId="{6A11EBC3-8631-46D8-9938-78EC48A77539}">
      <dgm:prSet/>
      <dgm:spPr/>
      <dgm:t>
        <a:bodyPr/>
        <a:lstStyle/>
        <a:p>
          <a:endParaRPr lang="en-GB"/>
        </a:p>
      </dgm:t>
    </dgm:pt>
    <dgm:pt modelId="{0ABE1639-B7BC-4B6D-9F5A-74A3A694651F}" type="sibTrans" cxnId="{6A11EBC3-8631-46D8-9938-78EC48A77539}">
      <dgm:prSet/>
      <dgm:spPr/>
      <dgm:t>
        <a:bodyPr/>
        <a:lstStyle/>
        <a:p>
          <a:endParaRPr lang="en-GB"/>
        </a:p>
      </dgm:t>
    </dgm:pt>
    <dgm:pt modelId="{AB5B7230-CA73-47C4-A339-AF534852D307}" type="pres">
      <dgm:prSet presAssocID="{56DDDE4C-67CB-4E2D-9B23-039CCDB9B2E2}" presName="Name0" presStyleCnt="0">
        <dgm:presLayoutVars>
          <dgm:chMax val="7"/>
          <dgm:chPref val="7"/>
          <dgm:dir/>
          <dgm:animLvl val="lvl"/>
        </dgm:presLayoutVars>
      </dgm:prSet>
      <dgm:spPr/>
    </dgm:pt>
    <dgm:pt modelId="{287E5F46-450B-4198-8B94-6EE98873C7B4}" type="pres">
      <dgm:prSet presAssocID="{22A67EDB-01EE-423E-99EE-01219BE40A58}" presName="Accent1" presStyleCnt="0"/>
      <dgm:spPr/>
    </dgm:pt>
    <dgm:pt modelId="{8D0C3363-FE4F-4C61-BA24-9FE253A944E8}" type="pres">
      <dgm:prSet presAssocID="{22A67EDB-01EE-423E-99EE-01219BE40A58}" presName="Accent" presStyleLbl="node1" presStyleIdx="0" presStyleCnt="3"/>
      <dgm:spPr/>
    </dgm:pt>
    <dgm:pt modelId="{FFE3C15C-B7CE-42CB-A461-57B469148B3B}" type="pres">
      <dgm:prSet presAssocID="{22A67EDB-01EE-423E-99EE-01219BE40A58}" presName="Parent1" presStyleLbl="revTx" presStyleIdx="0" presStyleCnt="3">
        <dgm:presLayoutVars>
          <dgm:chMax val="1"/>
          <dgm:chPref val="1"/>
          <dgm:bulletEnabled val="1"/>
        </dgm:presLayoutVars>
      </dgm:prSet>
      <dgm:spPr/>
    </dgm:pt>
    <dgm:pt modelId="{7D131EBA-2242-4082-88FC-28D3E5568C81}" type="pres">
      <dgm:prSet presAssocID="{D9626F60-181D-48E1-A99B-67FD33A3AF91}" presName="Accent2" presStyleCnt="0"/>
      <dgm:spPr/>
    </dgm:pt>
    <dgm:pt modelId="{4C6B822F-29B4-4DEC-9A66-471E4734F532}" type="pres">
      <dgm:prSet presAssocID="{D9626F60-181D-48E1-A99B-67FD33A3AF91}" presName="Accent" presStyleLbl="node1" presStyleIdx="1" presStyleCnt="3"/>
      <dgm:spPr/>
    </dgm:pt>
    <dgm:pt modelId="{51A967EA-D06C-468C-9683-0859616CB109}" type="pres">
      <dgm:prSet presAssocID="{D9626F60-181D-48E1-A99B-67FD33A3AF91}" presName="Parent2" presStyleLbl="revTx" presStyleIdx="1" presStyleCnt="3">
        <dgm:presLayoutVars>
          <dgm:chMax val="1"/>
          <dgm:chPref val="1"/>
          <dgm:bulletEnabled val="1"/>
        </dgm:presLayoutVars>
      </dgm:prSet>
      <dgm:spPr/>
    </dgm:pt>
    <dgm:pt modelId="{8133BDD6-4DDC-4522-A495-7206980B00AA}" type="pres">
      <dgm:prSet presAssocID="{15BCEBF0-3EAF-475C-9EA5-5B0D0FEC82E0}" presName="Accent3" presStyleCnt="0"/>
      <dgm:spPr/>
    </dgm:pt>
    <dgm:pt modelId="{25B73885-8868-430D-976D-CDF313CCEA88}" type="pres">
      <dgm:prSet presAssocID="{15BCEBF0-3EAF-475C-9EA5-5B0D0FEC82E0}" presName="Accent" presStyleLbl="node1" presStyleIdx="2" presStyleCnt="3"/>
      <dgm:spPr/>
    </dgm:pt>
    <dgm:pt modelId="{AEDE23A4-A1D1-4E51-8386-C1D726D68183}" type="pres">
      <dgm:prSet presAssocID="{15BCEBF0-3EAF-475C-9EA5-5B0D0FEC82E0}" presName="Parent3" presStyleLbl="revTx" presStyleIdx="2" presStyleCnt="3">
        <dgm:presLayoutVars>
          <dgm:chMax val="1"/>
          <dgm:chPref val="1"/>
          <dgm:bulletEnabled val="1"/>
        </dgm:presLayoutVars>
      </dgm:prSet>
      <dgm:spPr/>
    </dgm:pt>
  </dgm:ptLst>
  <dgm:cxnLst>
    <dgm:cxn modelId="{FEC9CD48-C8E5-408C-9E53-F23C9439B592}" srcId="{56DDDE4C-67CB-4E2D-9B23-039CCDB9B2E2}" destId="{D9626F60-181D-48E1-A99B-67FD33A3AF91}" srcOrd="1" destOrd="0" parTransId="{61AA8BC5-1935-4F45-B0F1-A304B13B2F3A}" sibTransId="{A8283E8D-E4B8-4FC6-A93F-33E19A5A8F02}"/>
    <dgm:cxn modelId="{131A5785-3DC4-4FD9-9632-0C7D388FE0C5}" type="presOf" srcId="{22A67EDB-01EE-423E-99EE-01219BE40A58}" destId="{FFE3C15C-B7CE-42CB-A461-57B469148B3B}" srcOrd="0" destOrd="0" presId="urn:microsoft.com/office/officeart/2009/layout/CircleArrowProcess"/>
    <dgm:cxn modelId="{6FB8AE98-7464-40FF-9E4D-9C80F9B2BDF3}" type="presOf" srcId="{D9626F60-181D-48E1-A99B-67FD33A3AF91}" destId="{51A967EA-D06C-468C-9683-0859616CB109}" srcOrd="0" destOrd="0" presId="urn:microsoft.com/office/officeart/2009/layout/CircleArrowProcess"/>
    <dgm:cxn modelId="{A34CCBB6-24BB-4704-A73D-2772F7AE0C8F}" srcId="{56DDDE4C-67CB-4E2D-9B23-039CCDB9B2E2}" destId="{22A67EDB-01EE-423E-99EE-01219BE40A58}" srcOrd="0" destOrd="0" parTransId="{3FE93361-9EDE-49FB-8043-EC1D664654F0}" sibTransId="{6C1FD78B-E1DA-4731-B6F8-3418FB04D388}"/>
    <dgm:cxn modelId="{9CA7C4BC-F20F-4BC2-AF8A-61BF36FE2167}" type="presOf" srcId="{56DDDE4C-67CB-4E2D-9B23-039CCDB9B2E2}" destId="{AB5B7230-CA73-47C4-A339-AF534852D307}" srcOrd="0" destOrd="0" presId="urn:microsoft.com/office/officeart/2009/layout/CircleArrowProcess"/>
    <dgm:cxn modelId="{6A11EBC3-8631-46D8-9938-78EC48A77539}" srcId="{56DDDE4C-67CB-4E2D-9B23-039CCDB9B2E2}" destId="{15BCEBF0-3EAF-475C-9EA5-5B0D0FEC82E0}" srcOrd="2" destOrd="0" parTransId="{9B49A1EF-2C13-4D3E-A432-754F2FA2B374}" sibTransId="{0ABE1639-B7BC-4B6D-9F5A-74A3A694651F}"/>
    <dgm:cxn modelId="{88152AE3-73F0-4780-9D69-D4DDD1138F99}" type="presOf" srcId="{15BCEBF0-3EAF-475C-9EA5-5B0D0FEC82E0}" destId="{AEDE23A4-A1D1-4E51-8386-C1D726D68183}" srcOrd="0" destOrd="0" presId="urn:microsoft.com/office/officeart/2009/layout/CircleArrowProcess"/>
    <dgm:cxn modelId="{8C604117-056F-4249-B176-D4350487D928}" type="presParOf" srcId="{AB5B7230-CA73-47C4-A339-AF534852D307}" destId="{287E5F46-450B-4198-8B94-6EE98873C7B4}" srcOrd="0" destOrd="0" presId="urn:microsoft.com/office/officeart/2009/layout/CircleArrowProcess"/>
    <dgm:cxn modelId="{5228F02A-C486-4EC8-B186-85BB116FCB25}" type="presParOf" srcId="{287E5F46-450B-4198-8B94-6EE98873C7B4}" destId="{8D0C3363-FE4F-4C61-BA24-9FE253A944E8}" srcOrd="0" destOrd="0" presId="urn:microsoft.com/office/officeart/2009/layout/CircleArrowProcess"/>
    <dgm:cxn modelId="{7FE32548-FA10-43C3-A698-69CDFB9F787B}" type="presParOf" srcId="{AB5B7230-CA73-47C4-A339-AF534852D307}" destId="{FFE3C15C-B7CE-42CB-A461-57B469148B3B}" srcOrd="1" destOrd="0" presId="urn:microsoft.com/office/officeart/2009/layout/CircleArrowProcess"/>
    <dgm:cxn modelId="{C93AB491-B252-4EBE-BE52-8F7F153FCF9C}" type="presParOf" srcId="{AB5B7230-CA73-47C4-A339-AF534852D307}" destId="{7D131EBA-2242-4082-88FC-28D3E5568C81}" srcOrd="2" destOrd="0" presId="urn:microsoft.com/office/officeart/2009/layout/CircleArrowProcess"/>
    <dgm:cxn modelId="{980BE028-4656-4BE0-BDBE-7A3A9ABE08F1}" type="presParOf" srcId="{7D131EBA-2242-4082-88FC-28D3E5568C81}" destId="{4C6B822F-29B4-4DEC-9A66-471E4734F532}" srcOrd="0" destOrd="0" presId="urn:microsoft.com/office/officeart/2009/layout/CircleArrowProcess"/>
    <dgm:cxn modelId="{80EBC501-32BF-4DC3-83AE-FC774A6678D7}" type="presParOf" srcId="{AB5B7230-CA73-47C4-A339-AF534852D307}" destId="{51A967EA-D06C-468C-9683-0859616CB109}" srcOrd="3" destOrd="0" presId="urn:microsoft.com/office/officeart/2009/layout/CircleArrowProcess"/>
    <dgm:cxn modelId="{85E9DFD6-61F4-4BE7-B6CB-C3399515BE0F}" type="presParOf" srcId="{AB5B7230-CA73-47C4-A339-AF534852D307}" destId="{8133BDD6-4DDC-4522-A495-7206980B00AA}" srcOrd="4" destOrd="0" presId="urn:microsoft.com/office/officeart/2009/layout/CircleArrowProcess"/>
    <dgm:cxn modelId="{9E481D97-C84C-469E-A26E-7D26236BAA5B}" type="presParOf" srcId="{8133BDD6-4DDC-4522-A495-7206980B00AA}" destId="{25B73885-8868-430D-976D-CDF313CCEA88}" srcOrd="0" destOrd="0" presId="urn:microsoft.com/office/officeart/2009/layout/CircleArrowProcess"/>
    <dgm:cxn modelId="{1843F7FE-1A9E-459D-97D6-B770E89417A9}" type="presParOf" srcId="{AB5B7230-CA73-47C4-A339-AF534852D307}" destId="{AEDE23A4-A1D1-4E51-8386-C1D726D68183}"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0C3363-FE4F-4C61-BA24-9FE253A944E8}">
      <dsp:nvSpPr>
        <dsp:cNvPr id="0" name=""/>
        <dsp:cNvSpPr/>
      </dsp:nvSpPr>
      <dsp:spPr>
        <a:xfrm>
          <a:off x="467210" y="478383"/>
          <a:ext cx="808545" cy="808668"/>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E3C15C-B7CE-42CB-A461-57B469148B3B}">
      <dsp:nvSpPr>
        <dsp:cNvPr id="0" name=""/>
        <dsp:cNvSpPr/>
      </dsp:nvSpPr>
      <dsp:spPr>
        <a:xfrm>
          <a:off x="645925" y="770337"/>
          <a:ext cx="449293" cy="224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b="1" kern="1200" dirty="0"/>
            <a:t>Restorative Clinical Supervision</a:t>
          </a:r>
        </a:p>
      </dsp:txBody>
      <dsp:txXfrm>
        <a:off x="645925" y="770337"/>
        <a:ext cx="449293" cy="224592"/>
      </dsp:txXfrm>
    </dsp:sp>
    <dsp:sp modelId="{4C6B822F-29B4-4DEC-9A66-471E4734F532}">
      <dsp:nvSpPr>
        <dsp:cNvPr id="0" name=""/>
        <dsp:cNvSpPr/>
      </dsp:nvSpPr>
      <dsp:spPr>
        <a:xfrm>
          <a:off x="242639" y="943023"/>
          <a:ext cx="808545" cy="808668"/>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A967EA-D06C-468C-9683-0859616CB109}">
      <dsp:nvSpPr>
        <dsp:cNvPr id="0" name=""/>
        <dsp:cNvSpPr/>
      </dsp:nvSpPr>
      <dsp:spPr>
        <a:xfrm>
          <a:off x="422265" y="1237664"/>
          <a:ext cx="449293" cy="224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b="1" kern="1200" dirty="0"/>
            <a:t>Education and Development </a:t>
          </a:r>
        </a:p>
      </dsp:txBody>
      <dsp:txXfrm>
        <a:off x="422265" y="1237664"/>
        <a:ext cx="449293" cy="224592"/>
      </dsp:txXfrm>
    </dsp:sp>
    <dsp:sp modelId="{25B73885-8868-430D-976D-CDF313CCEA88}">
      <dsp:nvSpPr>
        <dsp:cNvPr id="0" name=""/>
        <dsp:cNvSpPr/>
      </dsp:nvSpPr>
      <dsp:spPr>
        <a:xfrm>
          <a:off x="524757" y="1463265"/>
          <a:ext cx="694665" cy="694944"/>
        </a:xfrm>
        <a:prstGeom prst="blockArc">
          <a:avLst>
            <a:gd name="adj1" fmla="val 13500000"/>
            <a:gd name="adj2" fmla="val 108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DE23A4-A1D1-4E51-8386-C1D726D68183}">
      <dsp:nvSpPr>
        <dsp:cNvPr id="0" name=""/>
        <dsp:cNvSpPr/>
      </dsp:nvSpPr>
      <dsp:spPr>
        <a:xfrm>
          <a:off x="646988" y="1705664"/>
          <a:ext cx="449293" cy="224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b="1" kern="1200" dirty="0"/>
            <a:t>Personal action for quality improvement </a:t>
          </a:r>
        </a:p>
      </dsp:txBody>
      <dsp:txXfrm>
        <a:off x="646988" y="1705664"/>
        <a:ext cx="449293" cy="224592"/>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3122" tIns="46561" rIns="93122" bIns="46561"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3122" tIns="46561" rIns="93122" bIns="46561" rtlCol="0"/>
          <a:lstStyle>
            <a:lvl1pPr algn="r">
              <a:defRPr sz="1200"/>
            </a:lvl1pPr>
          </a:lstStyle>
          <a:p>
            <a:fld id="{99206789-E850-5446-8627-57698B68302A}" type="datetimeFigureOut">
              <a:rPr lang="en-US" smtClean="0"/>
              <a:pPr/>
              <a:t>6/9/2021</a:t>
            </a:fld>
            <a:endParaRPr lang="en-US"/>
          </a:p>
        </p:txBody>
      </p:sp>
      <p:sp>
        <p:nvSpPr>
          <p:cNvPr id="4" name="Slide Image Placeholder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3122" tIns="46561" rIns="93122" bIns="46561"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3122" tIns="46561" rIns="93122" bIns="46561"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1" y="9428584"/>
            <a:ext cx="2945659" cy="496332"/>
          </a:xfrm>
          <a:prstGeom prst="rect">
            <a:avLst/>
          </a:prstGeom>
        </p:spPr>
        <p:txBody>
          <a:bodyPr vert="horz" lIns="93122" tIns="46561" rIns="93122" bIns="46561"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3122" tIns="46561" rIns="93122" bIns="46561" rtlCol="0" anchor="b"/>
          <a:lstStyle>
            <a:lvl1pPr algn="r">
              <a:defRPr sz="1200"/>
            </a:lvl1pPr>
          </a:lstStyle>
          <a:p>
            <a:fld id="{851BBEDB-D037-5B4D-9056-CAE2299F0A54}" type="slidenum">
              <a:rPr lang="en-US" smtClean="0"/>
              <a:pPr/>
              <a:t>‹#›</a:t>
            </a:fld>
            <a:endParaRPr lang="en-US"/>
          </a:p>
        </p:txBody>
      </p:sp>
    </p:spTree>
    <p:extLst>
      <p:ext uri="{BB962C8B-B14F-4D97-AF65-F5344CB8AC3E}">
        <p14:creationId xmlns:p14="http://schemas.microsoft.com/office/powerpoint/2010/main" val="31255949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1BBEDB-D037-5B4D-9056-CAE2299F0A54}" type="slidenum">
              <a:rPr lang="en-US" smtClean="0"/>
              <a:pPr/>
              <a:t>1</a:t>
            </a:fld>
            <a:endParaRPr lang="en-US"/>
          </a:p>
        </p:txBody>
      </p:sp>
    </p:spTree>
    <p:extLst>
      <p:ext uri="{BB962C8B-B14F-4D97-AF65-F5344CB8AC3E}">
        <p14:creationId xmlns:p14="http://schemas.microsoft.com/office/powerpoint/2010/main" val="2456121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GB"/>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2C6F2FF-9873-4D4C-A3FF-6335D15A4BEB}"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853EA-D6B9-8847-8689-10AEACB587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2C6F2FF-9873-4D4C-A3FF-6335D15A4BEB}"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853EA-D6B9-8847-8689-10AEACB587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2C6F2FF-9873-4D4C-A3FF-6335D15A4BEB}"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853EA-D6B9-8847-8689-10AEACB587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2C6F2FF-9873-4D4C-A3FF-6335D15A4BEB}"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853EA-D6B9-8847-8689-10AEACB587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2C6F2FF-9873-4D4C-A3FF-6335D15A4BEB}"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853EA-D6B9-8847-8689-10AEACB587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2C6F2FF-9873-4D4C-A3FF-6335D15A4BEB}" type="datetimeFigureOut">
              <a:rPr lang="en-US" smtClean="0"/>
              <a:pPr/>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853EA-D6B9-8847-8689-10AEACB587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2C6F2FF-9873-4D4C-A3FF-6335D15A4BEB}" type="datetimeFigureOut">
              <a:rPr lang="en-US" smtClean="0"/>
              <a:pPr/>
              <a:t>6/9/2021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9853EA-D6B9-8847-8689-10AEACB587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2C6F2FF-9873-4D4C-A3FF-6335D15A4BEB}" type="datetimeFigureOut">
              <a:rPr lang="en-US" smtClean="0"/>
              <a:pPr/>
              <a:t>6/9/2021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9853EA-D6B9-8847-8689-10AEACB587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6F2FF-9873-4D4C-A3FF-6335D15A4BEB}" type="datetimeFigureOut">
              <a:rPr lang="en-US" smtClean="0"/>
              <a:pPr/>
              <a:t>6/9/2021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9853EA-D6B9-8847-8689-10AEACB587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2C6F2FF-9873-4D4C-A3FF-6335D15A4BEB}" type="datetimeFigureOut">
              <a:rPr lang="en-US" smtClean="0"/>
              <a:pPr/>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853EA-D6B9-8847-8689-10AEACB587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2C6F2FF-9873-4D4C-A3FF-6335D15A4BEB}" type="datetimeFigureOut">
              <a:rPr lang="en-US" smtClean="0"/>
              <a:pPr/>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853EA-D6B9-8847-8689-10AEACB587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2C6F2FF-9873-4D4C-A3FF-6335D15A4BEB}" type="datetimeFigureOut">
              <a:rPr lang="en-US" smtClean="0"/>
              <a:pPr/>
              <a:t>6/9/2021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69853EA-D6B9-8847-8689-10AEACB587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england.nhs.uk/mat-transformation/implementing-better-births/a-equip/a-equip-midwifery-supervision-model/" TargetMode="External"/><Relationship Id="rId13"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image" Target="../media/image1.png"/><Relationship Id="rId5" Type="http://schemas.openxmlformats.org/officeDocument/2006/relationships/diagramQuickStyle" Target="../diagrams/quickStyle1.xml"/><Relationship Id="rId10" Type="http://schemas.openxmlformats.org/officeDocument/2006/relationships/hyperlink" Target="https://www.england.nhs.uk/improvement-hub/wp-content/uploads/sites/44/2011/06/service_improvement_guide_2014.pdf" TargetMode="External"/><Relationship Id="rId4" Type="http://schemas.openxmlformats.org/officeDocument/2006/relationships/diagramLayout" Target="../diagrams/layout1.xml"/><Relationship Id="rId9" Type="http://schemas.openxmlformats.org/officeDocument/2006/relationships/hyperlink" Target="https://www.nursingtimes.net/opinion/i-am-pleased-to-announce-the-roll-out-of-the-professional-nurse-advocate-programme-05-03-2021/" TargetMode="External"/><Relationship Id="rId1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3"/>
          <p:cNvSpPr>
            <a:spLocks noChangeArrowheads="1"/>
          </p:cNvSpPr>
          <p:nvPr/>
        </p:nvSpPr>
        <p:spPr bwMode="auto">
          <a:xfrm>
            <a:off x="1136650" y="4784"/>
            <a:ext cx="5055316" cy="652497"/>
          </a:xfrm>
          <a:prstGeom prst="rect">
            <a:avLst/>
          </a:prstGeom>
          <a:solidFill>
            <a:srgbClr val="0070C0"/>
          </a:solidFill>
          <a:ln w="9525">
            <a:solidFill>
              <a:schemeClr val="tx1"/>
            </a:solidFill>
            <a:miter lim="800000"/>
            <a:headEnd/>
            <a:tailEnd/>
          </a:ln>
        </p:spPr>
        <p:txBody>
          <a:bodyPr wrap="none" lIns="87276" tIns="43638" rIns="87276" bIns="43638" anchor="ctr">
            <a:prstTxWarp prst="textNoShape">
              <a:avLst/>
            </a:prstTxWarp>
          </a:bodyPr>
          <a:lstStyle/>
          <a:p>
            <a:pPr algn="ctr"/>
            <a:endParaRPr lang="en-GB" sz="1700" dirty="0"/>
          </a:p>
          <a:p>
            <a:pPr algn="ctr"/>
            <a:endParaRPr lang="en-GB" sz="1600" dirty="0">
              <a:latin typeface="Arial" pitchFamily="-84" charset="0"/>
            </a:endParaRPr>
          </a:p>
        </p:txBody>
      </p:sp>
      <p:sp>
        <p:nvSpPr>
          <p:cNvPr id="2054" name="Text Box 34"/>
          <p:cNvSpPr txBox="1">
            <a:spLocks noChangeArrowheads="1"/>
          </p:cNvSpPr>
          <p:nvPr/>
        </p:nvSpPr>
        <p:spPr bwMode="auto">
          <a:xfrm>
            <a:off x="0" y="8534968"/>
            <a:ext cx="1943175" cy="365127"/>
          </a:xfrm>
          <a:prstGeom prst="rect">
            <a:avLst/>
          </a:prstGeom>
          <a:noFill/>
          <a:ln w="9525">
            <a:noFill/>
            <a:miter lim="800000"/>
            <a:headEnd/>
            <a:tailEnd/>
          </a:ln>
          <a:effectLst/>
        </p:spPr>
        <p:txBody>
          <a:bodyPr lIns="87276" tIns="43638" rIns="87276" bIns="43638">
            <a:prstTxWarp prst="textNoShape">
              <a:avLst/>
            </a:prstTxWarp>
            <a:spAutoFit/>
          </a:bodyPr>
          <a:lstStyle/>
          <a:p>
            <a:pPr>
              <a:spcBef>
                <a:spcPct val="50000"/>
              </a:spcBef>
            </a:pPr>
            <a:endParaRPr lang="en-US"/>
          </a:p>
        </p:txBody>
      </p:sp>
      <p:sp>
        <p:nvSpPr>
          <p:cNvPr id="2056" name="Text Box 44"/>
          <p:cNvSpPr txBox="1">
            <a:spLocks noChangeArrowheads="1"/>
          </p:cNvSpPr>
          <p:nvPr/>
        </p:nvSpPr>
        <p:spPr bwMode="auto">
          <a:xfrm>
            <a:off x="0" y="8534968"/>
            <a:ext cx="1845867" cy="365127"/>
          </a:xfrm>
          <a:prstGeom prst="rect">
            <a:avLst/>
          </a:prstGeom>
          <a:noFill/>
          <a:ln w="9525">
            <a:noFill/>
            <a:miter lim="800000"/>
            <a:headEnd/>
            <a:tailEnd/>
          </a:ln>
          <a:effectLst/>
        </p:spPr>
        <p:txBody>
          <a:bodyPr lIns="87276" tIns="43638" rIns="87276" bIns="43638">
            <a:prstTxWarp prst="textNoShape">
              <a:avLst/>
            </a:prstTxWarp>
            <a:spAutoFit/>
          </a:bodyPr>
          <a:lstStyle/>
          <a:p>
            <a:pPr>
              <a:spcBef>
                <a:spcPct val="50000"/>
              </a:spcBef>
            </a:pPr>
            <a:endParaRPr lang="en-US"/>
          </a:p>
        </p:txBody>
      </p:sp>
      <p:sp>
        <p:nvSpPr>
          <p:cNvPr id="2061" name="Text Box 117"/>
          <p:cNvSpPr txBox="1">
            <a:spLocks noChangeArrowheads="1"/>
          </p:cNvSpPr>
          <p:nvPr/>
        </p:nvSpPr>
        <p:spPr bwMode="auto">
          <a:xfrm>
            <a:off x="-1075" y="637770"/>
            <a:ext cx="1895268" cy="333619"/>
          </a:xfrm>
          <a:prstGeom prst="rect">
            <a:avLst/>
          </a:prstGeom>
          <a:noFill/>
          <a:ln w="9525">
            <a:noFill/>
            <a:miter lim="800000"/>
            <a:headEnd/>
            <a:tailEnd/>
          </a:ln>
          <a:effectLst/>
        </p:spPr>
        <p:txBody>
          <a:bodyPr wrap="square" lIns="87276" tIns="43638" rIns="87276" bIns="43638">
            <a:prstTxWarp prst="textNoShape">
              <a:avLst/>
            </a:prstTxWarp>
            <a:spAutoFit/>
          </a:bodyPr>
          <a:lstStyle/>
          <a:p>
            <a:pPr>
              <a:spcBef>
                <a:spcPct val="50000"/>
              </a:spcBef>
            </a:pPr>
            <a:r>
              <a:rPr lang="en-GB" sz="1600" b="1" dirty="0">
                <a:solidFill>
                  <a:srgbClr val="00B0F0"/>
                </a:solidFill>
                <a:latin typeface="Calibri" pitchFamily="-84" charset="0"/>
                <a:ea typeface="Calibri" pitchFamily="-84" charset="0"/>
                <a:cs typeface="Calibri" pitchFamily="-84" charset="0"/>
              </a:rPr>
              <a:t>Background </a:t>
            </a:r>
          </a:p>
        </p:txBody>
      </p:sp>
      <p:sp>
        <p:nvSpPr>
          <p:cNvPr id="2063" name="Text Box 252"/>
          <p:cNvSpPr txBox="1">
            <a:spLocks noChangeArrowheads="1"/>
          </p:cNvSpPr>
          <p:nvPr/>
        </p:nvSpPr>
        <p:spPr bwMode="auto">
          <a:xfrm>
            <a:off x="-26801" y="2206291"/>
            <a:ext cx="2086325" cy="334350"/>
          </a:xfrm>
          <a:prstGeom prst="rect">
            <a:avLst/>
          </a:prstGeom>
          <a:noFill/>
          <a:ln w="9525">
            <a:noFill/>
            <a:miter lim="800000"/>
            <a:headEnd/>
            <a:tailEnd/>
          </a:ln>
          <a:effectLst/>
        </p:spPr>
        <p:txBody>
          <a:bodyPr wrap="square" lIns="87276" tIns="43638" rIns="87276" bIns="43638">
            <a:prstTxWarp prst="textNoShape">
              <a:avLst/>
            </a:prstTxWarp>
            <a:spAutoFit/>
          </a:bodyPr>
          <a:lstStyle/>
          <a:p>
            <a:pPr>
              <a:spcBef>
                <a:spcPct val="50000"/>
              </a:spcBef>
            </a:pPr>
            <a:r>
              <a:rPr lang="en-GB" sz="1600" b="1" dirty="0">
                <a:solidFill>
                  <a:srgbClr val="00B0F0"/>
                </a:solidFill>
                <a:latin typeface="Calibri" pitchFamily="-84" charset="0"/>
                <a:ea typeface="Calibri" pitchFamily="-84" charset="0"/>
                <a:cs typeface="Calibri" pitchFamily="-84" charset="0"/>
              </a:rPr>
              <a:t>Aims</a:t>
            </a:r>
          </a:p>
        </p:txBody>
      </p:sp>
      <p:sp>
        <p:nvSpPr>
          <p:cNvPr id="2079" name="Rectangle 321"/>
          <p:cNvSpPr>
            <a:spLocks noChangeArrowheads="1"/>
          </p:cNvSpPr>
          <p:nvPr/>
        </p:nvSpPr>
        <p:spPr bwMode="auto">
          <a:xfrm>
            <a:off x="5943301" y="8948088"/>
            <a:ext cx="176257" cy="357433"/>
          </a:xfrm>
          <a:prstGeom prst="rect">
            <a:avLst/>
          </a:prstGeom>
          <a:noFill/>
          <a:ln w="9525">
            <a:noFill/>
            <a:miter lim="800000"/>
            <a:headEnd/>
            <a:tailEnd/>
          </a:ln>
          <a:effectLst/>
        </p:spPr>
        <p:txBody>
          <a:bodyPr wrap="none" lIns="87276" tIns="43638" rIns="87276" bIns="43638">
            <a:prstTxWarp prst="textNoShape">
              <a:avLst/>
            </a:prstTxWarp>
            <a:spAutoFit/>
          </a:bodyPr>
          <a:lstStyle/>
          <a:p>
            <a:pPr>
              <a:spcBef>
                <a:spcPct val="50000"/>
              </a:spcBef>
            </a:pPr>
            <a:endParaRPr lang="en-GB" sz="700" dirty="0">
              <a:solidFill>
                <a:srgbClr val="00B0F0"/>
              </a:solidFill>
              <a:latin typeface="Calibri" pitchFamily="-84" charset="0"/>
              <a:ea typeface="Calibri" pitchFamily="-84" charset="0"/>
              <a:cs typeface="Calibri" pitchFamily="-84" charset="0"/>
            </a:endParaRPr>
          </a:p>
          <a:p>
            <a:pPr>
              <a:spcBef>
                <a:spcPct val="50000"/>
              </a:spcBef>
            </a:pPr>
            <a:endParaRPr lang="en-GB" sz="700" dirty="0">
              <a:solidFill>
                <a:srgbClr val="00B0F0"/>
              </a:solidFill>
              <a:latin typeface="Calibri" pitchFamily="-84" charset="0"/>
              <a:ea typeface="Calibri" pitchFamily="-84" charset="0"/>
              <a:cs typeface="Calibri" pitchFamily="-84" charset="0"/>
            </a:endParaRPr>
          </a:p>
        </p:txBody>
      </p:sp>
      <p:sp>
        <p:nvSpPr>
          <p:cNvPr id="36" name="TextBox 35"/>
          <p:cNvSpPr txBox="1"/>
          <p:nvPr/>
        </p:nvSpPr>
        <p:spPr>
          <a:xfrm>
            <a:off x="996774" y="8264"/>
            <a:ext cx="5335068" cy="677108"/>
          </a:xfrm>
          <a:prstGeom prst="rect">
            <a:avLst/>
          </a:prstGeom>
          <a:noFill/>
        </p:spPr>
        <p:txBody>
          <a:bodyPr wrap="square" rtlCol="0">
            <a:spAutoFit/>
          </a:bodyPr>
          <a:lstStyle/>
          <a:p>
            <a:pPr algn="ctr"/>
            <a:r>
              <a:rPr lang="en-US" sz="1400" b="1" dirty="0">
                <a:solidFill>
                  <a:schemeClr val="bg1"/>
                </a:solidFill>
              </a:rPr>
              <a:t>Understanding the Role of the Professional Nurse Advocate</a:t>
            </a:r>
          </a:p>
          <a:p>
            <a:pPr algn="ctr"/>
            <a:r>
              <a:rPr lang="en-US" sz="1400" b="1" dirty="0">
                <a:solidFill>
                  <a:schemeClr val="bg1"/>
                </a:solidFill>
              </a:rPr>
              <a:t>Proposing a Networked Approach to Implementation </a:t>
            </a:r>
          </a:p>
          <a:p>
            <a:pPr algn="ctr"/>
            <a:r>
              <a:rPr lang="en-US" sz="1000" b="1" dirty="0">
                <a:solidFill>
                  <a:schemeClr val="bg1"/>
                </a:solidFill>
              </a:rPr>
              <a:t>Dr Michele Platt, Manager, East Midlands Spinal Network     Email:  michele.platt@emas.nhs.uk</a:t>
            </a:r>
            <a:endParaRPr lang="en-US" sz="1000" dirty="0"/>
          </a:p>
        </p:txBody>
      </p:sp>
      <p:sp>
        <p:nvSpPr>
          <p:cNvPr id="35" name="Text Box 255"/>
          <p:cNvSpPr txBox="1">
            <a:spLocks noChangeArrowheads="1"/>
          </p:cNvSpPr>
          <p:nvPr/>
        </p:nvSpPr>
        <p:spPr bwMode="auto">
          <a:xfrm>
            <a:off x="4596604" y="5692644"/>
            <a:ext cx="2125542" cy="334350"/>
          </a:xfrm>
          <a:prstGeom prst="rect">
            <a:avLst/>
          </a:prstGeom>
          <a:noFill/>
          <a:ln w="9525">
            <a:noFill/>
            <a:miter lim="800000"/>
            <a:headEnd/>
            <a:tailEnd/>
          </a:ln>
          <a:effectLst/>
        </p:spPr>
        <p:txBody>
          <a:bodyPr wrap="square" lIns="87276" tIns="43638" rIns="87276" bIns="43638">
            <a:prstTxWarp prst="textNoShape">
              <a:avLst/>
            </a:prstTxWarp>
            <a:spAutoFit/>
          </a:bodyPr>
          <a:lstStyle/>
          <a:p>
            <a:pPr>
              <a:spcBef>
                <a:spcPct val="50000"/>
              </a:spcBef>
            </a:pPr>
            <a:r>
              <a:rPr lang="en-GB" sz="1600" b="1" dirty="0">
                <a:solidFill>
                  <a:srgbClr val="00B0F0"/>
                </a:solidFill>
                <a:latin typeface="Calibri" pitchFamily="-84" charset="0"/>
                <a:ea typeface="Calibri" pitchFamily="-84" charset="0"/>
                <a:cs typeface="Calibri" pitchFamily="-84" charset="0"/>
              </a:rPr>
              <a:t>Recommendations</a:t>
            </a:r>
          </a:p>
        </p:txBody>
      </p:sp>
      <p:sp>
        <p:nvSpPr>
          <p:cNvPr id="46" name="TextBox 45"/>
          <p:cNvSpPr txBox="1"/>
          <p:nvPr/>
        </p:nvSpPr>
        <p:spPr>
          <a:xfrm>
            <a:off x="-23846" y="844720"/>
            <a:ext cx="2195847" cy="1446550"/>
          </a:xfrm>
          <a:prstGeom prst="rect">
            <a:avLst/>
          </a:prstGeom>
          <a:noFill/>
        </p:spPr>
        <p:txBody>
          <a:bodyPr wrap="square" rtlCol="0">
            <a:spAutoFit/>
          </a:bodyPr>
          <a:lstStyle/>
          <a:p>
            <a:pPr algn="just"/>
            <a:r>
              <a:rPr lang="en-GB" sz="800" dirty="0"/>
              <a:t>The Professional Nurse Advocate (PNA) role was developed in the Midwifery field with PMAs. Historically, the UKCC  introduced Clinical Supervision in 1996 with a Position Statement</a:t>
            </a:r>
            <a:r>
              <a:rPr lang="en-GB" sz="800" b="1" baseline="30000" dirty="0">
                <a:solidFill>
                  <a:schemeClr val="accent1"/>
                </a:solidFill>
              </a:rPr>
              <a:t>1</a:t>
            </a:r>
            <a:r>
              <a:rPr lang="en-GB" sz="800" dirty="0"/>
              <a:t>, but with no mandatory requirement for RNs to either deliver or receive it.  Stress, mental health issues and burnout amongst healthcare professionals increased during the Global Pandemic in 2020 resulting in demand for supportive measures towards people’s restoration and recovery. </a:t>
            </a:r>
          </a:p>
        </p:txBody>
      </p:sp>
      <p:sp>
        <p:nvSpPr>
          <p:cNvPr id="62" name="TextBox 61"/>
          <p:cNvSpPr txBox="1"/>
          <p:nvPr/>
        </p:nvSpPr>
        <p:spPr>
          <a:xfrm>
            <a:off x="4737100" y="6159500"/>
            <a:ext cx="184666" cy="369332"/>
          </a:xfrm>
          <a:prstGeom prst="rect">
            <a:avLst/>
          </a:prstGeom>
          <a:noFill/>
        </p:spPr>
        <p:txBody>
          <a:bodyPr wrap="none" rtlCol="0">
            <a:spAutoFit/>
          </a:bodyPr>
          <a:lstStyle/>
          <a:p>
            <a:endParaRPr lang="en-US" dirty="0"/>
          </a:p>
        </p:txBody>
      </p:sp>
      <p:sp>
        <p:nvSpPr>
          <p:cNvPr id="5" name="TextBox 4"/>
          <p:cNvSpPr txBox="1"/>
          <p:nvPr/>
        </p:nvSpPr>
        <p:spPr>
          <a:xfrm>
            <a:off x="-68612" y="2414853"/>
            <a:ext cx="2259557" cy="1323439"/>
          </a:xfrm>
          <a:prstGeom prst="rect">
            <a:avLst/>
          </a:prstGeom>
          <a:noFill/>
        </p:spPr>
        <p:txBody>
          <a:bodyPr wrap="square" rtlCol="0">
            <a:spAutoFit/>
          </a:bodyPr>
          <a:lstStyle/>
          <a:p>
            <a:pPr marL="171450" indent="-171450" algn="just">
              <a:buFont typeface="Arial" panose="020B0604020202020204" pitchFamily="34" charset="0"/>
              <a:buChar char="•"/>
            </a:pPr>
            <a:r>
              <a:rPr lang="en-GB" sz="800" dirty="0"/>
              <a:t>To provide a clear understanding of the role of the PNA for nurses and managers </a:t>
            </a:r>
          </a:p>
          <a:p>
            <a:pPr marL="171450" indent="-171450" algn="just">
              <a:buFont typeface="Arial" panose="020B0604020202020204" pitchFamily="34" charset="0"/>
              <a:buChar char="•"/>
            </a:pPr>
            <a:r>
              <a:rPr lang="en-GB" sz="800" dirty="0"/>
              <a:t>To explore how this might be rolled out equitably across ICUs in the East Midlands region</a:t>
            </a:r>
          </a:p>
          <a:p>
            <a:pPr marL="171450" indent="-171450" algn="just">
              <a:buFont typeface="Arial" panose="020B0604020202020204" pitchFamily="34" charset="0"/>
              <a:buChar char="•"/>
            </a:pPr>
            <a:r>
              <a:rPr lang="en-GB" sz="800" dirty="0"/>
              <a:t>To garner the support of a Network approach where member organisations collaborate and cooperate to develop processes that support equitable access for our patients to standardised, high quality care. </a:t>
            </a:r>
          </a:p>
        </p:txBody>
      </p:sp>
      <p:sp>
        <p:nvSpPr>
          <p:cNvPr id="42" name="Rectangle 3"/>
          <p:cNvSpPr>
            <a:spLocks noChangeArrowheads="1"/>
          </p:cNvSpPr>
          <p:nvPr/>
        </p:nvSpPr>
        <p:spPr bwMode="auto">
          <a:xfrm>
            <a:off x="-1075" y="4198363"/>
            <a:ext cx="2149635" cy="334350"/>
          </a:xfrm>
          <a:prstGeom prst="rect">
            <a:avLst/>
          </a:prstGeom>
          <a:noFill/>
          <a:ln w="9525">
            <a:noFill/>
            <a:miter lim="800000"/>
            <a:headEnd/>
            <a:tailEnd/>
          </a:ln>
        </p:spPr>
        <p:txBody>
          <a:bodyPr wrap="square" lIns="87276" tIns="43638" rIns="87276" bIns="43638">
            <a:prstTxWarp prst="textNoShape">
              <a:avLst/>
            </a:prstTxWarp>
            <a:spAutoFit/>
          </a:bodyPr>
          <a:lstStyle/>
          <a:p>
            <a:pPr>
              <a:spcBef>
                <a:spcPct val="50000"/>
              </a:spcBef>
            </a:pPr>
            <a:r>
              <a:rPr lang="en-GB" sz="1600" b="1" dirty="0">
                <a:solidFill>
                  <a:srgbClr val="00B0F0"/>
                </a:solidFill>
                <a:latin typeface="Calibri" pitchFamily="-84" charset="0"/>
                <a:ea typeface="Calibri" pitchFamily="-84" charset="0"/>
                <a:cs typeface="Calibri" pitchFamily="-84" charset="0"/>
              </a:rPr>
              <a:t>A-EQUIP Model </a:t>
            </a:r>
          </a:p>
        </p:txBody>
      </p:sp>
      <p:sp>
        <p:nvSpPr>
          <p:cNvPr id="44" name="Rectangle 3"/>
          <p:cNvSpPr>
            <a:spLocks noChangeArrowheads="1"/>
          </p:cNvSpPr>
          <p:nvPr/>
        </p:nvSpPr>
        <p:spPr bwMode="auto">
          <a:xfrm>
            <a:off x="4627697" y="3636476"/>
            <a:ext cx="1984424" cy="334350"/>
          </a:xfrm>
          <a:prstGeom prst="rect">
            <a:avLst/>
          </a:prstGeom>
          <a:noFill/>
          <a:ln w="9525">
            <a:noFill/>
            <a:miter lim="800000"/>
            <a:headEnd/>
            <a:tailEnd/>
          </a:ln>
        </p:spPr>
        <p:txBody>
          <a:bodyPr wrap="square" lIns="87276" tIns="43638" rIns="87276" bIns="43638">
            <a:prstTxWarp prst="textNoShape">
              <a:avLst/>
            </a:prstTxWarp>
            <a:spAutoFit/>
          </a:bodyPr>
          <a:lstStyle/>
          <a:p>
            <a:pPr>
              <a:spcBef>
                <a:spcPct val="50000"/>
              </a:spcBef>
            </a:pPr>
            <a:r>
              <a:rPr lang="en-GB" sz="1600" b="1" dirty="0">
                <a:solidFill>
                  <a:srgbClr val="00B0F0"/>
                </a:solidFill>
                <a:latin typeface="Calibri" pitchFamily="-84" charset="0"/>
                <a:ea typeface="Calibri" pitchFamily="-84" charset="0"/>
                <a:cs typeface="Calibri" pitchFamily="-84" charset="0"/>
              </a:rPr>
              <a:t>Analysis </a:t>
            </a:r>
          </a:p>
        </p:txBody>
      </p:sp>
      <p:sp>
        <p:nvSpPr>
          <p:cNvPr id="26" name="TextBox 25"/>
          <p:cNvSpPr txBox="1"/>
          <p:nvPr/>
        </p:nvSpPr>
        <p:spPr>
          <a:xfrm>
            <a:off x="2152056" y="4543484"/>
            <a:ext cx="2408506" cy="954107"/>
          </a:xfrm>
          <a:prstGeom prst="rect">
            <a:avLst/>
          </a:prstGeom>
          <a:noFill/>
        </p:spPr>
        <p:txBody>
          <a:bodyPr wrap="square" rtlCol="0">
            <a:spAutoFit/>
          </a:bodyPr>
          <a:lstStyle/>
          <a:p>
            <a:pPr algn="just"/>
            <a:r>
              <a:rPr lang="en-GB" sz="800" dirty="0"/>
              <a:t>University delivered 10 week module at Masters Level – For PNA development to facilitate restorative supervision with their colleagues and teams. </a:t>
            </a:r>
          </a:p>
          <a:p>
            <a:pPr algn="just"/>
            <a:r>
              <a:rPr lang="en-GB" sz="800" dirty="0"/>
              <a:t>Funded by NHSE / HEE. Supported by Ruth May</a:t>
            </a:r>
            <a:r>
              <a:rPr lang="en-GB" sz="800" b="1" baseline="30000" dirty="0">
                <a:solidFill>
                  <a:schemeClr val="accent1"/>
                </a:solidFill>
              </a:rPr>
              <a:t>5</a:t>
            </a:r>
            <a:r>
              <a:rPr lang="en-GB" sz="800" baseline="30000" dirty="0"/>
              <a:t> </a:t>
            </a:r>
            <a:r>
              <a:rPr lang="en-GB" sz="800" dirty="0"/>
              <a:t>where she has promised two PNAs in every critical care unit in England; equity issues aside. </a:t>
            </a:r>
            <a:endParaRPr lang="en-GB" sz="800" baseline="30000" dirty="0"/>
          </a:p>
          <a:p>
            <a:pPr algn="just"/>
            <a:endParaRPr lang="en-GB" sz="800" dirty="0"/>
          </a:p>
        </p:txBody>
      </p:sp>
      <p:sp>
        <p:nvSpPr>
          <p:cNvPr id="2060" name="TextBox 2059"/>
          <p:cNvSpPr txBox="1"/>
          <p:nvPr/>
        </p:nvSpPr>
        <p:spPr>
          <a:xfrm>
            <a:off x="4597365" y="5942436"/>
            <a:ext cx="2294418" cy="2431435"/>
          </a:xfrm>
          <a:prstGeom prst="rect">
            <a:avLst/>
          </a:prstGeom>
          <a:noFill/>
        </p:spPr>
        <p:txBody>
          <a:bodyPr wrap="square" rtlCol="0">
            <a:spAutoFit/>
          </a:bodyPr>
          <a:lstStyle/>
          <a:p>
            <a:pPr algn="just"/>
            <a:r>
              <a:rPr lang="en-GB" sz="800" dirty="0"/>
              <a:t>*Treat </a:t>
            </a:r>
            <a:r>
              <a:rPr lang="en-GB" sz="800"/>
              <a:t>this presentation  </a:t>
            </a:r>
            <a:r>
              <a:rPr lang="en-GB" sz="800" dirty="0"/>
              <a:t>as a </a:t>
            </a:r>
            <a:r>
              <a:rPr lang="en-GB" sz="800" i="1" dirty="0"/>
              <a:t>call to arms</a:t>
            </a:r>
          </a:p>
          <a:p>
            <a:pPr algn="just"/>
            <a:r>
              <a:rPr lang="en-GB" sz="800" dirty="0"/>
              <a:t>*Challenge key stakeholders on behalf of the Network including NHSE, HEE and Ruth May </a:t>
            </a:r>
          </a:p>
          <a:p>
            <a:pPr algn="just"/>
            <a:r>
              <a:rPr lang="en-GB" sz="800" dirty="0"/>
              <a:t>*Links to CC3N for agreement and a way forward to generate equity of access across England </a:t>
            </a:r>
          </a:p>
          <a:p>
            <a:pPr algn="just"/>
            <a:r>
              <a:rPr lang="en-GB" sz="800" dirty="0"/>
              <a:t>*EMCCN Lead Nurses to identify local organisation plans for implementation, where in place to be shared with the Network </a:t>
            </a:r>
          </a:p>
          <a:p>
            <a:pPr algn="just"/>
            <a:r>
              <a:rPr lang="en-GB" sz="800" dirty="0"/>
              <a:t>*EMCCN Restorative Supervision Strategy for Nurses to be written collaboratively, clearly stating the standards required</a:t>
            </a:r>
          </a:p>
          <a:p>
            <a:pPr algn="just"/>
            <a:r>
              <a:rPr lang="en-GB" sz="800" dirty="0"/>
              <a:t>*Baseline data collection to assist future planning i.e. number of nurses and number of PNAs in training / qualified in practice</a:t>
            </a:r>
          </a:p>
          <a:p>
            <a:pPr algn="just"/>
            <a:r>
              <a:rPr lang="en-GB" sz="800" dirty="0"/>
              <a:t>*Add the PNA objectives and wellbeing standards to the EMCCN Self-Assessment Tool</a:t>
            </a:r>
          </a:p>
          <a:p>
            <a:pPr algn="just"/>
            <a:r>
              <a:rPr lang="en-GB" sz="800" dirty="0"/>
              <a:t>*Discuss PNA service development with commissioners regarding way forward</a:t>
            </a:r>
          </a:p>
          <a:p>
            <a:pPr algn="just"/>
            <a:endParaRPr lang="en-GB" sz="800" dirty="0"/>
          </a:p>
        </p:txBody>
      </p:sp>
      <p:sp>
        <p:nvSpPr>
          <p:cNvPr id="37" name="Rectangle 3">
            <a:extLst>
              <a:ext uri="{FF2B5EF4-FFF2-40B4-BE49-F238E27FC236}">
                <a16:creationId xmlns:a16="http://schemas.microsoft.com/office/drawing/2014/main" id="{DF759B80-2E70-4748-9FC2-9D0DAA7D582A}"/>
              </a:ext>
            </a:extLst>
          </p:cNvPr>
          <p:cNvSpPr>
            <a:spLocks noChangeArrowheads="1"/>
          </p:cNvSpPr>
          <p:nvPr/>
        </p:nvSpPr>
        <p:spPr bwMode="auto">
          <a:xfrm>
            <a:off x="2105325" y="613462"/>
            <a:ext cx="2455236" cy="334350"/>
          </a:xfrm>
          <a:prstGeom prst="rect">
            <a:avLst/>
          </a:prstGeom>
          <a:noFill/>
          <a:ln w="9525">
            <a:noFill/>
            <a:miter lim="800000"/>
            <a:headEnd/>
            <a:tailEnd/>
          </a:ln>
        </p:spPr>
        <p:txBody>
          <a:bodyPr wrap="square" lIns="87276" tIns="43638" rIns="87276" bIns="43638">
            <a:prstTxWarp prst="textNoShape">
              <a:avLst/>
            </a:prstTxWarp>
            <a:spAutoFit/>
          </a:bodyPr>
          <a:lstStyle/>
          <a:p>
            <a:pPr>
              <a:spcBef>
                <a:spcPct val="50000"/>
              </a:spcBef>
            </a:pPr>
            <a:r>
              <a:rPr lang="en-GB" sz="1600" b="1" dirty="0">
                <a:solidFill>
                  <a:srgbClr val="00B0F0"/>
                </a:solidFill>
                <a:latin typeface="Calibri" pitchFamily="-84" charset="0"/>
                <a:ea typeface="Calibri" pitchFamily="-84" charset="0"/>
                <a:cs typeface="Calibri" pitchFamily="-84" charset="0"/>
              </a:rPr>
              <a:t>Restorative Supervision  </a:t>
            </a:r>
          </a:p>
        </p:txBody>
      </p:sp>
      <p:sp>
        <p:nvSpPr>
          <p:cNvPr id="45" name="Rectangle 3">
            <a:extLst>
              <a:ext uri="{FF2B5EF4-FFF2-40B4-BE49-F238E27FC236}">
                <a16:creationId xmlns:a16="http://schemas.microsoft.com/office/drawing/2014/main" id="{74C72502-9D82-4312-863B-241BD1C5D34F}"/>
              </a:ext>
            </a:extLst>
          </p:cNvPr>
          <p:cNvSpPr>
            <a:spLocks noChangeArrowheads="1"/>
          </p:cNvSpPr>
          <p:nvPr/>
        </p:nvSpPr>
        <p:spPr bwMode="auto">
          <a:xfrm>
            <a:off x="4607292" y="611868"/>
            <a:ext cx="2259186" cy="334350"/>
          </a:xfrm>
          <a:prstGeom prst="rect">
            <a:avLst/>
          </a:prstGeom>
          <a:noFill/>
          <a:ln w="9525">
            <a:noFill/>
            <a:miter lim="800000"/>
            <a:headEnd/>
            <a:tailEnd/>
          </a:ln>
        </p:spPr>
        <p:txBody>
          <a:bodyPr wrap="square" lIns="87276" tIns="43638" rIns="87276" bIns="43638">
            <a:prstTxWarp prst="textNoShape">
              <a:avLst/>
            </a:prstTxWarp>
            <a:spAutoFit/>
          </a:bodyPr>
          <a:lstStyle/>
          <a:p>
            <a:pPr>
              <a:spcBef>
                <a:spcPct val="50000"/>
              </a:spcBef>
            </a:pPr>
            <a:r>
              <a:rPr lang="en-GB" sz="1600" b="1" dirty="0">
                <a:solidFill>
                  <a:srgbClr val="00B0F0"/>
                </a:solidFill>
                <a:latin typeface="Calibri" pitchFamily="-84" charset="0"/>
                <a:ea typeface="Calibri" pitchFamily="-84" charset="0"/>
                <a:cs typeface="Calibri" pitchFamily="-84" charset="0"/>
              </a:rPr>
              <a:t>EMCCN Gap Analysis  </a:t>
            </a:r>
          </a:p>
        </p:txBody>
      </p:sp>
      <p:sp>
        <p:nvSpPr>
          <p:cNvPr id="48" name="Rectangle 3">
            <a:extLst>
              <a:ext uri="{FF2B5EF4-FFF2-40B4-BE49-F238E27FC236}">
                <a16:creationId xmlns:a16="http://schemas.microsoft.com/office/drawing/2014/main" id="{C3AE5218-FECF-4212-A163-65F463DCE5DA}"/>
              </a:ext>
            </a:extLst>
          </p:cNvPr>
          <p:cNvSpPr>
            <a:spLocks noChangeArrowheads="1"/>
          </p:cNvSpPr>
          <p:nvPr/>
        </p:nvSpPr>
        <p:spPr bwMode="auto">
          <a:xfrm>
            <a:off x="4607292" y="2263436"/>
            <a:ext cx="2336649" cy="334350"/>
          </a:xfrm>
          <a:prstGeom prst="rect">
            <a:avLst/>
          </a:prstGeom>
          <a:noFill/>
          <a:ln w="9525">
            <a:noFill/>
            <a:miter lim="800000"/>
            <a:headEnd/>
            <a:tailEnd/>
          </a:ln>
        </p:spPr>
        <p:txBody>
          <a:bodyPr wrap="square" lIns="87276" tIns="43638" rIns="87276" bIns="43638">
            <a:prstTxWarp prst="textNoShape">
              <a:avLst/>
            </a:prstTxWarp>
            <a:spAutoFit/>
          </a:bodyPr>
          <a:lstStyle/>
          <a:p>
            <a:pPr>
              <a:spcBef>
                <a:spcPct val="50000"/>
              </a:spcBef>
            </a:pPr>
            <a:r>
              <a:rPr lang="en-GB" sz="1600" b="1" dirty="0">
                <a:solidFill>
                  <a:srgbClr val="00B0F0"/>
                </a:solidFill>
                <a:latin typeface="Calibri" pitchFamily="-84" charset="0"/>
                <a:ea typeface="Calibri" pitchFamily="-84" charset="0"/>
                <a:cs typeface="Calibri" pitchFamily="-84" charset="0"/>
              </a:rPr>
              <a:t>Stakeholder Involvement</a:t>
            </a:r>
          </a:p>
        </p:txBody>
      </p:sp>
      <p:sp>
        <p:nvSpPr>
          <p:cNvPr id="11" name="Rectangle 10">
            <a:extLst>
              <a:ext uri="{FF2B5EF4-FFF2-40B4-BE49-F238E27FC236}">
                <a16:creationId xmlns:a16="http://schemas.microsoft.com/office/drawing/2014/main" id="{1C51D8C4-ABD6-4CBB-9DCC-9CE8800D0C85}"/>
              </a:ext>
            </a:extLst>
          </p:cNvPr>
          <p:cNvSpPr/>
          <p:nvPr/>
        </p:nvSpPr>
        <p:spPr>
          <a:xfrm>
            <a:off x="2197829" y="2141333"/>
            <a:ext cx="2336649" cy="22245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a16="http://schemas.microsoft.com/office/drawing/2014/main" id="{B0F13D97-7E34-4D2F-8EC4-297193E5CBA5}"/>
              </a:ext>
            </a:extLst>
          </p:cNvPr>
          <p:cNvSpPr txBox="1"/>
          <p:nvPr/>
        </p:nvSpPr>
        <p:spPr>
          <a:xfrm>
            <a:off x="4798374" y="3248895"/>
            <a:ext cx="1792298" cy="384721"/>
          </a:xfrm>
          <a:prstGeom prst="rect">
            <a:avLst/>
          </a:prstGeom>
          <a:noFill/>
        </p:spPr>
        <p:txBody>
          <a:bodyPr wrap="square" rtlCol="0">
            <a:spAutoFit/>
          </a:bodyPr>
          <a:lstStyle/>
          <a:p>
            <a:pPr algn="just"/>
            <a:r>
              <a:rPr lang="en-GB" sz="1100" b="1" dirty="0" err="1">
                <a:solidFill>
                  <a:schemeClr val="bg1"/>
                </a:solidFill>
              </a:rPr>
              <a:t>xxxxx</a:t>
            </a:r>
            <a:endParaRPr lang="en-GB" sz="800" b="1" dirty="0"/>
          </a:p>
          <a:p>
            <a:pPr marL="171450" indent="-171450" algn="just">
              <a:buFont typeface="Arial" panose="020B0604020202020204" pitchFamily="34" charset="0"/>
              <a:buChar char="•"/>
            </a:pPr>
            <a:endParaRPr lang="en-GB" sz="800" dirty="0"/>
          </a:p>
        </p:txBody>
      </p:sp>
      <p:sp>
        <p:nvSpPr>
          <p:cNvPr id="12" name="Rectangle 11">
            <a:extLst>
              <a:ext uri="{FF2B5EF4-FFF2-40B4-BE49-F238E27FC236}">
                <a16:creationId xmlns:a16="http://schemas.microsoft.com/office/drawing/2014/main" id="{D5BEDB2C-DFA4-4293-AEC4-620C18A8A260}"/>
              </a:ext>
            </a:extLst>
          </p:cNvPr>
          <p:cNvSpPr/>
          <p:nvPr/>
        </p:nvSpPr>
        <p:spPr>
          <a:xfrm>
            <a:off x="4710714" y="2591253"/>
            <a:ext cx="2039019" cy="1071716"/>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1" name="TextBox 50">
            <a:extLst>
              <a:ext uri="{FF2B5EF4-FFF2-40B4-BE49-F238E27FC236}">
                <a16:creationId xmlns:a16="http://schemas.microsoft.com/office/drawing/2014/main" id="{EF35701B-DDBD-4BB6-8311-9C624F6E5D36}"/>
              </a:ext>
            </a:extLst>
          </p:cNvPr>
          <p:cNvSpPr txBox="1"/>
          <p:nvPr/>
        </p:nvSpPr>
        <p:spPr>
          <a:xfrm>
            <a:off x="4687061" y="2597786"/>
            <a:ext cx="2086326" cy="1077218"/>
          </a:xfrm>
          <a:prstGeom prst="rect">
            <a:avLst/>
          </a:prstGeom>
          <a:noFill/>
        </p:spPr>
        <p:txBody>
          <a:bodyPr wrap="square" rtlCol="0">
            <a:spAutoFit/>
          </a:bodyPr>
          <a:lstStyle/>
          <a:p>
            <a:pPr algn="just"/>
            <a:r>
              <a:rPr lang="en-GB" sz="800" b="1" dirty="0"/>
              <a:t>Leadership is a key component of the PNA role and responsibility weighs heavy therefore to ensure that processes are in place to support equitable implementation. The Network is ideally placed for regional collaboration to provide assurance to commissioners that appropriate steps have been taken for equitable access and delivery</a:t>
            </a:r>
          </a:p>
        </p:txBody>
      </p:sp>
      <p:sp>
        <p:nvSpPr>
          <p:cNvPr id="13" name="TextBox 12">
            <a:extLst>
              <a:ext uri="{FF2B5EF4-FFF2-40B4-BE49-F238E27FC236}">
                <a16:creationId xmlns:a16="http://schemas.microsoft.com/office/drawing/2014/main" id="{FBBAEF55-E617-4C27-8075-C35EEE738207}"/>
              </a:ext>
            </a:extLst>
          </p:cNvPr>
          <p:cNvSpPr txBox="1"/>
          <p:nvPr/>
        </p:nvSpPr>
        <p:spPr>
          <a:xfrm>
            <a:off x="-19878" y="4414656"/>
            <a:ext cx="2230380" cy="1200329"/>
          </a:xfrm>
          <a:prstGeom prst="rect">
            <a:avLst/>
          </a:prstGeom>
          <a:noFill/>
        </p:spPr>
        <p:txBody>
          <a:bodyPr wrap="square" rtlCol="0">
            <a:spAutoFit/>
          </a:bodyPr>
          <a:lstStyle/>
          <a:p>
            <a:pPr algn="just"/>
            <a:r>
              <a:rPr lang="en-GB" sz="800" dirty="0"/>
              <a:t>The </a:t>
            </a:r>
            <a:r>
              <a:rPr lang="en-GB" sz="800" b="1" dirty="0"/>
              <a:t>A</a:t>
            </a:r>
            <a:r>
              <a:rPr lang="en-GB" sz="800" dirty="0"/>
              <a:t>dvocating for </a:t>
            </a:r>
            <a:r>
              <a:rPr lang="en-GB" sz="800" b="1" dirty="0"/>
              <a:t>E</a:t>
            </a:r>
            <a:r>
              <a:rPr lang="en-GB" sz="800" dirty="0"/>
              <a:t>ducation and </a:t>
            </a:r>
            <a:r>
              <a:rPr lang="en-GB" sz="800" b="1" dirty="0"/>
              <a:t>Qu</a:t>
            </a:r>
            <a:r>
              <a:rPr lang="en-GB" sz="800" dirty="0"/>
              <a:t>ality </a:t>
            </a:r>
            <a:r>
              <a:rPr lang="en-GB" sz="800" b="1" dirty="0"/>
              <a:t>I</a:t>
            </a:r>
            <a:r>
              <a:rPr lang="en-GB" sz="800" dirty="0"/>
              <a:t>m</a:t>
            </a:r>
            <a:r>
              <a:rPr lang="en-GB" sz="800" b="1" dirty="0"/>
              <a:t>p</a:t>
            </a:r>
            <a:r>
              <a:rPr lang="en-GB" sz="800" dirty="0"/>
              <a:t>rovement (A-EQUIP) Model facilitates PNAs to support the nursing workforce to lead and deliver quality improvement initiatives, through restorative supervision, in response to service demands and changing patient requirements. Developed from Proctor’s (1986)</a:t>
            </a:r>
            <a:r>
              <a:rPr lang="en-GB" sz="800" b="1" baseline="30000" dirty="0">
                <a:solidFill>
                  <a:schemeClr val="accent1"/>
                </a:solidFill>
              </a:rPr>
              <a:t>2</a:t>
            </a:r>
            <a:r>
              <a:rPr lang="en-GB" sz="800" dirty="0"/>
              <a:t> formative, normative and restorative functions the model has been robustly tested in Midwifery</a:t>
            </a:r>
            <a:r>
              <a:rPr lang="en-GB" sz="800" b="1" baseline="30000" dirty="0">
                <a:solidFill>
                  <a:schemeClr val="accent1"/>
                </a:solidFill>
              </a:rPr>
              <a:t>3</a:t>
            </a:r>
            <a:r>
              <a:rPr lang="en-GB" sz="800" dirty="0"/>
              <a:t>. </a:t>
            </a:r>
          </a:p>
        </p:txBody>
      </p:sp>
      <p:sp>
        <p:nvSpPr>
          <p:cNvPr id="52" name="TextBox 51">
            <a:extLst>
              <a:ext uri="{FF2B5EF4-FFF2-40B4-BE49-F238E27FC236}">
                <a16:creationId xmlns:a16="http://schemas.microsoft.com/office/drawing/2014/main" id="{F04E3915-64E3-41C0-8244-DD63384D78B7}"/>
              </a:ext>
            </a:extLst>
          </p:cNvPr>
          <p:cNvSpPr txBox="1"/>
          <p:nvPr/>
        </p:nvSpPr>
        <p:spPr>
          <a:xfrm>
            <a:off x="4613762" y="3878800"/>
            <a:ext cx="2201432" cy="1938992"/>
          </a:xfrm>
          <a:prstGeom prst="rect">
            <a:avLst/>
          </a:prstGeom>
          <a:noFill/>
        </p:spPr>
        <p:txBody>
          <a:bodyPr wrap="square" rtlCol="0">
            <a:spAutoFit/>
          </a:bodyPr>
          <a:lstStyle/>
          <a:p>
            <a:pPr marL="171450" indent="-171450" algn="just">
              <a:buFont typeface="Arial" panose="020B0604020202020204" pitchFamily="34" charset="0"/>
              <a:buChar char="•"/>
            </a:pPr>
            <a:r>
              <a:rPr lang="en-GB" sz="800" dirty="0"/>
              <a:t>Consider different methods of delivery to be agreed i.e. group or individual supervision </a:t>
            </a:r>
          </a:p>
          <a:p>
            <a:pPr marL="171450" indent="-171450" algn="just">
              <a:buFont typeface="Arial" panose="020B0604020202020204" pitchFamily="34" charset="0"/>
              <a:buChar char="•"/>
            </a:pPr>
            <a:r>
              <a:rPr lang="en-GB" sz="800" dirty="0"/>
              <a:t>Time to be allocated for PNAs to function </a:t>
            </a:r>
          </a:p>
          <a:p>
            <a:pPr marL="171450" indent="-171450" algn="just">
              <a:buFont typeface="Arial" panose="020B0604020202020204" pitchFamily="34" charset="0"/>
              <a:buChar char="•"/>
            </a:pPr>
            <a:r>
              <a:rPr lang="en-GB" sz="800" dirty="0"/>
              <a:t>Time to be agreed for staff to be released to attend supervision sessions </a:t>
            </a:r>
          </a:p>
          <a:p>
            <a:pPr marL="171450" indent="-171450" algn="just">
              <a:buFont typeface="Arial" panose="020B0604020202020204" pitchFamily="34" charset="0"/>
              <a:buChar char="•"/>
            </a:pPr>
            <a:r>
              <a:rPr lang="en-GB" sz="800" dirty="0"/>
              <a:t>Agree ratio of PNAs to nurses and baseline frequency of supervision </a:t>
            </a:r>
          </a:p>
          <a:p>
            <a:pPr marL="171450" indent="-171450" algn="just">
              <a:buFont typeface="Arial" panose="020B0604020202020204" pitchFamily="34" charset="0"/>
              <a:buChar char="•"/>
            </a:pPr>
            <a:r>
              <a:rPr lang="en-GB" sz="800" dirty="0"/>
              <a:t>Review and agree the number of PNAs required to implement the A-EQUIP model in each unit based on these equitable arrangements</a:t>
            </a:r>
          </a:p>
          <a:p>
            <a:pPr marL="171450" indent="-171450" algn="just">
              <a:buFont typeface="Arial" panose="020B0604020202020204" pitchFamily="34" charset="0"/>
              <a:buChar char="•"/>
            </a:pPr>
            <a:r>
              <a:rPr lang="en-GB" sz="800" dirty="0"/>
              <a:t>Obtain sign-up at the EMCCN Board to a PNA Service Development Programme for implementation in all member organisations to ensure equity of access</a:t>
            </a:r>
          </a:p>
        </p:txBody>
      </p:sp>
      <p:sp>
        <p:nvSpPr>
          <p:cNvPr id="53" name="Rectangle 3">
            <a:extLst>
              <a:ext uri="{FF2B5EF4-FFF2-40B4-BE49-F238E27FC236}">
                <a16:creationId xmlns:a16="http://schemas.microsoft.com/office/drawing/2014/main" id="{2CCAC445-B664-49DA-838D-1DCF1145896E}"/>
              </a:ext>
            </a:extLst>
          </p:cNvPr>
          <p:cNvSpPr>
            <a:spLocks noChangeArrowheads="1"/>
          </p:cNvSpPr>
          <p:nvPr/>
        </p:nvSpPr>
        <p:spPr bwMode="auto">
          <a:xfrm>
            <a:off x="2152056" y="4339564"/>
            <a:ext cx="2455236" cy="334350"/>
          </a:xfrm>
          <a:prstGeom prst="rect">
            <a:avLst/>
          </a:prstGeom>
          <a:noFill/>
          <a:ln w="9525">
            <a:noFill/>
            <a:miter lim="800000"/>
            <a:headEnd/>
            <a:tailEnd/>
          </a:ln>
        </p:spPr>
        <p:txBody>
          <a:bodyPr wrap="square" lIns="87276" tIns="43638" rIns="87276" bIns="43638">
            <a:prstTxWarp prst="textNoShape">
              <a:avLst/>
            </a:prstTxWarp>
            <a:spAutoFit/>
          </a:bodyPr>
          <a:lstStyle/>
          <a:p>
            <a:pPr>
              <a:spcBef>
                <a:spcPct val="50000"/>
              </a:spcBef>
            </a:pPr>
            <a:r>
              <a:rPr lang="en-GB" sz="1600" b="1" dirty="0">
                <a:solidFill>
                  <a:srgbClr val="00B0F0"/>
                </a:solidFill>
                <a:latin typeface="Calibri" pitchFamily="-84" charset="0"/>
                <a:ea typeface="Calibri" pitchFamily="-84" charset="0"/>
                <a:cs typeface="Calibri" pitchFamily="-84" charset="0"/>
              </a:rPr>
              <a:t>PNA Education &amp; Training </a:t>
            </a:r>
          </a:p>
        </p:txBody>
      </p:sp>
      <p:sp>
        <p:nvSpPr>
          <p:cNvPr id="54" name="TextBox 53">
            <a:extLst>
              <a:ext uri="{FF2B5EF4-FFF2-40B4-BE49-F238E27FC236}">
                <a16:creationId xmlns:a16="http://schemas.microsoft.com/office/drawing/2014/main" id="{EA23F241-3052-4541-A775-074B4341B830}"/>
              </a:ext>
            </a:extLst>
          </p:cNvPr>
          <p:cNvSpPr txBox="1"/>
          <p:nvPr/>
        </p:nvSpPr>
        <p:spPr>
          <a:xfrm>
            <a:off x="2102384" y="844916"/>
            <a:ext cx="2458177" cy="1323439"/>
          </a:xfrm>
          <a:prstGeom prst="rect">
            <a:avLst/>
          </a:prstGeom>
          <a:noFill/>
        </p:spPr>
        <p:txBody>
          <a:bodyPr wrap="square" rtlCol="0">
            <a:spAutoFit/>
          </a:bodyPr>
          <a:lstStyle/>
          <a:p>
            <a:pPr algn="just"/>
            <a:r>
              <a:rPr lang="en-GB" sz="800" dirty="0"/>
              <a:t>Restorative supervision is a key element of the Model. It is carried out within a supervisor/supervisee relationship with a skilled facilitator, either 1:1 or group setting. The aim is to be reflective with a clinical focus, cognisant of the work and systemic context. It addresses emotional needs of staff, restores thinking capacity and provides people with the opportunity to process their thoughts and contemplate different perspectives, all of which may be key in the post traumatic environment of the pandemic world. </a:t>
            </a:r>
          </a:p>
        </p:txBody>
      </p:sp>
      <p:sp>
        <p:nvSpPr>
          <p:cNvPr id="2" name="TextBox 1">
            <a:extLst>
              <a:ext uri="{FF2B5EF4-FFF2-40B4-BE49-F238E27FC236}">
                <a16:creationId xmlns:a16="http://schemas.microsoft.com/office/drawing/2014/main" id="{8079C80E-5ADF-4D34-9273-7A00DFA18D07}"/>
              </a:ext>
            </a:extLst>
          </p:cNvPr>
          <p:cNvSpPr txBox="1"/>
          <p:nvPr/>
        </p:nvSpPr>
        <p:spPr>
          <a:xfrm>
            <a:off x="0" y="3865678"/>
            <a:ext cx="2259557" cy="461665"/>
          </a:xfrm>
          <a:prstGeom prst="rect">
            <a:avLst/>
          </a:prstGeom>
          <a:noFill/>
        </p:spPr>
        <p:txBody>
          <a:bodyPr wrap="square" rtlCol="0">
            <a:spAutoFit/>
          </a:bodyPr>
          <a:lstStyle/>
          <a:p>
            <a:r>
              <a:rPr lang="en-GB" sz="800" dirty="0"/>
              <a:t>A PNA is a qualified practising nurse, defined by the mode of practice which deploys the A-EQUIP model </a:t>
            </a:r>
          </a:p>
        </p:txBody>
      </p:sp>
      <p:graphicFrame>
        <p:nvGraphicFramePr>
          <p:cNvPr id="9" name="Diagram 8">
            <a:extLst>
              <a:ext uri="{FF2B5EF4-FFF2-40B4-BE49-F238E27FC236}">
                <a16:creationId xmlns:a16="http://schemas.microsoft.com/office/drawing/2014/main" id="{A792A782-983E-42F2-9BAD-F297504F2EF4}"/>
              </a:ext>
            </a:extLst>
          </p:cNvPr>
          <p:cNvGraphicFramePr/>
          <p:nvPr>
            <p:extLst>
              <p:ext uri="{D42A27DB-BD31-4B8C-83A1-F6EECF244321}">
                <p14:modId xmlns:p14="http://schemas.microsoft.com/office/powerpoint/2010/main" val="3077938972"/>
              </p:ext>
            </p:extLst>
          </p:nvPr>
        </p:nvGraphicFramePr>
        <p:xfrm>
          <a:off x="114300" y="4999360"/>
          <a:ext cx="1518395" cy="26365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5" name="Text Box 117">
            <a:extLst>
              <a:ext uri="{FF2B5EF4-FFF2-40B4-BE49-F238E27FC236}">
                <a16:creationId xmlns:a16="http://schemas.microsoft.com/office/drawing/2014/main" id="{3213C46E-F3F0-4D88-B7B7-350949ED94ED}"/>
              </a:ext>
            </a:extLst>
          </p:cNvPr>
          <p:cNvSpPr txBox="1">
            <a:spLocks noChangeArrowheads="1"/>
          </p:cNvSpPr>
          <p:nvPr/>
        </p:nvSpPr>
        <p:spPr bwMode="auto">
          <a:xfrm>
            <a:off x="-2490" y="3614390"/>
            <a:ext cx="1895268" cy="333619"/>
          </a:xfrm>
          <a:prstGeom prst="rect">
            <a:avLst/>
          </a:prstGeom>
          <a:noFill/>
          <a:ln w="9525">
            <a:noFill/>
            <a:miter lim="800000"/>
            <a:headEnd/>
            <a:tailEnd/>
          </a:ln>
          <a:effectLst/>
        </p:spPr>
        <p:txBody>
          <a:bodyPr wrap="square" lIns="87276" tIns="43638" rIns="87276" bIns="43638">
            <a:prstTxWarp prst="textNoShape">
              <a:avLst/>
            </a:prstTxWarp>
            <a:spAutoFit/>
          </a:bodyPr>
          <a:lstStyle/>
          <a:p>
            <a:pPr>
              <a:spcBef>
                <a:spcPct val="50000"/>
              </a:spcBef>
            </a:pPr>
            <a:r>
              <a:rPr lang="en-GB" sz="1600" b="1" dirty="0">
                <a:solidFill>
                  <a:srgbClr val="00B0F0"/>
                </a:solidFill>
                <a:latin typeface="Calibri" pitchFamily="-84" charset="0"/>
                <a:ea typeface="Calibri" pitchFamily="-84" charset="0"/>
                <a:cs typeface="Calibri" pitchFamily="-84" charset="0"/>
              </a:rPr>
              <a:t>Defining the Role  </a:t>
            </a:r>
          </a:p>
        </p:txBody>
      </p:sp>
      <p:sp>
        <p:nvSpPr>
          <p:cNvPr id="16" name="TextBox 15">
            <a:extLst>
              <a:ext uri="{FF2B5EF4-FFF2-40B4-BE49-F238E27FC236}">
                <a16:creationId xmlns:a16="http://schemas.microsoft.com/office/drawing/2014/main" id="{4EE4630F-C7DC-4144-BC32-F335DF75F53C}"/>
              </a:ext>
            </a:extLst>
          </p:cNvPr>
          <p:cNvSpPr txBox="1"/>
          <p:nvPr/>
        </p:nvSpPr>
        <p:spPr>
          <a:xfrm>
            <a:off x="49476" y="8302032"/>
            <a:ext cx="6767686" cy="830997"/>
          </a:xfrm>
          <a:prstGeom prst="rect">
            <a:avLst/>
          </a:prstGeom>
          <a:noFill/>
          <a:ln>
            <a:solidFill>
              <a:schemeClr val="tx2"/>
            </a:solidFill>
          </a:ln>
        </p:spPr>
        <p:txBody>
          <a:bodyPr wrap="square" rtlCol="0">
            <a:spAutoFit/>
          </a:bodyPr>
          <a:lstStyle/>
          <a:p>
            <a:pPr algn="just"/>
            <a:r>
              <a:rPr lang="en-GB" sz="800" b="1" dirty="0"/>
              <a:t>REFERENCES: </a:t>
            </a:r>
            <a:r>
              <a:rPr lang="en-GB" sz="800" dirty="0"/>
              <a:t>1. UKCC (1986) </a:t>
            </a:r>
            <a:r>
              <a:rPr lang="en-GB" sz="800" i="1" dirty="0"/>
              <a:t>A Position statement on Clinical Supervision for Nurses and Health Visitors</a:t>
            </a:r>
            <a:r>
              <a:rPr lang="en-GB" sz="800" dirty="0"/>
              <a:t>; 2. Proctor B (1986) </a:t>
            </a:r>
            <a:r>
              <a:rPr lang="en-GB" sz="800" i="1" dirty="0"/>
              <a:t>Supervision: a co-operative exercise in accountability </a:t>
            </a:r>
            <a:r>
              <a:rPr lang="en-GB" sz="800" dirty="0"/>
              <a:t>In </a:t>
            </a:r>
            <a:r>
              <a:rPr lang="en-GB" sz="800" dirty="0" err="1"/>
              <a:t>Marken</a:t>
            </a:r>
            <a:r>
              <a:rPr lang="en-GB" sz="800" dirty="0"/>
              <a:t> M and </a:t>
            </a:r>
            <a:r>
              <a:rPr lang="en-GB" sz="800" dirty="0" err="1"/>
              <a:t>Paynes</a:t>
            </a:r>
            <a:r>
              <a:rPr lang="en-GB" sz="800" dirty="0"/>
              <a:t> M (</a:t>
            </a:r>
            <a:r>
              <a:rPr lang="en-GB" sz="800" dirty="0" err="1"/>
              <a:t>Eds</a:t>
            </a:r>
            <a:r>
              <a:rPr lang="en-GB" sz="800" dirty="0"/>
              <a:t>) </a:t>
            </a:r>
            <a:r>
              <a:rPr lang="en-GB" sz="800" i="1" dirty="0"/>
              <a:t>Enabling and Ensuring: Supervision in Practice</a:t>
            </a:r>
            <a:r>
              <a:rPr lang="en-GB" sz="800" dirty="0"/>
              <a:t>. National Youth Bureau and the Council for Education and Training in Youth and Community work; Leicester 3. </a:t>
            </a:r>
            <a:r>
              <a:rPr lang="en-GB" sz="800" dirty="0">
                <a:hlinkClick r:id="rId8"/>
              </a:rPr>
              <a:t>https://www.england.nhs.uk/mat-transformation/implementing-better-births/a-equip/a-equip-midwifery-supervision-model/</a:t>
            </a:r>
            <a:r>
              <a:rPr lang="en-GB" sz="800" b="1" dirty="0"/>
              <a:t> 4. </a:t>
            </a:r>
            <a:r>
              <a:rPr lang="en-GB" sz="800" dirty="0"/>
              <a:t>Petit and Stephen, (2015) </a:t>
            </a:r>
            <a:r>
              <a:rPr lang="en-GB" sz="800" i="1" dirty="0"/>
              <a:t>Supporting Health Visitors and Fostering Resilience</a:t>
            </a:r>
            <a:r>
              <a:rPr lang="en-GB" sz="800" dirty="0"/>
              <a:t>, Institute of Health Visiting, England;                     5</a:t>
            </a:r>
            <a:r>
              <a:rPr lang="en-GB" sz="800" dirty="0">
                <a:hlinkClick r:id="rId9"/>
              </a:rPr>
              <a:t>https://www.nursingtimes.net/opinion/i-am-pleased-to-announce-the-roll-out-of-the-professional-nurse-advocate-programme-05-03-2021/</a:t>
            </a:r>
            <a:r>
              <a:rPr lang="en-GB" sz="800" dirty="0"/>
              <a:t>                             6. </a:t>
            </a:r>
            <a:r>
              <a:rPr lang="en-GB" sz="800" dirty="0">
                <a:hlinkClick r:id="rId10"/>
              </a:rPr>
              <a:t>https://www.england.nhs.uk/improvement-hub/wp-content/uploads/sites/44/2011/06/service_improvement_guide_2014.pdf</a:t>
            </a:r>
            <a:r>
              <a:rPr lang="en-GB" sz="800" dirty="0"/>
              <a:t>  </a:t>
            </a:r>
          </a:p>
        </p:txBody>
      </p:sp>
      <p:sp>
        <p:nvSpPr>
          <p:cNvPr id="56" name="Rectangle 3">
            <a:extLst>
              <a:ext uri="{FF2B5EF4-FFF2-40B4-BE49-F238E27FC236}">
                <a16:creationId xmlns:a16="http://schemas.microsoft.com/office/drawing/2014/main" id="{DBA72241-E5AD-4318-BE78-BB34B3F85F56}"/>
              </a:ext>
            </a:extLst>
          </p:cNvPr>
          <p:cNvSpPr>
            <a:spLocks noChangeArrowheads="1"/>
          </p:cNvSpPr>
          <p:nvPr/>
        </p:nvSpPr>
        <p:spPr bwMode="auto">
          <a:xfrm>
            <a:off x="2127251" y="5266003"/>
            <a:ext cx="2480041" cy="580571"/>
          </a:xfrm>
          <a:prstGeom prst="rect">
            <a:avLst/>
          </a:prstGeom>
          <a:noFill/>
          <a:ln w="9525">
            <a:noFill/>
            <a:miter lim="800000"/>
            <a:headEnd/>
            <a:tailEnd/>
          </a:ln>
        </p:spPr>
        <p:txBody>
          <a:bodyPr wrap="square" lIns="87276" tIns="43638" rIns="87276" bIns="43638">
            <a:prstTxWarp prst="textNoShape">
              <a:avLst/>
            </a:prstTxWarp>
            <a:spAutoFit/>
          </a:bodyPr>
          <a:lstStyle/>
          <a:p>
            <a:r>
              <a:rPr lang="en-GB" sz="1600" b="1" dirty="0">
                <a:solidFill>
                  <a:srgbClr val="00B0F0"/>
                </a:solidFill>
                <a:latin typeface="Calibri" pitchFamily="-84" charset="0"/>
                <a:ea typeface="Calibri" pitchFamily="-84" charset="0"/>
                <a:cs typeface="Calibri" pitchFamily="-84" charset="0"/>
              </a:rPr>
              <a:t>The Network Approach &amp; Model for Improvement </a:t>
            </a:r>
            <a:r>
              <a:rPr lang="en-GB" sz="1600" b="1" baseline="30000" dirty="0">
                <a:solidFill>
                  <a:srgbClr val="00B0F0"/>
                </a:solidFill>
                <a:latin typeface="Calibri" pitchFamily="-84" charset="0"/>
                <a:ea typeface="Calibri" pitchFamily="-84" charset="0"/>
                <a:cs typeface="Calibri" pitchFamily="-84" charset="0"/>
              </a:rPr>
              <a:t>6</a:t>
            </a:r>
            <a:r>
              <a:rPr lang="en-GB" sz="1600" b="1" dirty="0">
                <a:solidFill>
                  <a:srgbClr val="00B0F0"/>
                </a:solidFill>
                <a:latin typeface="Calibri" pitchFamily="-84" charset="0"/>
                <a:ea typeface="Calibri" pitchFamily="-84" charset="0"/>
                <a:cs typeface="Calibri" pitchFamily="-84" charset="0"/>
              </a:rPr>
              <a:t>  </a:t>
            </a:r>
          </a:p>
        </p:txBody>
      </p:sp>
      <p:pic>
        <p:nvPicPr>
          <p:cNvPr id="3" name="Picture 2">
            <a:extLst>
              <a:ext uri="{FF2B5EF4-FFF2-40B4-BE49-F238E27FC236}">
                <a16:creationId xmlns:a16="http://schemas.microsoft.com/office/drawing/2014/main" id="{AD3D0E94-EC69-43F3-9053-E1E3D3E75B78}"/>
              </a:ext>
            </a:extLst>
          </p:cNvPr>
          <p:cNvPicPr>
            <a:picLocks noChangeAspect="1"/>
          </p:cNvPicPr>
          <p:nvPr/>
        </p:nvPicPr>
        <p:blipFill>
          <a:blip r:embed="rId11"/>
          <a:stretch>
            <a:fillRect/>
          </a:stretch>
        </p:blipFill>
        <p:spPr>
          <a:xfrm>
            <a:off x="6218216" y="80265"/>
            <a:ext cx="584468" cy="512744"/>
          </a:xfrm>
          <a:prstGeom prst="rect">
            <a:avLst/>
          </a:prstGeom>
        </p:spPr>
      </p:pic>
      <p:sp>
        <p:nvSpPr>
          <p:cNvPr id="40" name="TextBox 39">
            <a:extLst>
              <a:ext uri="{FF2B5EF4-FFF2-40B4-BE49-F238E27FC236}">
                <a16:creationId xmlns:a16="http://schemas.microsoft.com/office/drawing/2014/main" id="{831E5B46-27E2-46AD-A848-6B8DEDF87D8B}"/>
              </a:ext>
            </a:extLst>
          </p:cNvPr>
          <p:cNvSpPr txBox="1"/>
          <p:nvPr/>
        </p:nvSpPr>
        <p:spPr>
          <a:xfrm>
            <a:off x="2232470" y="2337293"/>
            <a:ext cx="2259557" cy="2185214"/>
          </a:xfrm>
          <a:prstGeom prst="rect">
            <a:avLst/>
          </a:prstGeom>
          <a:noFill/>
        </p:spPr>
        <p:txBody>
          <a:bodyPr wrap="square" rtlCol="0">
            <a:spAutoFit/>
          </a:bodyPr>
          <a:lstStyle/>
          <a:p>
            <a:r>
              <a:rPr lang="en-GB" sz="800" b="1" dirty="0">
                <a:solidFill>
                  <a:schemeClr val="bg1"/>
                </a:solidFill>
              </a:rPr>
              <a:t>Facilitates professional resilience </a:t>
            </a:r>
          </a:p>
          <a:p>
            <a:r>
              <a:rPr lang="en-GB" sz="800" b="1" dirty="0">
                <a:solidFill>
                  <a:schemeClr val="bg1"/>
                </a:solidFill>
              </a:rPr>
              <a:t>Supports provision of high quality care </a:t>
            </a:r>
          </a:p>
          <a:p>
            <a:r>
              <a:rPr lang="en-GB" sz="800" b="1" dirty="0">
                <a:solidFill>
                  <a:schemeClr val="bg1"/>
                </a:solidFill>
              </a:rPr>
              <a:t>Identifies areas for improvement </a:t>
            </a:r>
          </a:p>
          <a:p>
            <a:r>
              <a:rPr lang="en-GB" sz="800" b="1" dirty="0">
                <a:solidFill>
                  <a:schemeClr val="bg1"/>
                </a:solidFill>
              </a:rPr>
              <a:t>Develops the advocacy role of nurses </a:t>
            </a:r>
          </a:p>
          <a:p>
            <a:r>
              <a:rPr lang="en-GB" sz="800" b="1" dirty="0">
                <a:solidFill>
                  <a:schemeClr val="bg1"/>
                </a:solidFill>
              </a:rPr>
              <a:t>Underpins strategies to develop and invest in nurses </a:t>
            </a:r>
          </a:p>
          <a:p>
            <a:r>
              <a:rPr lang="en-GB" sz="800" b="1" dirty="0">
                <a:solidFill>
                  <a:schemeClr val="bg1"/>
                </a:solidFill>
              </a:rPr>
              <a:t>Provides flexibility for local implementation</a:t>
            </a:r>
          </a:p>
          <a:p>
            <a:r>
              <a:rPr lang="en-GB" sz="800" b="1" dirty="0">
                <a:solidFill>
                  <a:schemeClr val="bg1"/>
                </a:solidFill>
              </a:rPr>
              <a:t>Supports revalidation </a:t>
            </a:r>
          </a:p>
          <a:p>
            <a:r>
              <a:rPr lang="en-GB" sz="800" b="1" dirty="0">
                <a:solidFill>
                  <a:schemeClr val="bg1"/>
                </a:solidFill>
              </a:rPr>
              <a:t>Improves sickness and absence rates</a:t>
            </a:r>
          </a:p>
          <a:p>
            <a:r>
              <a:rPr lang="en-GB" sz="800" b="1" dirty="0">
                <a:solidFill>
                  <a:schemeClr val="bg1"/>
                </a:solidFill>
              </a:rPr>
              <a:t>Improve individual well being </a:t>
            </a:r>
          </a:p>
          <a:p>
            <a:r>
              <a:rPr lang="en-GB" sz="800" b="1" dirty="0">
                <a:solidFill>
                  <a:schemeClr val="bg1"/>
                </a:solidFill>
              </a:rPr>
              <a:t>Decreases stress and reduce burnout</a:t>
            </a:r>
          </a:p>
          <a:p>
            <a:r>
              <a:rPr lang="en-GB" sz="800" b="1" dirty="0">
                <a:solidFill>
                  <a:schemeClr val="bg1"/>
                </a:solidFill>
              </a:rPr>
              <a:t>Increases enjoyment in work and job satisfaction </a:t>
            </a:r>
          </a:p>
          <a:p>
            <a:r>
              <a:rPr lang="en-GB" sz="800" b="1" dirty="0">
                <a:solidFill>
                  <a:schemeClr val="bg1"/>
                </a:solidFill>
              </a:rPr>
              <a:t>Increases retention and staff feel valued</a:t>
            </a:r>
          </a:p>
          <a:p>
            <a:r>
              <a:rPr lang="en-GB" sz="800" b="1" dirty="0">
                <a:solidFill>
                  <a:schemeClr val="bg1"/>
                </a:solidFill>
              </a:rPr>
              <a:t>Improves working relationships and team dynamics</a:t>
            </a:r>
          </a:p>
          <a:p>
            <a:r>
              <a:rPr lang="en-GB" sz="800" b="1" dirty="0">
                <a:solidFill>
                  <a:schemeClr val="bg1"/>
                </a:solidFill>
              </a:rPr>
              <a:t>Enhances management of work life balance</a:t>
            </a:r>
          </a:p>
          <a:p>
            <a:r>
              <a:rPr lang="en-GB" sz="800" dirty="0"/>
              <a:t> </a:t>
            </a:r>
          </a:p>
        </p:txBody>
      </p:sp>
      <p:sp>
        <p:nvSpPr>
          <p:cNvPr id="41" name="Rectangle 3">
            <a:extLst>
              <a:ext uri="{FF2B5EF4-FFF2-40B4-BE49-F238E27FC236}">
                <a16:creationId xmlns:a16="http://schemas.microsoft.com/office/drawing/2014/main" id="{7F01A1DC-E7D0-412D-953E-1ECE63AC6AC5}"/>
              </a:ext>
            </a:extLst>
          </p:cNvPr>
          <p:cNvSpPr>
            <a:spLocks noChangeArrowheads="1"/>
          </p:cNvSpPr>
          <p:nvPr/>
        </p:nvSpPr>
        <p:spPr bwMode="auto">
          <a:xfrm>
            <a:off x="2172461" y="2100757"/>
            <a:ext cx="2455236" cy="334350"/>
          </a:xfrm>
          <a:prstGeom prst="rect">
            <a:avLst/>
          </a:prstGeom>
          <a:noFill/>
          <a:ln w="9525">
            <a:noFill/>
            <a:miter lim="800000"/>
            <a:headEnd/>
            <a:tailEnd/>
          </a:ln>
        </p:spPr>
        <p:txBody>
          <a:bodyPr wrap="square" lIns="87276" tIns="43638" rIns="87276" bIns="43638">
            <a:prstTxWarp prst="textNoShape">
              <a:avLst/>
            </a:prstTxWarp>
            <a:spAutoFit/>
          </a:bodyPr>
          <a:lstStyle/>
          <a:p>
            <a:pPr>
              <a:spcBef>
                <a:spcPct val="50000"/>
              </a:spcBef>
            </a:pPr>
            <a:r>
              <a:rPr lang="en-GB" sz="1600" b="1" dirty="0">
                <a:solidFill>
                  <a:schemeClr val="bg1"/>
                </a:solidFill>
                <a:latin typeface="Calibri" pitchFamily="-84" charset="0"/>
                <a:ea typeface="Calibri" pitchFamily="-84" charset="0"/>
                <a:cs typeface="Calibri" pitchFamily="-84" charset="0"/>
              </a:rPr>
              <a:t>Benefits of the PNA Role</a:t>
            </a:r>
            <a:r>
              <a:rPr lang="en-GB" sz="1600" b="1" baseline="30000" dirty="0">
                <a:solidFill>
                  <a:schemeClr val="bg1"/>
                </a:solidFill>
                <a:latin typeface="Calibri" pitchFamily="-84" charset="0"/>
                <a:ea typeface="Calibri" pitchFamily="-84" charset="0"/>
                <a:cs typeface="Calibri" pitchFamily="-84" charset="0"/>
              </a:rPr>
              <a:t>4</a:t>
            </a:r>
            <a:r>
              <a:rPr lang="en-GB" sz="1600" b="1" dirty="0">
                <a:solidFill>
                  <a:schemeClr val="bg1"/>
                </a:solidFill>
                <a:latin typeface="Calibri" pitchFamily="-84" charset="0"/>
                <a:ea typeface="Calibri" pitchFamily="-84" charset="0"/>
                <a:cs typeface="Calibri" pitchFamily="-84" charset="0"/>
              </a:rPr>
              <a:t> </a:t>
            </a:r>
          </a:p>
        </p:txBody>
      </p:sp>
      <p:sp>
        <p:nvSpPr>
          <p:cNvPr id="43" name="Rectangle 42">
            <a:extLst>
              <a:ext uri="{FF2B5EF4-FFF2-40B4-BE49-F238E27FC236}">
                <a16:creationId xmlns:a16="http://schemas.microsoft.com/office/drawing/2014/main" id="{F4840893-AD47-48FE-9A6B-9BA0FCC7B626}"/>
              </a:ext>
            </a:extLst>
          </p:cNvPr>
          <p:cNvSpPr/>
          <p:nvPr/>
        </p:nvSpPr>
        <p:spPr>
          <a:xfrm>
            <a:off x="2193764" y="5795298"/>
            <a:ext cx="2359179" cy="2468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E926E538-8CFD-4ED6-8E73-73795E90EF6B}"/>
              </a:ext>
            </a:extLst>
          </p:cNvPr>
          <p:cNvSpPr txBox="1"/>
          <p:nvPr/>
        </p:nvSpPr>
        <p:spPr>
          <a:xfrm>
            <a:off x="2248986" y="5786949"/>
            <a:ext cx="2294418" cy="2431435"/>
          </a:xfrm>
          <a:prstGeom prst="rect">
            <a:avLst/>
          </a:prstGeom>
          <a:noFill/>
        </p:spPr>
        <p:txBody>
          <a:bodyPr wrap="square" rtlCol="0">
            <a:spAutoFit/>
          </a:bodyPr>
          <a:lstStyle/>
          <a:p>
            <a:r>
              <a:rPr lang="en-GB" sz="800" b="1" dirty="0">
                <a:solidFill>
                  <a:srgbClr val="FFFFFF"/>
                </a:solidFill>
              </a:rPr>
              <a:t>What are we trying to accomplish?</a:t>
            </a:r>
          </a:p>
          <a:p>
            <a:pPr marL="171450" indent="-171450">
              <a:buFont typeface="Arial" panose="020B0604020202020204" pitchFamily="34" charset="0"/>
              <a:buChar char="•"/>
            </a:pPr>
            <a:r>
              <a:rPr lang="en-GB" sz="800" b="1" dirty="0"/>
              <a:t>To provide psychological, professional and educational support to critical care nurses across the region following a period of prolonged trauma, resulting from a global pandemic</a:t>
            </a:r>
          </a:p>
          <a:p>
            <a:r>
              <a:rPr lang="en-GB" sz="800" b="1" dirty="0">
                <a:solidFill>
                  <a:srgbClr val="FFFFFF"/>
                </a:solidFill>
              </a:rPr>
              <a:t>How will we know that the change is an improvement </a:t>
            </a:r>
          </a:p>
          <a:p>
            <a:pPr marL="171450" indent="-171450">
              <a:buFont typeface="Arial" panose="020B0604020202020204" pitchFamily="34" charset="0"/>
              <a:buChar char="•"/>
            </a:pPr>
            <a:r>
              <a:rPr lang="en-GB" sz="800" b="1" dirty="0"/>
              <a:t>Recruitment and retention improvements </a:t>
            </a:r>
          </a:p>
          <a:p>
            <a:pPr marL="171450" indent="-171450">
              <a:buFont typeface="Arial" panose="020B0604020202020204" pitchFamily="34" charset="0"/>
              <a:buChar char="•"/>
            </a:pPr>
            <a:r>
              <a:rPr lang="en-GB" sz="800" b="1" dirty="0"/>
              <a:t>Self-reported staff wellbeing and job satisfaction</a:t>
            </a:r>
          </a:p>
          <a:p>
            <a:pPr marL="171450" indent="-171450">
              <a:buFont typeface="Arial" panose="020B0604020202020204" pitchFamily="34" charset="0"/>
              <a:buChar char="•"/>
            </a:pPr>
            <a:r>
              <a:rPr lang="en-GB" sz="800" b="1" dirty="0"/>
              <a:t>Reduced incidents</a:t>
            </a:r>
          </a:p>
          <a:p>
            <a:pPr marL="171450" indent="-171450">
              <a:buFont typeface="Arial" panose="020B0604020202020204" pitchFamily="34" charset="0"/>
              <a:buChar char="•"/>
            </a:pPr>
            <a:r>
              <a:rPr lang="en-GB" sz="800" b="1" dirty="0"/>
              <a:t>Reduced sickness and absence</a:t>
            </a:r>
          </a:p>
          <a:p>
            <a:pPr marL="171450" indent="-171450">
              <a:buFont typeface="Arial" panose="020B0604020202020204" pitchFamily="34" charset="0"/>
              <a:buChar char="•"/>
            </a:pPr>
            <a:r>
              <a:rPr lang="en-GB" sz="800" b="1" dirty="0"/>
              <a:t>Continued service improvement</a:t>
            </a:r>
          </a:p>
          <a:p>
            <a:r>
              <a:rPr lang="en-GB" sz="800" b="1" dirty="0">
                <a:solidFill>
                  <a:srgbClr val="FFFFFF"/>
                </a:solidFill>
              </a:rPr>
              <a:t>What change can we make that will result in an improvement?</a:t>
            </a:r>
          </a:p>
          <a:p>
            <a:pPr marL="171450" indent="-171450">
              <a:buFont typeface="Arial" panose="020B0604020202020204" pitchFamily="34" charset="0"/>
              <a:buChar char="•"/>
            </a:pPr>
            <a:r>
              <a:rPr lang="en-GB" sz="800" b="1" dirty="0"/>
              <a:t>For all critical care nurses across the East Midlands region to have access to restorative supervision via a trained PNA</a:t>
            </a:r>
          </a:p>
        </p:txBody>
      </p:sp>
      <p:pic>
        <p:nvPicPr>
          <p:cNvPr id="4" name="Picture 3">
            <a:extLst>
              <a:ext uri="{FF2B5EF4-FFF2-40B4-BE49-F238E27FC236}">
                <a16:creationId xmlns:a16="http://schemas.microsoft.com/office/drawing/2014/main" id="{DCBB6909-8681-402D-8C0B-B45E36FD68B9}"/>
              </a:ext>
            </a:extLst>
          </p:cNvPr>
          <p:cNvPicPr>
            <a:picLocks noChangeAspect="1"/>
          </p:cNvPicPr>
          <p:nvPr/>
        </p:nvPicPr>
        <p:blipFill>
          <a:blip r:embed="rId12"/>
          <a:stretch>
            <a:fillRect/>
          </a:stretch>
        </p:blipFill>
        <p:spPr>
          <a:xfrm>
            <a:off x="1136650" y="6937709"/>
            <a:ext cx="1112336" cy="1315637"/>
          </a:xfrm>
          <a:prstGeom prst="rect">
            <a:avLst/>
          </a:prstGeom>
        </p:spPr>
      </p:pic>
      <p:sp>
        <p:nvSpPr>
          <p:cNvPr id="6" name="Arrow: Curved Right 5">
            <a:extLst>
              <a:ext uri="{FF2B5EF4-FFF2-40B4-BE49-F238E27FC236}">
                <a16:creationId xmlns:a16="http://schemas.microsoft.com/office/drawing/2014/main" id="{369C8273-2671-4B6F-ABA1-979D5186CF74}"/>
              </a:ext>
            </a:extLst>
          </p:cNvPr>
          <p:cNvSpPr/>
          <p:nvPr/>
        </p:nvSpPr>
        <p:spPr>
          <a:xfrm>
            <a:off x="273858" y="7064702"/>
            <a:ext cx="486363" cy="869950"/>
          </a:xfrm>
          <a:prstGeom prst="curvedRight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pic>
        <p:nvPicPr>
          <p:cNvPr id="8" name="Picture 7">
            <a:extLst>
              <a:ext uri="{FF2B5EF4-FFF2-40B4-BE49-F238E27FC236}">
                <a16:creationId xmlns:a16="http://schemas.microsoft.com/office/drawing/2014/main" id="{D88679F6-1AFD-4CF8-BFC8-864C3D60AC53}"/>
              </a:ext>
            </a:extLst>
          </p:cNvPr>
          <p:cNvPicPr>
            <a:picLocks noChangeAspect="1"/>
          </p:cNvPicPr>
          <p:nvPr/>
        </p:nvPicPr>
        <p:blipFill>
          <a:blip r:embed="rId13"/>
          <a:stretch>
            <a:fillRect/>
          </a:stretch>
        </p:blipFill>
        <p:spPr>
          <a:xfrm>
            <a:off x="0" y="10705"/>
            <a:ext cx="1136650" cy="634514"/>
          </a:xfrm>
          <a:prstGeom prst="rect">
            <a:avLst/>
          </a:prstGeom>
          <a:ln>
            <a:solidFill>
              <a:schemeClr val="tx2"/>
            </a:solidFill>
          </a:ln>
        </p:spPr>
      </p:pic>
      <p:pic>
        <p:nvPicPr>
          <p:cNvPr id="10" name="Picture 9">
            <a:extLst>
              <a:ext uri="{FF2B5EF4-FFF2-40B4-BE49-F238E27FC236}">
                <a16:creationId xmlns:a16="http://schemas.microsoft.com/office/drawing/2014/main" id="{F29C6449-6030-470A-AF23-90FCD5A3A231}"/>
              </a:ext>
            </a:extLst>
          </p:cNvPr>
          <p:cNvPicPr>
            <a:picLocks noChangeAspect="1"/>
          </p:cNvPicPr>
          <p:nvPr/>
        </p:nvPicPr>
        <p:blipFill>
          <a:blip r:embed="rId14"/>
          <a:stretch>
            <a:fillRect/>
          </a:stretch>
        </p:blipFill>
        <p:spPr>
          <a:xfrm>
            <a:off x="4680243" y="889168"/>
            <a:ext cx="2028560" cy="146135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CE153C971F8B2459BF052AA62F4CBBB" ma:contentTypeVersion="13" ma:contentTypeDescription="Create a new document." ma:contentTypeScope="" ma:versionID="1b31f5fbf203fa0b071f3a64b44c3239">
  <xsd:schema xmlns:xsd="http://www.w3.org/2001/XMLSchema" xmlns:xs="http://www.w3.org/2001/XMLSchema" xmlns:p="http://schemas.microsoft.com/office/2006/metadata/properties" xmlns:ns3="ffe41669-262d-41b1-82bc-9ecacd400993" xmlns:ns4="adbd1135-28a5-4319-af33-594fa5136745" targetNamespace="http://schemas.microsoft.com/office/2006/metadata/properties" ma:root="true" ma:fieldsID="96c3eaca1c5db64a9370f572ce0b5163" ns3:_="" ns4:_="">
    <xsd:import namespace="ffe41669-262d-41b1-82bc-9ecacd400993"/>
    <xsd:import namespace="adbd1135-28a5-4319-af33-594fa513674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e41669-262d-41b1-82bc-9ecacd4009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bd1135-28a5-4319-af33-594fa513674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4CEC40-90B3-4E61-953F-FB1E5833DE38}">
  <ds:schemaRefs>
    <ds:schemaRef ds:uri="http://schemas.microsoft.com/office/2006/documentManagement/types"/>
    <ds:schemaRef ds:uri="adbd1135-28a5-4319-af33-594fa5136745"/>
    <ds:schemaRef ds:uri="http://purl.org/dc/dcmitype/"/>
    <ds:schemaRef ds:uri="ffe41669-262d-41b1-82bc-9ecacd400993"/>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terms/"/>
    <ds:schemaRef ds:uri="http://purl.org/dc/elements/1.1/"/>
  </ds:schemaRefs>
</ds:datastoreItem>
</file>

<file path=customXml/itemProps2.xml><?xml version="1.0" encoding="utf-8"?>
<ds:datastoreItem xmlns:ds="http://schemas.openxmlformats.org/officeDocument/2006/customXml" ds:itemID="{9E40B1DF-6376-4E59-801C-111A71831D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e41669-262d-41b1-82bc-9ecacd400993"/>
    <ds:schemaRef ds:uri="adbd1135-28a5-4319-af33-594fa51367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D1EE0E-3580-4241-8FC9-DFCA36695DE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4793</TotalTime>
  <Words>1030</Words>
  <Application>Microsoft Office PowerPoint</Application>
  <PresentationFormat>On-screen Show (4:3)</PresentationFormat>
  <Paragraphs>70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Michele Platt</dc:creator>
  <cp:lastModifiedBy>Platt Michele</cp:lastModifiedBy>
  <cp:revision>135</cp:revision>
  <cp:lastPrinted>2019-10-09T10:17:08Z</cp:lastPrinted>
  <dcterms:created xsi:type="dcterms:W3CDTF">2016-10-19T11:40:45Z</dcterms:created>
  <dcterms:modified xsi:type="dcterms:W3CDTF">2021-06-09T05:10:49Z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0x0101003CE153C971F8B2459BF052AA62F4CBBB</vt:lpwstr>
  </property>
</Properties>
</file>