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20"/>
  </p:notesMasterIdLst>
  <p:handoutMasterIdLst>
    <p:handoutMasterId r:id="rId21"/>
  </p:handoutMasterIdLst>
  <p:sldIdLst>
    <p:sldId id="256" r:id="rId5"/>
    <p:sldId id="479" r:id="rId6"/>
    <p:sldId id="470" r:id="rId7"/>
    <p:sldId id="492" r:id="rId8"/>
    <p:sldId id="480" r:id="rId9"/>
    <p:sldId id="485" r:id="rId10"/>
    <p:sldId id="493" r:id="rId11"/>
    <p:sldId id="489" r:id="rId12"/>
    <p:sldId id="490" r:id="rId13"/>
    <p:sldId id="488" r:id="rId14"/>
    <p:sldId id="491" r:id="rId15"/>
    <p:sldId id="496" r:id="rId16"/>
    <p:sldId id="478" r:id="rId17"/>
    <p:sldId id="483" r:id="rId18"/>
    <p:sldId id="48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844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  <p15:guide id="4" pos="5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ya Rathod" initials="PR" lastIdx="1" clrIdx="0">
    <p:extLst/>
  </p:cmAuthor>
  <p:cmAuthor id="2" name="Julie Combes" initials="JC" lastIdx="10" clrIdx="1">
    <p:extLst/>
  </p:cmAuthor>
  <p:cmAuthor id="3" name="Mamta Vaidya" initials="MV" lastIdx="1" clrIdx="2">
    <p:extLst/>
  </p:cmAuthor>
  <p:cmAuthor id="4" name="Nuttall, Ella" initials="NE" lastIdx="15" clrIdx="3">
    <p:extLst/>
  </p:cmAuthor>
  <p:cmAuthor id="5" name="Lydia Lofton" initials="LL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373"/>
    <a:srgbClr val="00A499"/>
    <a:srgbClr val="41B6E6"/>
    <a:srgbClr val="005EB8"/>
    <a:srgbClr val="FFFFFF"/>
    <a:srgbClr val="BEDFFF"/>
    <a:srgbClr val="92D050"/>
    <a:srgbClr val="F3F2F1"/>
    <a:srgbClr val="A3FFF8"/>
    <a:srgbClr val="F68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198F1-AD6E-4E40-8419-36804A34FBB7}" v="13" dt="2022-07-07T10:15:09.411"/>
    <p1510:client id="{CC557739-33BB-4EE7-AE49-5CFE2D617641}" v="1186" dt="2022-07-07T10:44:41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32"/>
        <p:guide pos="1844"/>
        <p:guide pos="5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CA16-545A-414E-87BA-5C9B2661D5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8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>
                <a:hlinkClick r:id="rId3"/>
              </a:rPr>
              <a:t>https://www.longtermplan.nhs.uk/wp-content/uploads/2019/05/Interim-NHS-People-Plan_June2019.pdf</a:t>
            </a:r>
          </a:p>
          <a:p>
            <a:r>
              <a:rPr lang="en-US" u="sng">
                <a:cs typeface="Calibri"/>
              </a:rPr>
              <a:t>Blended learning </a:t>
            </a:r>
          </a:p>
          <a:p>
            <a:r>
              <a:rPr lang="en-US" u="sng">
                <a:cs typeface="Calibri"/>
              </a:rPr>
              <a:t>Digital – check re: opportunities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3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6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7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2CA16-545A-414E-87BA-5C9B2661D5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1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2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27540" y="1713056"/>
            <a:ext cx="11136924" cy="2352217"/>
          </a:xfrm>
          <a:prstGeom prst="rect">
            <a:avLst/>
          </a:prstGeom>
        </p:spPr>
        <p:txBody>
          <a:bodyPr anchor="ctr"/>
          <a:lstStyle>
            <a:lvl1pPr algn="l">
              <a:defRPr sz="4225" b="1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540" y="4272593"/>
            <a:ext cx="11136924" cy="4732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67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536542" indent="0" algn="ctr">
              <a:buNone/>
              <a:defRPr sz="2348"/>
            </a:lvl2pPr>
            <a:lvl3pPr marL="1073084" indent="0" algn="ctr">
              <a:buNone/>
              <a:defRPr sz="2112"/>
            </a:lvl3pPr>
            <a:lvl4pPr marL="1609626" indent="0" algn="ctr">
              <a:buNone/>
              <a:defRPr sz="1877"/>
            </a:lvl4pPr>
            <a:lvl5pPr marL="2146168" indent="0" algn="ctr">
              <a:buNone/>
              <a:defRPr sz="1877"/>
            </a:lvl5pPr>
            <a:lvl6pPr marL="2682710" indent="0" algn="ctr">
              <a:buNone/>
              <a:defRPr sz="1877"/>
            </a:lvl6pPr>
            <a:lvl7pPr marL="3219252" indent="0" algn="ctr">
              <a:buNone/>
              <a:defRPr sz="1877"/>
            </a:lvl7pPr>
            <a:lvl8pPr marL="3755794" indent="0" algn="ctr">
              <a:buNone/>
              <a:defRPr sz="1877"/>
            </a:lvl8pPr>
            <a:lvl9pPr marL="4292336" indent="0" algn="ctr">
              <a:buNone/>
              <a:defRPr sz="1877"/>
            </a:lvl9pPr>
          </a:lstStyle>
          <a:p>
            <a:r>
              <a:rPr lang="en-US"/>
              <a:t>Date, Location [if relevant]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33EB1D2-9EB5-4BBA-9043-DD9322866AB7}"/>
              </a:ext>
            </a:extLst>
          </p:cNvPr>
          <p:cNvSpPr txBox="1"/>
          <p:nvPr userDrawn="1"/>
        </p:nvSpPr>
        <p:spPr>
          <a:xfrm>
            <a:off x="3434080" y="5746762"/>
            <a:ext cx="532384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107315" tIns="53657" rIns="107315" bIns="5365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95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3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272BB6-2A8D-4435-9E86-0596521A3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266038"/>
            <a:ext cx="3284187" cy="741179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87769B46-6740-4E7C-81A9-9000A20D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7829" y="262731"/>
            <a:ext cx="911399" cy="368065"/>
          </a:xfrm>
          <a:prstGeom prst="rect">
            <a:avLst/>
          </a:prstGeom>
        </p:spPr>
      </p:pic>
      <p:pic>
        <p:nvPicPr>
          <p:cNvPr id="14" name="Content Placeholder 16">
            <a:extLst>
              <a:ext uri="{FF2B5EF4-FFF2-40B4-BE49-F238E27FC236}">
                <a16:creationId xmlns:a16="http://schemas.microsoft.com/office/drawing/2014/main" xmlns="" id="{F5147BF3-6E80-4ECF-BF0F-15BE8D89CC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266963"/>
            <a:ext cx="12192000" cy="380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xmlns="" id="{1BFF0C81-8608-45E7-BBB8-C4075B6F8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1681" y="1889761"/>
            <a:ext cx="7113269" cy="2092960"/>
          </a:xfrm>
          <a:prstGeom prst="rect">
            <a:avLst/>
          </a:prstGeom>
        </p:spPr>
        <p:txBody>
          <a:bodyPr/>
          <a:lstStyle>
            <a:lvl1pPr algn="l">
              <a:defRPr sz="4225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Closing 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D57BB4-C4FB-4690-9627-A916A1B2F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25" r="24919"/>
          <a:stretch/>
        </p:blipFill>
        <p:spPr>
          <a:xfrm>
            <a:off x="7240987" y="5524509"/>
            <a:ext cx="3823188" cy="78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06C4A3-DBAF-4066-8696-0A7F54B59A34}"/>
              </a:ext>
            </a:extLst>
          </p:cNvPr>
          <p:cNvGrpSpPr/>
          <p:nvPr userDrawn="1"/>
        </p:nvGrpSpPr>
        <p:grpSpPr>
          <a:xfrm>
            <a:off x="1529063" y="5524509"/>
            <a:ext cx="3359484" cy="757378"/>
            <a:chOff x="5841743" y="263656"/>
            <a:chExt cx="3639441" cy="7573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C9A1E6C-9CF3-4E3F-99CF-1A5AA94D1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841743" y="263656"/>
              <a:ext cx="3635632" cy="757378"/>
            </a:xfrm>
            <a:prstGeom prst="rect">
              <a:avLst/>
            </a:prstGeom>
          </p:spPr>
        </p:pic>
        <p:pic>
          <p:nvPicPr>
            <p:cNvPr id="14" name="Picture 13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xmlns="" id="{143F7E2A-A5E5-4FFD-B8AC-BB819EE4DF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515349" y="264160"/>
              <a:ext cx="965835" cy="360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89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60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7940" y="1343807"/>
            <a:ext cx="11137012" cy="456300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27051" y="548646"/>
            <a:ext cx="11137009" cy="611649"/>
          </a:xfrm>
          <a:prstGeom prst="rect">
            <a:avLst/>
          </a:prstGeom>
        </p:spPr>
        <p:txBody>
          <a:bodyPr/>
          <a:lstStyle>
            <a:lvl1pPr>
              <a:defRPr sz="3756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sz="3286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0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4167" y="4152097"/>
            <a:ext cx="11136924" cy="4732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67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536542" indent="0" algn="ctr">
              <a:buNone/>
              <a:defRPr sz="2348"/>
            </a:lvl2pPr>
            <a:lvl3pPr marL="1073084" indent="0" algn="ctr">
              <a:buNone/>
              <a:defRPr sz="2112"/>
            </a:lvl3pPr>
            <a:lvl4pPr marL="1609626" indent="0" algn="ctr">
              <a:buNone/>
              <a:defRPr sz="1877"/>
            </a:lvl4pPr>
            <a:lvl5pPr marL="2146168" indent="0" algn="ctr">
              <a:buNone/>
              <a:defRPr sz="1877"/>
            </a:lvl5pPr>
            <a:lvl6pPr marL="2682710" indent="0" algn="ctr">
              <a:buNone/>
              <a:defRPr sz="1877"/>
            </a:lvl6pPr>
            <a:lvl7pPr marL="3219252" indent="0" algn="ctr">
              <a:buNone/>
              <a:defRPr sz="1877"/>
            </a:lvl7pPr>
            <a:lvl8pPr marL="3755794" indent="0" algn="ctr">
              <a:buNone/>
              <a:defRPr sz="1877"/>
            </a:lvl8pPr>
            <a:lvl9pPr marL="4292336" indent="0" algn="ctr">
              <a:buNone/>
              <a:defRPr sz="1877"/>
            </a:lvl9pPr>
          </a:lstStyle>
          <a:p>
            <a:r>
              <a:rPr lang="en-US"/>
              <a:t>Date, Location [if relevant]/subtitle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87769B46-6740-4E7C-81A9-9000A20D5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7829" y="262731"/>
            <a:ext cx="911399" cy="36806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67B79BCC-A2E8-4062-B889-D0D97A524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62" y="258680"/>
            <a:ext cx="2778829" cy="639131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3656C3BE-B48A-BD47-B4AA-851D43D110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891" y="2035871"/>
            <a:ext cx="11125200" cy="2083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AE2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42" indent="0" algn="l">
              <a:buNone/>
              <a:defRPr/>
            </a:lvl2pPr>
          </a:lstStyle>
          <a:p>
            <a:pPr lvl="0"/>
            <a:r>
              <a:rPr lang="en-GB"/>
              <a:t>Presentation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0056A2D-21A9-1942-9157-64B589250579}"/>
              </a:ext>
            </a:extLst>
          </p:cNvPr>
          <p:cNvCxnSpPr>
            <a:cxnSpLocks/>
          </p:cNvCxnSpPr>
          <p:nvPr userDrawn="1"/>
        </p:nvCxnSpPr>
        <p:spPr>
          <a:xfrm>
            <a:off x="0" y="6199457"/>
            <a:ext cx="12192000" cy="0"/>
          </a:xfrm>
          <a:prstGeom prst="line">
            <a:avLst/>
          </a:prstGeom>
          <a:ln w="101600">
            <a:solidFill>
              <a:srgbClr val="AE2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4C9365-82D9-2E47-B7DC-D74079DDD881}"/>
              </a:ext>
            </a:extLst>
          </p:cNvPr>
          <p:cNvSpPr/>
          <p:nvPr userDrawn="1"/>
        </p:nvSpPr>
        <p:spPr>
          <a:xfrm>
            <a:off x="0" y="6245757"/>
            <a:ext cx="12192000" cy="612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2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xmlns="" id="{7F91B9C1-CDFF-5037-7680-2B78E69BF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548646"/>
            <a:ext cx="11137009" cy="611649"/>
          </a:xfrm>
          <a:prstGeom prst="rect">
            <a:avLst/>
          </a:prstGeom>
        </p:spPr>
        <p:txBody>
          <a:bodyPr/>
          <a:lstStyle>
            <a:lvl1pPr>
              <a:defRPr sz="3756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sz="3286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xmlns="" id="{12ACE77B-E34B-DD7F-E525-46BC4983BE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940" y="1343807"/>
            <a:ext cx="11137012" cy="466235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70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469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793">
          <p15:clr>
            <a:srgbClr val="FBAE40"/>
          </p15:clr>
        </p15:guide>
        <p15:guide id="6" orient="horz" pos="22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7940" y="1343806"/>
            <a:ext cx="11137012" cy="496555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27051" y="548646"/>
            <a:ext cx="11137009" cy="611649"/>
          </a:xfrm>
          <a:prstGeom prst="rect">
            <a:avLst/>
          </a:prstGeom>
        </p:spPr>
        <p:txBody>
          <a:bodyPr/>
          <a:lstStyle>
            <a:lvl1pPr>
              <a:defRPr sz="3756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sz="3286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F75327-6BE0-4947-BA67-C64FE01386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940" y="260350"/>
            <a:ext cx="8837737" cy="288926"/>
          </a:xfrm>
          <a:prstGeom prst="rect">
            <a:avLst/>
          </a:prstGeom>
        </p:spPr>
        <p:txBody>
          <a:bodyPr/>
          <a:lstStyle>
            <a:lvl1pPr marL="0" indent="0" algn="l" defTabSz="9905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760" b="0" kern="1200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(2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7051" y="1343804"/>
            <a:ext cx="5348165" cy="49649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27051" y="548646"/>
            <a:ext cx="11137009" cy="611649"/>
          </a:xfrm>
          <a:prstGeom prst="rect">
            <a:avLst/>
          </a:prstGeom>
        </p:spPr>
        <p:txBody>
          <a:bodyPr/>
          <a:lstStyle>
            <a:lvl1pPr>
              <a:defRPr sz="3756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sz="3286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F75327-6BE0-4947-BA67-C64FE01386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940" y="260350"/>
            <a:ext cx="8837737" cy="288926"/>
          </a:xfrm>
          <a:prstGeom prst="rect">
            <a:avLst/>
          </a:prstGeom>
        </p:spPr>
        <p:txBody>
          <a:bodyPr/>
          <a:lstStyle>
            <a:lvl1pPr marL="0" indent="0" algn="l" defTabSz="9905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760" b="0" kern="1200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xmlns="" id="{F42FD9BE-2B70-47A5-BF67-F9729A4CE1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5895" y="1343172"/>
            <a:ext cx="5348165" cy="496618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7053" y="1343806"/>
            <a:ext cx="11137409" cy="496492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27052" y="548646"/>
            <a:ext cx="11137408" cy="611649"/>
          </a:xfrm>
          <a:prstGeom prst="rect">
            <a:avLst/>
          </a:prstGeom>
        </p:spPr>
        <p:txBody>
          <a:bodyPr/>
          <a:lstStyle>
            <a:lvl1pPr>
              <a:defRPr sz="3756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sz="3286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9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27051" y="548646"/>
            <a:ext cx="11137009" cy="611649"/>
          </a:xfrm>
          <a:prstGeom prst="rect">
            <a:avLst/>
          </a:prstGeom>
        </p:spPr>
        <p:txBody>
          <a:bodyPr/>
          <a:lstStyle>
            <a:lvl1pPr>
              <a:defRPr sz="3756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US" sz="3286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xmlns="" id="{4FC365EA-E211-4639-BC6D-BD134AA2FB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051" y="1343804"/>
            <a:ext cx="5348165" cy="496492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xmlns="" id="{CD102AD5-AB72-422B-809C-AF3801689F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5895" y="1343172"/>
            <a:ext cx="5348165" cy="496618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13" indent="-268271">
              <a:buClr>
                <a:schemeClr val="accent1"/>
              </a:buClr>
              <a:buFont typeface="Courier New" panose="02070309020205020404" pitchFamily="49" charset="0"/>
              <a:buChar char="o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41355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77897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14438" indent="-268271">
              <a:buClr>
                <a:schemeClr val="accent1"/>
              </a:buClr>
              <a:buFont typeface="Wingdings" panose="05000000000000000000" pitchFamily="2" charset="2"/>
              <a:buChar char="§"/>
              <a:defRPr sz="164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4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F8E391-371E-4F87-A418-0151EB713946}"/>
              </a:ext>
            </a:extLst>
          </p:cNvPr>
          <p:cNvSpPr/>
          <p:nvPr userDrawn="1"/>
        </p:nvSpPr>
        <p:spPr>
          <a:xfrm>
            <a:off x="0" y="1265386"/>
            <a:ext cx="12192000" cy="4322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2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xmlns="" id="{D3092788-E33B-4AD5-AE05-3029C124B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2565997"/>
            <a:ext cx="11137410" cy="1726013"/>
          </a:xfrm>
          <a:prstGeom prst="rect">
            <a:avLst/>
          </a:prstGeom>
        </p:spPr>
        <p:txBody>
          <a:bodyPr/>
          <a:lstStyle>
            <a:lvl1pPr>
              <a:defRPr sz="422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break title</a:t>
            </a:r>
          </a:p>
        </p:txBody>
      </p:sp>
    </p:spTree>
    <p:extLst>
      <p:ext uri="{BB962C8B-B14F-4D97-AF65-F5344CB8AC3E}">
        <p14:creationId xmlns:p14="http://schemas.microsoft.com/office/powerpoint/2010/main" val="7461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F8E391-371E-4F87-A418-0151EB713946}"/>
              </a:ext>
            </a:extLst>
          </p:cNvPr>
          <p:cNvSpPr/>
          <p:nvPr userDrawn="1"/>
        </p:nvSpPr>
        <p:spPr>
          <a:xfrm>
            <a:off x="0" y="1265386"/>
            <a:ext cx="12192000" cy="43226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2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xmlns="" id="{D3092788-E33B-4AD5-AE05-3029C124B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2565997"/>
            <a:ext cx="11137410" cy="1726013"/>
          </a:xfrm>
          <a:prstGeom prst="rect">
            <a:avLst/>
          </a:prstGeom>
        </p:spPr>
        <p:txBody>
          <a:bodyPr/>
          <a:lstStyle>
            <a:lvl1pPr>
              <a:defRPr sz="422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break title</a:t>
            </a:r>
          </a:p>
        </p:txBody>
      </p:sp>
    </p:spTree>
    <p:extLst>
      <p:ext uri="{BB962C8B-B14F-4D97-AF65-F5344CB8AC3E}">
        <p14:creationId xmlns:p14="http://schemas.microsoft.com/office/powerpoint/2010/main" val="244986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F8E391-371E-4F87-A418-0151EB713946}"/>
              </a:ext>
            </a:extLst>
          </p:cNvPr>
          <p:cNvSpPr/>
          <p:nvPr userDrawn="1"/>
        </p:nvSpPr>
        <p:spPr>
          <a:xfrm>
            <a:off x="0" y="1265386"/>
            <a:ext cx="12192000" cy="432261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2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xmlns="" id="{D3092788-E33B-4AD5-AE05-3029C124B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2565997"/>
            <a:ext cx="11137410" cy="1726013"/>
          </a:xfrm>
          <a:prstGeom prst="rect">
            <a:avLst/>
          </a:prstGeom>
        </p:spPr>
        <p:txBody>
          <a:bodyPr/>
          <a:lstStyle>
            <a:lvl1pPr>
              <a:defRPr sz="422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break title</a:t>
            </a:r>
          </a:p>
        </p:txBody>
      </p:sp>
    </p:spTree>
    <p:extLst>
      <p:ext uri="{BB962C8B-B14F-4D97-AF65-F5344CB8AC3E}">
        <p14:creationId xmlns:p14="http://schemas.microsoft.com/office/powerpoint/2010/main" val="264447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F8E391-371E-4F87-A418-0151EB713946}"/>
              </a:ext>
            </a:extLst>
          </p:cNvPr>
          <p:cNvSpPr/>
          <p:nvPr userDrawn="1"/>
        </p:nvSpPr>
        <p:spPr>
          <a:xfrm>
            <a:off x="0" y="1265386"/>
            <a:ext cx="12192000" cy="43226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2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xmlns="" id="{D3092788-E33B-4AD5-AE05-3029C124B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2565997"/>
            <a:ext cx="11137410" cy="1726013"/>
          </a:xfrm>
          <a:prstGeom prst="rect">
            <a:avLst/>
          </a:prstGeom>
        </p:spPr>
        <p:txBody>
          <a:bodyPr/>
          <a:lstStyle>
            <a:lvl1pPr>
              <a:defRPr sz="422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break title</a:t>
            </a:r>
          </a:p>
        </p:txBody>
      </p:sp>
    </p:spTree>
    <p:extLst>
      <p:ext uri="{BB962C8B-B14F-4D97-AF65-F5344CB8AC3E}">
        <p14:creationId xmlns:p14="http://schemas.microsoft.com/office/powerpoint/2010/main" val="123313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275090" y="6315642"/>
            <a:ext cx="86315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8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1408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34F92BC6-D7C3-584B-87F2-0B845776A5AD}" type="slidenum">
              <a:rPr lang="en-US" sz="1408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408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A2A43156-4C54-4D45-8C7C-DF6BEC8F9390}"/>
              </a:ext>
            </a:extLst>
          </p:cNvPr>
          <p:cNvPicPr>
            <a:picLocks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44427" y="260350"/>
            <a:ext cx="723600" cy="2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59" r:id="rId2"/>
    <p:sldLayoutId id="2147483726" r:id="rId3"/>
    <p:sldLayoutId id="2147483716" r:id="rId4"/>
    <p:sldLayoutId id="2147483727" r:id="rId5"/>
    <p:sldLayoutId id="2147483722" r:id="rId6"/>
    <p:sldLayoutId id="2147483723" r:id="rId7"/>
    <p:sldLayoutId id="2147483724" r:id="rId8"/>
    <p:sldLayoutId id="2147483725" r:id="rId9"/>
    <p:sldLayoutId id="2147483721" r:id="rId10"/>
    <p:sldLayoutId id="2147483728" r:id="rId11"/>
    <p:sldLayoutId id="2147483755" r:id="rId12"/>
    <p:sldLayoutId id="2147483757" r:id="rId13"/>
    <p:sldLayoutId id="2147483758" r:id="rId14"/>
  </p:sldLayoutIdLst>
  <p:hf hdr="0" dt="0"/>
  <p:txStyles>
    <p:titleStyle>
      <a:lvl1pPr algn="l" defTabSz="1073084" rtl="0" eaLnBrk="1" latinLnBrk="0" hangingPunct="1">
        <a:lnSpc>
          <a:spcPct val="90000"/>
        </a:lnSpc>
        <a:spcBef>
          <a:spcPct val="0"/>
        </a:spcBef>
        <a:buNone/>
        <a:defRPr sz="51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71" indent="-268271" algn="l" defTabSz="1073084" rtl="0" eaLnBrk="1" latinLnBrk="0" hangingPunct="1">
        <a:lnSpc>
          <a:spcPct val="90000"/>
        </a:lnSpc>
        <a:spcBef>
          <a:spcPts val="1173"/>
        </a:spcBef>
        <a:buFont typeface="Arial" panose="020B0604020202020204" pitchFamily="34" charset="0"/>
        <a:buChar char="•"/>
        <a:defRPr sz="3286" kern="1200">
          <a:solidFill>
            <a:schemeClr val="tx1"/>
          </a:solidFill>
          <a:latin typeface="+mn-lt"/>
          <a:ea typeface="+mn-ea"/>
          <a:cs typeface="+mn-cs"/>
        </a:defRPr>
      </a:lvl1pPr>
      <a:lvl2pPr marL="804813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2pPr>
      <a:lvl3pPr marL="1341355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348" kern="1200">
          <a:solidFill>
            <a:schemeClr val="tx1"/>
          </a:solidFill>
          <a:latin typeface="+mn-lt"/>
          <a:ea typeface="+mn-ea"/>
          <a:cs typeface="+mn-cs"/>
        </a:defRPr>
      </a:lvl3pPr>
      <a:lvl4pPr marL="1877897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4pPr>
      <a:lvl5pPr marL="2414438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5pPr>
      <a:lvl6pPr marL="2950981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487523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4024065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560606" indent="-268271" algn="l" defTabSz="1073084" rtl="0" eaLnBrk="1" latinLnBrk="0" hangingPunct="1">
        <a:lnSpc>
          <a:spcPct val="90000"/>
        </a:lnSpc>
        <a:spcBef>
          <a:spcPts val="587"/>
        </a:spcBef>
        <a:buFont typeface="Arial" panose="020B0604020202020204" pitchFamily="34" charset="0"/>
        <a:buChar char="•"/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1pPr>
      <a:lvl2pPr marL="536542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2pPr>
      <a:lvl3pPr marL="1073084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3pPr>
      <a:lvl4pPr marL="1609626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4pPr>
      <a:lvl5pPr marL="2146168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5pPr>
      <a:lvl6pPr marL="2682710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6pPr>
      <a:lvl7pPr marL="3219252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7pPr>
      <a:lvl8pPr marL="3755794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8pPr>
      <a:lvl9pPr marL="4292336" algn="l" defTabSz="1073084" rtl="0" eaLnBrk="1" latinLnBrk="0" hangingPunct="1">
        <a:defRPr sz="21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49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48" userDrawn="1">
          <p15:clr>
            <a:srgbClr val="F26B43"/>
          </p15:clr>
        </p15:guide>
        <p15:guide id="6" pos="7190" userDrawn="1">
          <p15:clr>
            <a:srgbClr val="F26B43"/>
          </p15:clr>
        </p15:guide>
        <p15:guide id="7" pos="332" userDrawn="1">
          <p15:clr>
            <a:srgbClr val="F26B43"/>
          </p15:clr>
        </p15:guide>
        <p15:guide id="8" pos="3701" userDrawn="1">
          <p15:clr>
            <a:srgbClr val="F26B43"/>
          </p15:clr>
        </p15:guide>
        <p15:guide id="9" pos="3979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33.png"/><Relationship Id="rId5" Type="http://schemas.openxmlformats.org/officeDocument/2006/relationships/image" Target="../media/image42.png"/><Relationship Id="rId10" Type="http://schemas.openxmlformats.org/officeDocument/2006/relationships/image" Target="../media/image3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11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1.png"/><Relationship Id="rId1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svg"/><Relationship Id="rId4" Type="http://schemas.openxmlformats.org/officeDocument/2006/relationships/image" Target="../media/image2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F694AA-D88C-4F9E-B7D7-6E67CC9B7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167" y="4127383"/>
            <a:ext cx="11136924" cy="473244"/>
          </a:xfrm>
        </p:spPr>
        <p:txBody>
          <a:bodyPr lIns="91440" tIns="45720" rIns="91440" bIns="45720" anchor="ctr"/>
          <a:lstStyle/>
          <a:p>
            <a:r>
              <a:rPr lang="en-GB" sz="2400">
                <a:latin typeface="Arial"/>
                <a:cs typeface="Arial"/>
              </a:rPr>
              <a:t>CC3N symposium, 15 July 2022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21C5AE-09F9-459F-95F6-2EB26AE44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964" y="2452813"/>
            <a:ext cx="11132127" cy="768793"/>
          </a:xfrm>
        </p:spPr>
        <p:txBody>
          <a:bodyPr lIns="91440" tIns="45720" rIns="91440" bIns="45720" anchor="t"/>
          <a:lstStyle/>
          <a:p>
            <a:r>
              <a:rPr lang="en-GB" sz="4400">
                <a:latin typeface="Arial"/>
                <a:cs typeface="Arial"/>
              </a:rPr>
              <a:t>Digitalisation of Step 1 Adult Critical Care competencies</a:t>
            </a:r>
            <a:endParaRPr lang="en-GB" sz="48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AE32D077-BEC8-6C4B-AE73-E463F7A2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58" y="182472"/>
            <a:ext cx="1050277" cy="787649"/>
          </a:xfrm>
          <a:prstGeom prst="rect">
            <a:avLst/>
          </a:prstGeom>
        </p:spPr>
      </p:pic>
      <p:pic>
        <p:nvPicPr>
          <p:cNvPr id="7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xmlns="" id="{46EC80E5-BB10-1311-2736-BE6CB5E5A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7" y="90017"/>
            <a:ext cx="1471788" cy="10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22F701-7986-703B-0FB8-1B0481A31FD1}"/>
              </a:ext>
            </a:extLst>
          </p:cNvPr>
          <p:cNvGrpSpPr/>
          <p:nvPr/>
        </p:nvGrpSpPr>
        <p:grpSpPr>
          <a:xfrm>
            <a:off x="3177658" y="260350"/>
            <a:ext cx="5836684" cy="6217684"/>
            <a:chOff x="1148316" y="233916"/>
            <a:chExt cx="6836736" cy="7536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01678F7-4692-341A-BD11-99AB9E798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659" t="11731" r="22265" b="8324"/>
            <a:stretch/>
          </p:blipFill>
          <p:spPr>
            <a:xfrm>
              <a:off x="1148317" y="233916"/>
              <a:ext cx="6836735" cy="5178057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816A9B2-0047-F341-306C-98FF5D58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722" t="58257" r="22202" b="4549"/>
            <a:stretch/>
          </p:blipFill>
          <p:spPr>
            <a:xfrm>
              <a:off x="1148316" y="5361173"/>
              <a:ext cx="6836735" cy="2409065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A273A1-1D31-6B1F-CEF0-24CC1DD9E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79" t="71791" r="101061" b="23080"/>
          <a:stretch/>
        </p:blipFill>
        <p:spPr>
          <a:xfrm>
            <a:off x="3177658" y="4216399"/>
            <a:ext cx="522276" cy="274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E3B4CF-8906-104B-DB64-169255283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1" t="81326" r="73161" b="13545"/>
          <a:stretch/>
        </p:blipFill>
        <p:spPr>
          <a:xfrm>
            <a:off x="3190358" y="3727449"/>
            <a:ext cx="522277" cy="274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B96045-E755-4A91-5FC2-3C977F0101B4}"/>
              </a:ext>
            </a:extLst>
          </p:cNvPr>
          <p:cNvSpPr txBox="1"/>
          <p:nvPr/>
        </p:nvSpPr>
        <p:spPr>
          <a:xfrm>
            <a:off x="3479800" y="4775200"/>
            <a:ext cx="1028700" cy="34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GB" sz="1625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CAFAD1-7288-E143-5D42-D46721073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0" t="76463" r="73161" b="18407"/>
          <a:stretch/>
        </p:blipFill>
        <p:spPr>
          <a:xfrm>
            <a:off x="3403598" y="3970252"/>
            <a:ext cx="309035" cy="2740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5925424-3548-418B-58EC-BF0F4E73C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9" t="90596" r="23729" b="8324"/>
          <a:stretch/>
        </p:blipFill>
        <p:spPr>
          <a:xfrm>
            <a:off x="3177659" y="4473266"/>
            <a:ext cx="5836682" cy="5926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B630AEF-7386-AC49-BD51-49C7DD41B13D}"/>
              </a:ext>
            </a:extLst>
          </p:cNvPr>
          <p:cNvGrpSpPr/>
          <p:nvPr/>
        </p:nvGrpSpPr>
        <p:grpSpPr>
          <a:xfrm>
            <a:off x="2902351" y="167398"/>
            <a:ext cx="6426208" cy="6523204"/>
            <a:chOff x="2882900" y="190712"/>
            <a:chExt cx="6426208" cy="65232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AD62F1A7-0510-01A6-796C-DCE1993B9A0A}"/>
                </a:ext>
              </a:extLst>
            </p:cNvPr>
            <p:cNvGrpSpPr/>
            <p:nvPr/>
          </p:nvGrpSpPr>
          <p:grpSpPr>
            <a:xfrm>
              <a:off x="2882900" y="190712"/>
              <a:ext cx="6426208" cy="6523204"/>
              <a:chOff x="2882900" y="190712"/>
              <a:chExt cx="6426208" cy="652320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B5A463CC-DDDC-0802-F810-466C78FC887B}"/>
                  </a:ext>
                </a:extLst>
              </p:cNvPr>
              <p:cNvGrpSpPr/>
              <p:nvPr/>
            </p:nvGrpSpPr>
            <p:grpSpPr>
              <a:xfrm>
                <a:off x="2882900" y="190712"/>
                <a:ext cx="6426208" cy="6523204"/>
                <a:chOff x="2882900" y="190712"/>
                <a:chExt cx="6426208" cy="652320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C193DFC2-9AC1-C696-6275-588C56812A52}"/>
                    </a:ext>
                  </a:extLst>
                </p:cNvPr>
                <p:cNvGrpSpPr/>
                <p:nvPr/>
              </p:nvGrpSpPr>
              <p:grpSpPr>
                <a:xfrm>
                  <a:off x="2882900" y="190712"/>
                  <a:ext cx="6426200" cy="6523204"/>
                  <a:chOff x="2882900" y="190712"/>
                  <a:chExt cx="6426200" cy="6523204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xmlns="" id="{FE7C528D-E2BC-1446-455A-9731C5DAE57B}"/>
                      </a:ext>
                    </a:extLst>
                  </p:cNvPr>
                  <p:cNvGrpSpPr/>
                  <p:nvPr/>
                </p:nvGrpSpPr>
                <p:grpSpPr>
                  <a:xfrm>
                    <a:off x="2882900" y="190712"/>
                    <a:ext cx="6426200" cy="6523204"/>
                    <a:chOff x="2882900" y="167398"/>
                    <a:chExt cx="6426200" cy="6523204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xmlns="" id="{8BBE6EA5-009B-D7C0-8D55-71ED992657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82900" y="167398"/>
                      <a:ext cx="6426200" cy="6523204"/>
                      <a:chOff x="1130300" y="1160296"/>
                      <a:chExt cx="6426200" cy="6523204"/>
                    </a:xfrm>
                  </p:grpSpPr>
                  <p:pic>
                    <p:nvPicPr>
                      <p:cNvPr id="51" name="Picture 50">
                        <a:extLst>
                          <a:ext uri="{FF2B5EF4-FFF2-40B4-BE49-F238E27FC236}">
                            <a16:creationId xmlns:a16="http://schemas.microsoft.com/office/drawing/2014/main" xmlns="" id="{CFD49B29-2F5D-F3D7-41DB-8FBAE18E85E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l="23001" r="24291" b="35915"/>
                      <a:stretch/>
                    </p:blipFill>
                    <p:spPr>
                      <a:xfrm>
                        <a:off x="1130300" y="1160296"/>
                        <a:ext cx="6426200" cy="4394978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  <p:pic>
                    <p:nvPicPr>
                      <p:cNvPr id="52" name="Picture 51">
                        <a:extLst>
                          <a:ext uri="{FF2B5EF4-FFF2-40B4-BE49-F238E27FC236}">
                            <a16:creationId xmlns:a16="http://schemas.microsoft.com/office/drawing/2014/main" xmlns="" id="{3C5C3493-E4A9-0863-25E3-DDE129676B2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23001" t="21491" r="24291" b="47292"/>
                      <a:stretch/>
                    </p:blipFill>
                    <p:spPr>
                      <a:xfrm>
                        <a:off x="1130300" y="5542590"/>
                        <a:ext cx="6426200" cy="2140910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</p:grpSp>
                <p:pic>
                  <p:nvPicPr>
                    <p:cNvPr id="50" name="Picture 49">
                      <a:extLst>
                        <a:ext uri="{FF2B5EF4-FFF2-40B4-BE49-F238E27FC236}">
                          <a16:creationId xmlns:a16="http://schemas.microsoft.com/office/drawing/2014/main" xmlns="" id="{2C45C8CF-178A-43C7-8F91-E884F96402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23001" t="21491" r="24291" b="77690"/>
                    <a:stretch/>
                  </p:blipFill>
                  <p:spPr>
                    <a:xfrm>
                      <a:off x="2882900" y="4498892"/>
                      <a:ext cx="6426200" cy="56175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</p:pic>
              </p:grpSp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xmlns="" id="{F22EED8D-81FC-D6A3-5D01-A599A56445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483" t="39128" r="26580" b="51540"/>
                  <a:stretch/>
                </p:blipFill>
                <p:spPr>
                  <a:xfrm>
                    <a:off x="6151034" y="3916695"/>
                    <a:ext cx="1244600" cy="25818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xmlns="" id="{86AF26CF-08B5-0238-5924-34DEC98730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9146" t="24395" r="24291" b="72709"/>
                <a:stretch/>
              </p:blipFill>
              <p:spPr>
                <a:xfrm>
                  <a:off x="8509008" y="2635396"/>
                  <a:ext cx="800100" cy="198635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xmlns="" id="{613238C5-4DD9-6A65-7C4B-35EE130DFE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9146" t="24395" r="24291" b="72709"/>
              <a:stretch/>
            </p:blipFill>
            <p:spPr>
              <a:xfrm>
                <a:off x="8504844" y="3914665"/>
                <a:ext cx="800100" cy="198635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280E7A3A-7DBB-8317-CFC8-94A9AC55A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483" t="39128" r="26580" b="51540"/>
            <a:stretch/>
          </p:blipFill>
          <p:spPr>
            <a:xfrm>
              <a:off x="6910738" y="2604295"/>
              <a:ext cx="1704096" cy="511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4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7D7040-E7AB-4D8B-D523-85404F660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5" r="25225"/>
          <a:stretch/>
        </p:blipFill>
        <p:spPr>
          <a:xfrm>
            <a:off x="3443973" y="398115"/>
            <a:ext cx="5327650" cy="6048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479771-2A2E-956B-1D11-D9FE66D76435}"/>
              </a:ext>
            </a:extLst>
          </p:cNvPr>
          <p:cNvSpPr/>
          <p:nvPr/>
        </p:nvSpPr>
        <p:spPr>
          <a:xfrm>
            <a:off x="5303591" y="2940355"/>
            <a:ext cx="1402009" cy="281816"/>
          </a:xfrm>
          <a:prstGeom prst="rect">
            <a:avLst/>
          </a:prstGeom>
          <a:noFill/>
          <a:ln w="19050">
            <a:solidFill>
              <a:srgbClr val="FFE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A1B6D2-02EA-CC6D-BD5C-9AF526089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1" r="21875" b="17408"/>
          <a:stretch/>
        </p:blipFill>
        <p:spPr>
          <a:xfrm>
            <a:off x="2672448" y="398115"/>
            <a:ext cx="6870700" cy="56642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21D36B-2241-BA4E-4EB6-F9C102AE9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74" r="21972" b="17407"/>
          <a:stretch/>
        </p:blipFill>
        <p:spPr>
          <a:xfrm>
            <a:off x="2672448" y="398115"/>
            <a:ext cx="6870700" cy="56642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91CEDFF-E206-FD6C-1CE3-50D4CBFFF139}"/>
              </a:ext>
            </a:extLst>
          </p:cNvPr>
          <p:cNvGrpSpPr/>
          <p:nvPr/>
        </p:nvGrpSpPr>
        <p:grpSpPr>
          <a:xfrm>
            <a:off x="2894694" y="167398"/>
            <a:ext cx="6426208" cy="6523204"/>
            <a:chOff x="2882900" y="190712"/>
            <a:chExt cx="6426208" cy="65232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2ED30A30-40CC-428B-C65D-A14394C1FAC5}"/>
                </a:ext>
              </a:extLst>
            </p:cNvPr>
            <p:cNvGrpSpPr/>
            <p:nvPr/>
          </p:nvGrpSpPr>
          <p:grpSpPr>
            <a:xfrm>
              <a:off x="2882900" y="190712"/>
              <a:ext cx="6426208" cy="6523204"/>
              <a:chOff x="2882900" y="190712"/>
              <a:chExt cx="6426208" cy="652320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203E9A5C-9A8D-27B3-798A-E5D95B7F668A}"/>
                  </a:ext>
                </a:extLst>
              </p:cNvPr>
              <p:cNvGrpSpPr/>
              <p:nvPr/>
            </p:nvGrpSpPr>
            <p:grpSpPr>
              <a:xfrm>
                <a:off x="2882900" y="190712"/>
                <a:ext cx="6426200" cy="6523204"/>
                <a:chOff x="2882900" y="190712"/>
                <a:chExt cx="6426200" cy="6523204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43D08DC8-3914-71C5-949A-590F98A29649}"/>
                    </a:ext>
                  </a:extLst>
                </p:cNvPr>
                <p:cNvGrpSpPr/>
                <p:nvPr/>
              </p:nvGrpSpPr>
              <p:grpSpPr>
                <a:xfrm>
                  <a:off x="2882900" y="190712"/>
                  <a:ext cx="6426200" cy="6523204"/>
                  <a:chOff x="2882900" y="167398"/>
                  <a:chExt cx="6426200" cy="6523204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xmlns="" id="{09BB7D2B-9436-4FF4-7E68-B5EEECDE0FD7}"/>
                      </a:ext>
                    </a:extLst>
                  </p:cNvPr>
                  <p:cNvGrpSpPr/>
                  <p:nvPr/>
                </p:nvGrpSpPr>
                <p:grpSpPr>
                  <a:xfrm>
                    <a:off x="2882900" y="167398"/>
                    <a:ext cx="6426200" cy="6523204"/>
                    <a:chOff x="1130300" y="1160296"/>
                    <a:chExt cx="6426200" cy="6523204"/>
                  </a:xfrm>
                </p:grpSpPr>
                <p:pic>
                  <p:nvPicPr>
                    <p:cNvPr id="25" name="Picture 24">
                      <a:extLst>
                        <a:ext uri="{FF2B5EF4-FFF2-40B4-BE49-F238E27FC236}">
                          <a16:creationId xmlns:a16="http://schemas.microsoft.com/office/drawing/2014/main" xmlns="" id="{7A5165FA-D333-3A5A-E005-7B59E637F4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23001" r="24291" b="35915"/>
                    <a:stretch/>
                  </p:blipFill>
                  <p:spPr>
                    <a:xfrm>
                      <a:off x="1130300" y="1160296"/>
                      <a:ext cx="6426200" cy="4394978"/>
                    </a:xfrm>
                    <a:prstGeom prst="rect">
                      <a:avLst/>
                    </a:prstGeom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26" name="Picture 25">
                      <a:extLst>
                        <a:ext uri="{FF2B5EF4-FFF2-40B4-BE49-F238E27FC236}">
                          <a16:creationId xmlns:a16="http://schemas.microsoft.com/office/drawing/2014/main" xmlns="" id="{4B3940FB-90C2-6969-1BA1-8D04479791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23001" t="21491" r="24291" b="47292"/>
                    <a:stretch/>
                  </p:blipFill>
                  <p:spPr>
                    <a:xfrm>
                      <a:off x="1130300" y="5542590"/>
                      <a:ext cx="6426200" cy="2140910"/>
                    </a:xfrm>
                    <a:prstGeom prst="rect">
                      <a:avLst/>
                    </a:prstGeom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</p:grpSp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xmlns="" id="{756A0A7C-DF8A-F0F6-7A42-923F08F483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23001" t="21491" r="24291" b="77690"/>
                  <a:stretch/>
                </p:blipFill>
                <p:spPr>
                  <a:xfrm>
                    <a:off x="2882900" y="4498892"/>
                    <a:ext cx="6426200" cy="56175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</p:pic>
            </p:grp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xmlns="" id="{F56A5A2D-469A-BCE2-4325-1049637C9E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6483" t="39128" r="26580" b="51540"/>
                <a:stretch/>
              </p:blipFill>
              <p:spPr>
                <a:xfrm>
                  <a:off x="6151034" y="3916695"/>
                  <a:ext cx="1244600" cy="258180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66BB3B1A-5730-0EC2-5328-E1DE620F11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9146" t="24395" r="24291" b="72709"/>
              <a:stretch/>
            </p:blipFill>
            <p:spPr>
              <a:xfrm>
                <a:off x="8509008" y="2635396"/>
                <a:ext cx="800100" cy="198635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216760D-D9E1-DCF8-C938-C35DF7BA3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146" t="24395" r="24291" b="72709"/>
            <a:stretch/>
          </p:blipFill>
          <p:spPr>
            <a:xfrm>
              <a:off x="8504844" y="3914665"/>
              <a:ext cx="800100" cy="198635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E932DBC-5B1A-89AE-6915-EC9234AEE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921" y="2577484"/>
            <a:ext cx="1265717" cy="2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85D70D7-97ED-41D1-2CD9-83BEC3434FDB}"/>
              </a:ext>
            </a:extLst>
          </p:cNvPr>
          <p:cNvGrpSpPr/>
          <p:nvPr/>
        </p:nvGrpSpPr>
        <p:grpSpPr>
          <a:xfrm>
            <a:off x="2944683" y="549275"/>
            <a:ext cx="6319966" cy="5958404"/>
            <a:chOff x="2927350" y="549275"/>
            <a:chExt cx="6319966" cy="59584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52DF37C-345B-E15F-9386-A6CBCC4F6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68" t="585" r="20704" b="1480"/>
            <a:stretch/>
          </p:blipFill>
          <p:spPr>
            <a:xfrm>
              <a:off x="2927350" y="549275"/>
              <a:ext cx="6319569" cy="5958404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B0D3694-9253-54FC-D1C9-0DC26F1B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45" t="6815" r="20530" b="40793"/>
            <a:stretch/>
          </p:blipFill>
          <p:spPr>
            <a:xfrm>
              <a:off x="3072999" y="3339029"/>
              <a:ext cx="6174317" cy="316865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6B8153-EA12-5A6F-66F1-CD791EB34E7C}"/>
              </a:ext>
            </a:extLst>
          </p:cNvPr>
          <p:cNvSpPr/>
          <p:nvPr/>
        </p:nvSpPr>
        <p:spPr>
          <a:xfrm>
            <a:off x="7910875" y="4786267"/>
            <a:ext cx="483826" cy="166734"/>
          </a:xfrm>
          <a:prstGeom prst="rect">
            <a:avLst/>
          </a:prstGeom>
          <a:noFill/>
          <a:ln w="19050">
            <a:solidFill>
              <a:srgbClr val="FFE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C5DEAAE-87D2-F7BB-528E-12026A81E76F}"/>
              </a:ext>
            </a:extLst>
          </p:cNvPr>
          <p:cNvGrpSpPr/>
          <p:nvPr/>
        </p:nvGrpSpPr>
        <p:grpSpPr>
          <a:xfrm>
            <a:off x="3599790" y="229694"/>
            <a:ext cx="4965995" cy="6398611"/>
            <a:chOff x="5260317" y="469966"/>
            <a:chExt cx="4965995" cy="639861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4215F03-EF63-946A-4C99-BCB4E0ADDE46}"/>
                </a:ext>
              </a:extLst>
            </p:cNvPr>
            <p:cNvGrpSpPr/>
            <p:nvPr/>
          </p:nvGrpSpPr>
          <p:grpSpPr>
            <a:xfrm>
              <a:off x="5260317" y="469966"/>
              <a:ext cx="4965995" cy="6398611"/>
              <a:chOff x="2918482" y="800843"/>
              <a:chExt cx="4965995" cy="63986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6681F5ED-DC16-0481-BC46-B50524F524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6984" t="13163" r="27102" b="27879"/>
              <a:stretch/>
            </p:blipFill>
            <p:spPr>
              <a:xfrm>
                <a:off x="2918485" y="800843"/>
                <a:ext cx="4965992" cy="3586998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3CAF236E-8E24-36C9-7157-9B9606DA8C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6982" t="44242" r="27044" b="9544"/>
              <a:stretch/>
            </p:blipFill>
            <p:spPr>
              <a:xfrm>
                <a:off x="2918482" y="4387840"/>
                <a:ext cx="4965597" cy="2811614"/>
              </a:xfrm>
              <a:prstGeom prst="rect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03E36BE-9ED2-6598-8E79-268ECF0E5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982" t="44242" r="14508" b="53017"/>
            <a:stretch/>
          </p:blipFill>
          <p:spPr>
            <a:xfrm>
              <a:off x="5260317" y="4006361"/>
              <a:ext cx="4964400" cy="130964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915CF0-6F39-11D3-4596-07C7156D0F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05" t="76553" r="73353" b="18722"/>
          <a:stretch/>
        </p:blipFill>
        <p:spPr>
          <a:xfrm>
            <a:off x="4110166" y="5576006"/>
            <a:ext cx="214842" cy="213499"/>
          </a:xfrm>
          <a:prstGeom prst="flowChartConnector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4489F2-81AB-56AB-F9D3-13F55F61DA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05" t="76553" r="73353" b="18722"/>
          <a:stretch/>
        </p:blipFill>
        <p:spPr>
          <a:xfrm>
            <a:off x="4110166" y="5224107"/>
            <a:ext cx="214842" cy="213499"/>
          </a:xfrm>
          <a:prstGeom prst="flowChartConnector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1435A3C-A3C3-B036-6DCF-6D02ECCCA7C0}"/>
              </a:ext>
            </a:extLst>
          </p:cNvPr>
          <p:cNvGrpSpPr/>
          <p:nvPr/>
        </p:nvGrpSpPr>
        <p:grpSpPr>
          <a:xfrm>
            <a:off x="2944684" y="549276"/>
            <a:ext cx="6319966" cy="5958404"/>
            <a:chOff x="2927350" y="549275"/>
            <a:chExt cx="6319966" cy="59584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8453B0E-9FFE-2BDA-610C-43EDDB76F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868" t="585" r="20704" b="1480"/>
            <a:stretch/>
          </p:blipFill>
          <p:spPr>
            <a:xfrm>
              <a:off x="2927350" y="549275"/>
              <a:ext cx="6319569" cy="5958404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B771437-326D-4308-5D74-FE8368F9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45" t="6815" r="20530" b="40793"/>
            <a:stretch/>
          </p:blipFill>
          <p:spPr>
            <a:xfrm>
              <a:off x="3072999" y="3339029"/>
              <a:ext cx="6174317" cy="3168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1C6E442-B935-C3C6-A318-01A5DCB0A0E6}"/>
              </a:ext>
            </a:extLst>
          </p:cNvPr>
          <p:cNvSpPr/>
          <p:nvPr/>
        </p:nvSpPr>
        <p:spPr>
          <a:xfrm>
            <a:off x="7030511" y="2568330"/>
            <a:ext cx="1421340" cy="344317"/>
          </a:xfrm>
          <a:prstGeom prst="rect">
            <a:avLst/>
          </a:prstGeom>
          <a:noFill/>
          <a:ln w="19050">
            <a:solidFill>
              <a:srgbClr val="FFE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A318EE5-31FC-4C10-87CF-BD2B54DEF58C}"/>
              </a:ext>
            </a:extLst>
          </p:cNvPr>
          <p:cNvGrpSpPr>
            <a:grpSpLocks noChangeAspect="1"/>
          </p:cNvGrpSpPr>
          <p:nvPr/>
        </p:nvGrpSpPr>
        <p:grpSpPr>
          <a:xfrm>
            <a:off x="3439685" y="229694"/>
            <a:ext cx="5312630" cy="6084000"/>
            <a:chOff x="2850228" y="144378"/>
            <a:chExt cx="6337300" cy="7257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612D28B-419D-305A-5B96-94FF8F249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3378" t="2105" r="24643" b="79509"/>
            <a:stretch/>
          </p:blipFill>
          <p:spPr>
            <a:xfrm>
              <a:off x="2850228" y="144378"/>
              <a:ext cx="6337300" cy="1260909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10E85698-3523-B7A5-F807-63FF9895A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3380" t="6176" r="24640" b="4702"/>
            <a:stretch/>
          </p:blipFill>
          <p:spPr>
            <a:xfrm>
              <a:off x="2850228" y="1289786"/>
              <a:ext cx="6337300" cy="6112040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8F78B6-B9BC-157A-C8E7-FF1ADEF8EFED}"/>
              </a:ext>
            </a:extLst>
          </p:cNvPr>
          <p:cNvGrpSpPr/>
          <p:nvPr/>
        </p:nvGrpSpPr>
        <p:grpSpPr>
          <a:xfrm>
            <a:off x="2882896" y="105101"/>
            <a:ext cx="6426208" cy="6523204"/>
            <a:chOff x="2882900" y="190712"/>
            <a:chExt cx="6426208" cy="652320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DA3B2A4-F15B-4739-7526-6F6556BCBA47}"/>
                </a:ext>
              </a:extLst>
            </p:cNvPr>
            <p:cNvGrpSpPr/>
            <p:nvPr/>
          </p:nvGrpSpPr>
          <p:grpSpPr>
            <a:xfrm>
              <a:off x="2882900" y="190712"/>
              <a:ext cx="6426208" cy="6523204"/>
              <a:chOff x="2882900" y="190712"/>
              <a:chExt cx="6426208" cy="652320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FC360B61-6484-EF16-84FF-F8656895200A}"/>
                  </a:ext>
                </a:extLst>
              </p:cNvPr>
              <p:cNvGrpSpPr/>
              <p:nvPr/>
            </p:nvGrpSpPr>
            <p:grpSpPr>
              <a:xfrm>
                <a:off x="2882900" y="190712"/>
                <a:ext cx="6426200" cy="6523204"/>
                <a:chOff x="2882900" y="190712"/>
                <a:chExt cx="6426200" cy="6523204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xmlns="" id="{A85E5B75-330C-F25E-84B6-066C30922C59}"/>
                    </a:ext>
                  </a:extLst>
                </p:cNvPr>
                <p:cNvGrpSpPr/>
                <p:nvPr/>
              </p:nvGrpSpPr>
              <p:grpSpPr>
                <a:xfrm>
                  <a:off x="2882900" y="190712"/>
                  <a:ext cx="6426200" cy="6523204"/>
                  <a:chOff x="2882900" y="167398"/>
                  <a:chExt cx="6426200" cy="6523204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xmlns="" id="{46858F66-0DE8-AD93-0E60-2E3A0F42E704}"/>
                      </a:ext>
                    </a:extLst>
                  </p:cNvPr>
                  <p:cNvGrpSpPr/>
                  <p:nvPr/>
                </p:nvGrpSpPr>
                <p:grpSpPr>
                  <a:xfrm>
                    <a:off x="2882900" y="167398"/>
                    <a:ext cx="6426200" cy="6523204"/>
                    <a:chOff x="1130300" y="1160296"/>
                    <a:chExt cx="6426200" cy="6523204"/>
                  </a:xfrm>
                </p:grpSpPr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xmlns="" id="{B619647F-8B52-D256-A24E-5ECECA13638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0"/>
                    <a:srcRect l="23001" r="24291" b="35915"/>
                    <a:stretch/>
                  </p:blipFill>
                  <p:spPr>
                    <a:xfrm>
                      <a:off x="1130300" y="1160296"/>
                      <a:ext cx="6426200" cy="4394978"/>
                    </a:xfrm>
                    <a:prstGeom prst="rect">
                      <a:avLst/>
                    </a:prstGeom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46" name="Picture 45">
                      <a:extLst>
                        <a:ext uri="{FF2B5EF4-FFF2-40B4-BE49-F238E27FC236}">
                          <a16:creationId xmlns:a16="http://schemas.microsoft.com/office/drawing/2014/main" xmlns="" id="{1AD2B948-B609-562A-2C98-0299A243F4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/>
                    <a:srcRect l="23001" t="21491" r="24291" b="47292"/>
                    <a:stretch/>
                  </p:blipFill>
                  <p:spPr>
                    <a:xfrm>
                      <a:off x="1130300" y="5542590"/>
                      <a:ext cx="6426200" cy="2140910"/>
                    </a:xfrm>
                    <a:prstGeom prst="rect">
                      <a:avLst/>
                    </a:prstGeom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</p:grpSp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xmlns="" id="{E63B2DC7-57D7-37A6-8FD7-22BC88DF5A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23001" t="21491" r="24291" b="77690"/>
                  <a:stretch/>
                </p:blipFill>
                <p:spPr>
                  <a:xfrm>
                    <a:off x="2882900" y="4498892"/>
                    <a:ext cx="6426200" cy="56175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</p:pic>
            </p:grp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xmlns="" id="{6595E376-0AA9-848B-ECEF-FD1724258E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46483" t="39128" r="26580" b="51540"/>
                <a:stretch/>
              </p:blipFill>
              <p:spPr>
                <a:xfrm>
                  <a:off x="6151034" y="3916695"/>
                  <a:ext cx="1244600" cy="258180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4DE7E740-78F4-A4BC-F180-2E9F0A2D5D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69146" t="24395" r="24291" b="72709"/>
              <a:stretch/>
            </p:blipFill>
            <p:spPr>
              <a:xfrm>
                <a:off x="8509008" y="2635396"/>
                <a:ext cx="800100" cy="198635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2447404-B64A-CCEF-8764-3BA16B5A8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9146" t="24395" r="24291" b="72709"/>
            <a:stretch/>
          </p:blipFill>
          <p:spPr>
            <a:xfrm>
              <a:off x="8504844" y="3914665"/>
              <a:ext cx="800100" cy="198635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205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82B1B83-C068-F97F-E9EE-EB8C6049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Platform roles &amp; key responsibilities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1DD9E8-9F83-6FBE-D640-BCFA89BBFFE6}"/>
              </a:ext>
            </a:extLst>
          </p:cNvPr>
          <p:cNvSpPr/>
          <p:nvPr/>
        </p:nvSpPr>
        <p:spPr>
          <a:xfrm>
            <a:off x="1405225" y="1848364"/>
            <a:ext cx="2610678" cy="468000"/>
          </a:xfrm>
          <a:prstGeom prst="rect">
            <a:avLst/>
          </a:prstGeom>
          <a:solidFill>
            <a:srgbClr val="005E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Centre Manager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3850CE-618F-93FA-BB6D-BB7AB2E1A41D}"/>
              </a:ext>
            </a:extLst>
          </p:cNvPr>
          <p:cNvSpPr/>
          <p:nvPr/>
        </p:nvSpPr>
        <p:spPr>
          <a:xfrm>
            <a:off x="1405225" y="3688936"/>
            <a:ext cx="2610678" cy="468000"/>
          </a:xfrm>
          <a:prstGeom prst="rect">
            <a:avLst/>
          </a:prstGeom>
          <a:solidFill>
            <a:srgbClr val="7686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Educator / 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48AF27-799C-B9B1-B739-FDFAF541B9E4}"/>
              </a:ext>
            </a:extLst>
          </p:cNvPr>
          <p:cNvSpPr txBox="1"/>
          <p:nvPr/>
        </p:nvSpPr>
        <p:spPr>
          <a:xfrm rot="10800000" flipH="1" flipV="1">
            <a:off x="5956667" y="2739921"/>
            <a:ext cx="6235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914400">
              <a:spcAft>
                <a:spcPts val="600"/>
              </a:spcAft>
              <a:buClr>
                <a:srgbClr val="00A9CE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self-registration of profiles on platform</a:t>
            </a:r>
          </a:p>
          <a:p>
            <a:pPr marL="180000" indent="-180000" defTabSz="914400">
              <a:spcAft>
                <a:spcPts val="600"/>
              </a:spcAft>
              <a:buClr>
                <a:srgbClr val="00A9CE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support queries or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9AAB78-E594-6E28-3C1E-212901063145}"/>
              </a:ext>
            </a:extLst>
          </p:cNvPr>
          <p:cNvSpPr txBox="1"/>
          <p:nvPr/>
        </p:nvSpPr>
        <p:spPr>
          <a:xfrm rot="10800000" flipH="1" flipV="1">
            <a:off x="5956667" y="3692878"/>
            <a:ext cx="59745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9CE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 Learner on Step 1 Framework &amp; perform final sign-off</a:t>
            </a:r>
          </a:p>
          <a:p>
            <a:pPr marL="180000" indent="-180000">
              <a:spcAft>
                <a:spcPts val="600"/>
              </a:spcAft>
              <a:buClr>
                <a:srgbClr val="00A9CE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who are Assessors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ADC704-453C-6D83-8088-0C387138E95C}"/>
              </a:ext>
            </a:extLst>
          </p:cNvPr>
          <p:cNvSpPr/>
          <p:nvPr/>
        </p:nvSpPr>
        <p:spPr>
          <a:xfrm>
            <a:off x="1405225" y="4609222"/>
            <a:ext cx="2610678" cy="468000"/>
          </a:xfrm>
          <a:prstGeom prst="rect">
            <a:avLst/>
          </a:prstGeom>
          <a:solidFill>
            <a:srgbClr val="00A4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5400C5-2497-A60E-0914-8805D0246583}"/>
              </a:ext>
            </a:extLst>
          </p:cNvPr>
          <p:cNvSpPr/>
          <p:nvPr/>
        </p:nvSpPr>
        <p:spPr>
          <a:xfrm>
            <a:off x="1405225" y="5529506"/>
            <a:ext cx="2610678" cy="468000"/>
          </a:xfrm>
          <a:prstGeom prst="rect">
            <a:avLst/>
          </a:prstGeom>
          <a:solidFill>
            <a:srgbClr val="AE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61A576-9976-B3AD-5194-203339F18298}"/>
              </a:ext>
            </a:extLst>
          </p:cNvPr>
          <p:cNvSpPr txBox="1"/>
          <p:nvPr/>
        </p:nvSpPr>
        <p:spPr>
          <a:xfrm rot="10800000" flipH="1" flipV="1">
            <a:off x="5956667" y="1825410"/>
            <a:ext cx="62353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914400">
              <a:spcAft>
                <a:spcPts val="600"/>
              </a:spcAft>
              <a:buClr>
                <a:srgbClr val="005EB8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Trust-level lead &amp; oversight</a:t>
            </a:r>
          </a:p>
          <a:p>
            <a:pPr marL="180000" indent="-180000" defTabSz="914400">
              <a:spcAft>
                <a:spcPts val="600"/>
              </a:spcAft>
              <a:buClr>
                <a:srgbClr val="005EB8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who are Educator/Managers &amp; Administrators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03A03C5-83AF-D4E5-133A-4A8351525711}"/>
              </a:ext>
            </a:extLst>
          </p:cNvPr>
          <p:cNvCxnSpPr>
            <a:cxnSpLocks/>
          </p:cNvCxnSpPr>
          <p:nvPr/>
        </p:nvCxnSpPr>
        <p:spPr>
          <a:xfrm flipH="1">
            <a:off x="2019063" y="2313202"/>
            <a:ext cx="2614" cy="1362272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85EE530-5D1B-13B3-6111-3571D5B1C70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671459" y="2313202"/>
            <a:ext cx="0" cy="422495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8090A1A1-2404-9ECE-DD69-A37BB647474A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710564" y="4156936"/>
            <a:ext cx="0" cy="452286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949C549-3340-B0DE-82DB-3037D7F28316}"/>
              </a:ext>
            </a:extLst>
          </p:cNvPr>
          <p:cNvCxnSpPr>
            <a:cxnSpLocks/>
          </p:cNvCxnSpPr>
          <p:nvPr/>
        </p:nvCxnSpPr>
        <p:spPr>
          <a:xfrm>
            <a:off x="2710564" y="5077222"/>
            <a:ext cx="0" cy="452286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0CB5C14-2025-F704-CCB1-09059B8313C8}"/>
              </a:ext>
            </a:extLst>
          </p:cNvPr>
          <p:cNvSpPr/>
          <p:nvPr/>
        </p:nvSpPr>
        <p:spPr>
          <a:xfrm>
            <a:off x="2366120" y="2735697"/>
            <a:ext cx="2610678" cy="468000"/>
          </a:xfrm>
          <a:prstGeom prst="rect">
            <a:avLst/>
          </a:prstGeom>
          <a:solidFill>
            <a:srgbClr val="00A9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5D1A8B05-37EE-99C5-FB9E-11F2B9271AAA}"/>
              </a:ext>
            </a:extLst>
          </p:cNvPr>
          <p:cNvCxnSpPr>
            <a:cxnSpLocks/>
          </p:cNvCxnSpPr>
          <p:nvPr/>
        </p:nvCxnSpPr>
        <p:spPr>
          <a:xfrm>
            <a:off x="3671459" y="3236650"/>
            <a:ext cx="0" cy="452286"/>
          </a:xfrm>
          <a:prstGeom prst="straightConnector1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73526CA-6B7B-2B0E-D943-8AAFA279C6FD}"/>
              </a:ext>
            </a:extLst>
          </p:cNvPr>
          <p:cNvSpPr txBox="1"/>
          <p:nvPr/>
        </p:nvSpPr>
        <p:spPr>
          <a:xfrm rot="10800000" flipH="1" flipV="1">
            <a:off x="5956667" y="4751029"/>
            <a:ext cx="5974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914400">
              <a:buClr>
                <a:srgbClr val="00A499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Learners’ self-assessment of individual proficiencies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C98915-8759-0523-83B4-149CB9E45846}"/>
              </a:ext>
            </a:extLst>
          </p:cNvPr>
          <p:cNvSpPr txBox="1"/>
          <p:nvPr/>
        </p:nvSpPr>
        <p:spPr>
          <a:xfrm rot="10800000" flipH="1" flipV="1">
            <a:off x="5956667" y="5450651"/>
            <a:ext cx="59745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600"/>
              </a:spcAft>
              <a:buClr>
                <a:srgbClr val="00A9CE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self-assessment of proficiencies</a:t>
            </a:r>
          </a:p>
          <a:p>
            <a:pPr marL="180000" indent="-180000">
              <a:spcAft>
                <a:spcPts val="600"/>
              </a:spcAft>
              <a:buClr>
                <a:srgbClr val="00A9CE"/>
              </a:buClr>
              <a:buFont typeface="Arial" panose="020B0604020202020204" pitchFamily="34" charset="0"/>
              <a:buChar char="•"/>
              <a:defRPr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Assessor confirmation of proficiencies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38AF300-0A7F-D53B-8D42-683A2B32DFE5}"/>
              </a:ext>
            </a:extLst>
          </p:cNvPr>
          <p:cNvCxnSpPr>
            <a:cxnSpLocks/>
          </p:cNvCxnSpPr>
          <p:nvPr/>
        </p:nvCxnSpPr>
        <p:spPr>
          <a:xfrm>
            <a:off x="5956667" y="2614546"/>
            <a:ext cx="42999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dashDot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57859C8-6535-17CA-F095-50C4D50CBF98}"/>
              </a:ext>
            </a:extLst>
          </p:cNvPr>
          <p:cNvCxnSpPr>
            <a:cxnSpLocks/>
          </p:cNvCxnSpPr>
          <p:nvPr/>
        </p:nvCxnSpPr>
        <p:spPr>
          <a:xfrm>
            <a:off x="5956667" y="3470319"/>
            <a:ext cx="42999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dashDot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48CA937-8CD2-E00C-B68C-879ADDAF1101}"/>
              </a:ext>
            </a:extLst>
          </p:cNvPr>
          <p:cNvCxnSpPr>
            <a:cxnSpLocks/>
          </p:cNvCxnSpPr>
          <p:nvPr/>
        </p:nvCxnSpPr>
        <p:spPr>
          <a:xfrm>
            <a:off x="5956667" y="4522604"/>
            <a:ext cx="42999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dashDot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651D80A-3D80-538A-E442-4087F05DA733}"/>
              </a:ext>
            </a:extLst>
          </p:cNvPr>
          <p:cNvCxnSpPr>
            <a:cxnSpLocks/>
          </p:cNvCxnSpPr>
          <p:nvPr/>
        </p:nvCxnSpPr>
        <p:spPr>
          <a:xfrm>
            <a:off x="5956667" y="5386204"/>
            <a:ext cx="4299926" cy="0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65000"/>
                <a:lumOff val="35000"/>
              </a:srgbClr>
            </a:solidFill>
            <a:prstDash val="dashDot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40EE86-5E7B-F446-BD4D-89EE3266026F}"/>
              </a:ext>
            </a:extLst>
          </p:cNvPr>
          <p:cNvSpPr txBox="1"/>
          <p:nvPr/>
        </p:nvSpPr>
        <p:spPr>
          <a:xfrm>
            <a:off x="1405225" y="1256719"/>
            <a:ext cx="3369975" cy="3441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14400"/>
            <a:r>
              <a:rPr lang="en-GB" sz="1625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hierarchy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83C3C2-B932-3A23-A93D-2645D004A224}"/>
              </a:ext>
            </a:extLst>
          </p:cNvPr>
          <p:cNvSpPr txBox="1"/>
          <p:nvPr/>
        </p:nvSpPr>
        <p:spPr>
          <a:xfrm>
            <a:off x="5956667" y="1236310"/>
            <a:ext cx="3369975" cy="3441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14400"/>
            <a:r>
              <a:rPr lang="en-GB" sz="1625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responsibilities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C07EA2-1A45-DF52-0500-0319C867E243}"/>
              </a:ext>
            </a:extLst>
          </p:cNvPr>
          <p:cNvSpPr txBox="1"/>
          <p:nvPr/>
        </p:nvSpPr>
        <p:spPr>
          <a:xfrm>
            <a:off x="203200" y="6462491"/>
            <a:ext cx="1146086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14400"/>
            <a:r>
              <a:rPr lang="en-GB" sz="12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can be multiple people in each platform role</a:t>
            </a:r>
          </a:p>
        </p:txBody>
      </p:sp>
    </p:spTree>
    <p:extLst>
      <p:ext uri="{BB962C8B-B14F-4D97-AF65-F5344CB8AC3E}">
        <p14:creationId xmlns:p14="http://schemas.microsoft.com/office/powerpoint/2010/main" val="215303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ADA2E-4C6C-B435-B27D-A362F72E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3750">
                <a:latin typeface="Arial"/>
                <a:cs typeface="Arial"/>
              </a:rPr>
              <a:t>National pilot approach</a:t>
            </a:r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6103E9E4-0605-5289-D013-9F57AF35B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36260"/>
              </p:ext>
            </p:extLst>
          </p:nvPr>
        </p:nvGraphicFramePr>
        <p:xfrm>
          <a:off x="1198604" y="2582561"/>
          <a:ext cx="10465452" cy="369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28">
                  <a:extLst>
                    <a:ext uri="{9D8B030D-6E8A-4147-A177-3AD203B41FA5}">
                      <a16:colId xmlns:a16="http://schemas.microsoft.com/office/drawing/2014/main" xmlns="" val="512730244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3234692389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1027440083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2629814813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249726107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1618159115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4011684956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1644052184"/>
                    </a:ext>
                  </a:extLst>
                </a:gridCol>
                <a:gridCol w="1162828">
                  <a:extLst>
                    <a:ext uri="{9D8B030D-6E8A-4147-A177-3AD203B41FA5}">
                      <a16:colId xmlns:a16="http://schemas.microsoft.com/office/drawing/2014/main" xmlns="" val="2631047441"/>
                    </a:ext>
                  </a:extLst>
                </a:gridCol>
              </a:tblGrid>
              <a:tr h="840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1285643"/>
                  </a:ext>
                </a:extLst>
              </a:tr>
              <a:tr h="840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9672051"/>
                  </a:ext>
                </a:extLst>
              </a:tr>
              <a:tr h="840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4207571"/>
                  </a:ext>
                </a:extLst>
              </a:tr>
              <a:tr h="8401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213089"/>
                  </a:ext>
                </a:extLst>
              </a:tr>
              <a:tr h="309247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>
                    <a:lnL w="63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15104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AEB062-E378-D58A-8459-974C68564365}"/>
              </a:ext>
            </a:extLst>
          </p:cNvPr>
          <p:cNvSpPr txBox="1"/>
          <p:nvPr/>
        </p:nvSpPr>
        <p:spPr>
          <a:xfrm>
            <a:off x="-42189" y="2744103"/>
            <a:ext cx="12829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of 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7FB520-DC57-E087-09E3-D3DDFE93AF38}"/>
              </a:ext>
            </a:extLst>
          </p:cNvPr>
          <p:cNvSpPr txBox="1"/>
          <p:nvPr/>
        </p:nvSpPr>
        <p:spPr>
          <a:xfrm>
            <a:off x="0" y="3666316"/>
            <a:ext cx="12829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C600CF-FB44-26EE-E2B4-D7970040308D}"/>
              </a:ext>
            </a:extLst>
          </p:cNvPr>
          <p:cNvSpPr txBox="1"/>
          <p:nvPr/>
        </p:nvSpPr>
        <p:spPr>
          <a:xfrm>
            <a:off x="0" y="4507838"/>
            <a:ext cx="12829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528C16-2303-0CFD-C408-B40D74C05AC8}"/>
              </a:ext>
            </a:extLst>
          </p:cNvPr>
          <p:cNvSpPr txBox="1"/>
          <p:nvPr/>
        </p:nvSpPr>
        <p:spPr>
          <a:xfrm>
            <a:off x="0" y="5368608"/>
            <a:ext cx="12829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BEBB67-475B-557B-E32A-F106832C59FB}"/>
              </a:ext>
            </a:extLst>
          </p:cNvPr>
          <p:cNvSpPr/>
          <p:nvPr/>
        </p:nvSpPr>
        <p:spPr>
          <a:xfrm>
            <a:off x="1198604" y="2744103"/>
            <a:ext cx="889688" cy="5359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EOI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(3 weeks)</a:t>
            </a:r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FC9DA2-FF91-98F2-1872-32AAC5811F27}"/>
              </a:ext>
            </a:extLst>
          </p:cNvPr>
          <p:cNvSpPr/>
          <p:nvPr/>
        </p:nvSpPr>
        <p:spPr>
          <a:xfrm>
            <a:off x="4985230" y="4429418"/>
            <a:ext cx="2496784" cy="5279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(8-10 weeks)</a:t>
            </a:r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2C1B5C-D161-FF11-65A0-6876D51D5108}"/>
              </a:ext>
            </a:extLst>
          </p:cNvPr>
          <p:cNvSpPr/>
          <p:nvPr/>
        </p:nvSpPr>
        <p:spPr>
          <a:xfrm>
            <a:off x="2977259" y="3538389"/>
            <a:ext cx="2496784" cy="52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(8-10 weeks)</a:t>
            </a:r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9A87CFF-9D3E-7DF9-A7FC-C2B6DB16993F}"/>
              </a:ext>
            </a:extLst>
          </p:cNvPr>
          <p:cNvSpPr/>
          <p:nvPr/>
        </p:nvSpPr>
        <p:spPr>
          <a:xfrm>
            <a:off x="8167816" y="5258545"/>
            <a:ext cx="2496784" cy="52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(8-10 weeks)</a:t>
            </a:r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xmlns="" id="{B9FAF0D7-1242-09D6-7C53-B3DA34F1DA33}"/>
              </a:ext>
            </a:extLst>
          </p:cNvPr>
          <p:cNvSpPr/>
          <p:nvPr/>
        </p:nvSpPr>
        <p:spPr>
          <a:xfrm>
            <a:off x="5474043" y="3538389"/>
            <a:ext cx="6174114" cy="52790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using</a:t>
            </a:r>
            <a:endParaRPr lang="en-GB" sz="1200" b="1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xmlns="" id="{2FB67CB9-206C-592F-546D-F5FE37179CE8}"/>
              </a:ext>
            </a:extLst>
          </p:cNvPr>
          <p:cNvSpPr/>
          <p:nvPr/>
        </p:nvSpPr>
        <p:spPr>
          <a:xfrm>
            <a:off x="7482014" y="4429418"/>
            <a:ext cx="4166142" cy="52790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using</a:t>
            </a:r>
            <a:endParaRPr lang="en-GB" sz="1200" b="1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xmlns="" id="{CCA9D2F2-0E37-7081-5D0E-001E99A35844}"/>
              </a:ext>
            </a:extLst>
          </p:cNvPr>
          <p:cNvSpPr/>
          <p:nvPr/>
        </p:nvSpPr>
        <p:spPr>
          <a:xfrm>
            <a:off x="10664600" y="5258545"/>
            <a:ext cx="992772" cy="52790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20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1BA6D8-525F-4FE0-5349-B10F8B361162}"/>
              </a:ext>
            </a:extLst>
          </p:cNvPr>
          <p:cNvSpPr/>
          <p:nvPr/>
        </p:nvSpPr>
        <p:spPr>
          <a:xfrm>
            <a:off x="2088291" y="2744103"/>
            <a:ext cx="918000" cy="5359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  <a:p>
            <a:pPr algn="ct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(3 weeks)</a:t>
            </a:r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5F6701C-668F-C7A0-70AE-FBBBD310C985}"/>
              </a:ext>
            </a:extLst>
          </p:cNvPr>
          <p:cNvSpPr>
            <a:spLocks noGrp="1"/>
          </p:cNvSpPr>
          <p:nvPr/>
        </p:nvSpPr>
        <p:spPr>
          <a:xfrm>
            <a:off x="814916" y="1256920"/>
            <a:ext cx="11137012" cy="1257707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68271" indent="-268271" algn="l" defTabSz="1073084" rtl="0" eaLnBrk="1" latinLnBrk="0" hangingPunct="1">
              <a:lnSpc>
                <a:spcPct val="90000"/>
              </a:lnSpc>
              <a:spcBef>
                <a:spcPts val="1173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4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13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4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41355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4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77897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4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14438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4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950981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7523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4065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0606" indent="-268271" algn="l" defTabSz="1073084" rtl="0" eaLnBrk="1" latinLnBrk="0" hangingPunct="1">
              <a:lnSpc>
                <a:spcPct val="90000"/>
              </a:lnSpc>
              <a:spcBef>
                <a:spcPts val="587"/>
              </a:spcBef>
              <a:buFont typeface="Arial" panose="020B0604020202020204" pitchFamily="34" charset="0"/>
              <a:buChar char="•"/>
              <a:defRPr sz="2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r>
              <a:rPr lang="en-GB" sz="2000">
                <a:latin typeface="Arial"/>
                <a:cs typeface="Arial"/>
              </a:rPr>
              <a:t>Pilot will run mid-Aug '22 to Mar '23</a:t>
            </a:r>
          </a:p>
          <a:p>
            <a:pPr marL="267970" indent="-267970"/>
            <a:r>
              <a:rPr lang="en-GB" sz="2000">
                <a:latin typeface="Arial"/>
                <a:cs typeface="Arial"/>
              </a:rPr>
              <a:t>Up to 60 NHS Trusts over three cohorts (20 Trusts per cohort)</a:t>
            </a:r>
          </a:p>
          <a:p>
            <a:pPr marL="267970" indent="-267970"/>
            <a:r>
              <a:rPr lang="en-GB" sz="2000">
                <a:latin typeface="Arial"/>
                <a:cs typeface="Arial"/>
              </a:rPr>
              <a:t>EOI open 4 – 22 July, 5PM </a:t>
            </a:r>
          </a:p>
        </p:txBody>
      </p:sp>
    </p:spTree>
    <p:extLst>
      <p:ext uri="{BB962C8B-B14F-4D97-AF65-F5344CB8AC3E}">
        <p14:creationId xmlns:p14="http://schemas.microsoft.com/office/powerpoint/2010/main" val="60760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73CD7D5-3BEC-6ADC-3C8E-FF73E64E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en-GB" sz="4800" b="1">
                <a:latin typeface="Arial"/>
                <a:cs typeface="Arial"/>
              </a:rPr>
              <a:t>learningnetworks@nhselect.org.uk</a:t>
            </a:r>
            <a:endParaRPr lang="en-GB" sz="4800" b="1"/>
          </a:p>
        </p:txBody>
      </p:sp>
    </p:spTree>
    <p:extLst>
      <p:ext uri="{BB962C8B-B14F-4D97-AF65-F5344CB8AC3E}">
        <p14:creationId xmlns:p14="http://schemas.microsoft.com/office/powerpoint/2010/main" val="262107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A7F4C20-ED75-D574-56BB-AF2A10C7F909}"/>
              </a:ext>
            </a:extLst>
          </p:cNvPr>
          <p:cNvSpPr/>
          <p:nvPr/>
        </p:nvSpPr>
        <p:spPr>
          <a:xfrm>
            <a:off x="3175724" y="4694412"/>
            <a:ext cx="1049760" cy="1049760"/>
          </a:xfrm>
          <a:prstGeom prst="roundRect">
            <a:avLst/>
          </a:prstGeom>
          <a:solidFill>
            <a:srgbClr val="AE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089C477-281C-C9B1-7D99-F53AEC71D9A8}"/>
              </a:ext>
            </a:extLst>
          </p:cNvPr>
          <p:cNvSpPr/>
          <p:nvPr/>
        </p:nvSpPr>
        <p:spPr>
          <a:xfrm>
            <a:off x="3185728" y="3175354"/>
            <a:ext cx="1049760" cy="10497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ADA2E-4C6C-B435-B27D-A362F72E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3750">
                <a:latin typeface="Arial"/>
                <a:cs typeface="Arial"/>
              </a:rPr>
              <a:t>Who are we?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F94084-4A9C-C0B9-B7F1-EF22B86D9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2" y="3398982"/>
            <a:ext cx="2443734" cy="645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114379-D23B-7358-CBA7-0B4B2BA83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010" y="4942215"/>
            <a:ext cx="862130" cy="6371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F52E43-7BB3-9E34-5A6B-0BFA99422873}"/>
              </a:ext>
            </a:extLst>
          </p:cNvPr>
          <p:cNvSpPr/>
          <p:nvPr/>
        </p:nvSpPr>
        <p:spPr>
          <a:xfrm>
            <a:off x="6417782" y="2451805"/>
            <a:ext cx="2908300" cy="14086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5548D4-DEDF-0272-8742-573CBC5D8C74}"/>
              </a:ext>
            </a:extLst>
          </p:cNvPr>
          <p:cNvSpPr/>
          <p:nvPr/>
        </p:nvSpPr>
        <p:spPr>
          <a:xfrm>
            <a:off x="8044926" y="2445067"/>
            <a:ext cx="2908300" cy="14086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xmlns="" id="{48E3FB7D-D1BB-2C20-271C-EA6047E25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543" y="1847072"/>
            <a:ext cx="1268482" cy="9015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A7A9F83-0AE6-06A3-1DD4-8A1EFB931D01}"/>
              </a:ext>
            </a:extLst>
          </p:cNvPr>
          <p:cNvSpPr/>
          <p:nvPr/>
        </p:nvSpPr>
        <p:spPr>
          <a:xfrm>
            <a:off x="4282284" y="1710359"/>
            <a:ext cx="7397368" cy="1040294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accent4"/>
                </a:solidFill>
                <a:latin typeface="Arial"/>
              </a:rPr>
              <a:t>Content owners</a:t>
            </a:r>
            <a:endParaRPr lang="en-GB" sz="2400" b="1">
              <a:solidFill>
                <a:schemeClr val="accent4"/>
              </a:solidFill>
              <a:latin typeface="Calibri" panose="020F0502020204030204"/>
              <a:cs typeface="Calibri"/>
            </a:endParaRPr>
          </a:p>
          <a:p>
            <a:r>
              <a:rPr lang="en-GB">
                <a:solidFill>
                  <a:schemeClr val="tx1"/>
                </a:solidFill>
                <a:latin typeface="Arial"/>
                <a:ea typeface="Arial"/>
                <a:cs typeface="Arial"/>
              </a:rPr>
              <a:t>Critical Care Networks National Nurse Leads ​(CC3N)</a:t>
            </a:r>
            <a:endParaRPr lang="en-GB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CEC8CD-0338-AF98-5872-8DB4AF488F66}"/>
              </a:ext>
            </a:extLst>
          </p:cNvPr>
          <p:cNvSpPr/>
          <p:nvPr/>
        </p:nvSpPr>
        <p:spPr>
          <a:xfrm>
            <a:off x="4289674" y="4697093"/>
            <a:ext cx="7389978" cy="1056446"/>
          </a:xfrm>
          <a:prstGeom prst="roundRect">
            <a:avLst/>
          </a:prstGeom>
          <a:solidFill>
            <a:srgbClr val="AE237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rgbClr val="AE2373"/>
                </a:solidFill>
                <a:latin typeface="Arial"/>
              </a:rPr>
              <a:t>Co-design &amp; delivery support</a:t>
            </a:r>
            <a:endParaRPr lang="en-GB" sz="2400" b="1">
              <a:solidFill>
                <a:srgbClr val="AE2373"/>
              </a:solidFill>
              <a:latin typeface="Arial"/>
              <a:cs typeface="Calibri" panose="020F0502020204030204"/>
            </a:endParaRPr>
          </a:p>
          <a:p>
            <a:r>
              <a:rPr lang="en-GB">
                <a:solidFill>
                  <a:schemeClr val="tx1"/>
                </a:solidFill>
                <a:latin typeface="Arial"/>
                <a:ea typeface="+mn-lt"/>
                <a:cs typeface="Arial"/>
              </a:rPr>
              <a:t>NHS Elect</a:t>
            </a:r>
            <a:endParaRPr lang="en-GB">
              <a:solidFill>
                <a:schemeClr val="tx1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28FFE53-1630-8FED-3EC2-B2611A913B34}"/>
              </a:ext>
            </a:extLst>
          </p:cNvPr>
          <p:cNvSpPr/>
          <p:nvPr/>
        </p:nvSpPr>
        <p:spPr>
          <a:xfrm>
            <a:off x="4282283" y="3176379"/>
            <a:ext cx="7389977" cy="1043193"/>
          </a:xfrm>
          <a:prstGeom prst="round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</a:rPr>
              <a:t>Platform owner</a:t>
            </a:r>
          </a:p>
          <a:p>
            <a:r>
              <a:rPr lang="en-GB">
                <a:solidFill>
                  <a:schemeClr val="tx1"/>
                </a:solidFill>
                <a:latin typeface="Arial"/>
                <a:ea typeface="+mn-lt"/>
                <a:cs typeface="Arial"/>
              </a:rPr>
              <a:t>Health Education England Technology Enhanced Learning (HEE TEL)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EDC9825-1689-0030-5346-8570C8D0BC54}"/>
              </a:ext>
            </a:extLst>
          </p:cNvPr>
          <p:cNvSpPr/>
          <p:nvPr/>
        </p:nvSpPr>
        <p:spPr>
          <a:xfrm>
            <a:off x="3185729" y="1697738"/>
            <a:ext cx="1049760" cy="104976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6" descr="Document with solid fill">
            <a:extLst>
              <a:ext uri="{FF2B5EF4-FFF2-40B4-BE49-F238E27FC236}">
                <a16:creationId xmlns:a16="http://schemas.microsoft.com/office/drawing/2014/main" xmlns="" id="{9B165FEA-7AD3-AD96-E9A9-12BC81174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04761" y="1828800"/>
            <a:ext cx="858491" cy="787261"/>
          </a:xfrm>
          <a:prstGeom prst="rect">
            <a:avLst/>
          </a:prstGeom>
        </p:spPr>
      </p:pic>
      <p:pic>
        <p:nvPicPr>
          <p:cNvPr id="19" name="Graphic 19" descr="Internet with solid fill">
            <a:extLst>
              <a:ext uri="{FF2B5EF4-FFF2-40B4-BE49-F238E27FC236}">
                <a16:creationId xmlns:a16="http://schemas.microsoft.com/office/drawing/2014/main" xmlns="" id="{99C0020A-574B-A69E-F3ED-4D2C2CECC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70389" y="3262519"/>
            <a:ext cx="877128" cy="880855"/>
          </a:xfrm>
          <a:prstGeom prst="rect">
            <a:avLst/>
          </a:prstGeom>
        </p:spPr>
      </p:pic>
      <p:pic>
        <p:nvPicPr>
          <p:cNvPr id="20" name="Graphic 20" descr="Ui Ux with solid fill">
            <a:extLst>
              <a:ext uri="{FF2B5EF4-FFF2-40B4-BE49-F238E27FC236}">
                <a16:creationId xmlns:a16="http://schemas.microsoft.com/office/drawing/2014/main" xmlns="" id="{071755E8-6B12-6EB9-2150-ED9331C9B7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22091" y="4806839"/>
            <a:ext cx="783120" cy="8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D5BD955-5780-409C-149B-ADB77AD6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we digitalising?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23ED03A-A452-F47F-FCC4-1DB0DA6B8A1E}"/>
              </a:ext>
            </a:extLst>
          </p:cNvPr>
          <p:cNvGrpSpPr>
            <a:grpSpLocks noChangeAspect="1"/>
          </p:cNvGrpSpPr>
          <p:nvPr/>
        </p:nvGrpSpPr>
        <p:grpSpPr>
          <a:xfrm>
            <a:off x="692979" y="1375800"/>
            <a:ext cx="3986124" cy="4989759"/>
            <a:chOff x="1120627" y="1431236"/>
            <a:chExt cx="3781017" cy="49178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5D67EA8-9141-7F4E-8A2F-22D644A8D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6" t="1192" r="445" b="408"/>
            <a:stretch/>
          </p:blipFill>
          <p:spPr>
            <a:xfrm>
              <a:off x="1942743" y="2233226"/>
              <a:ext cx="2958901" cy="4115864"/>
            </a:xfrm>
            <a:prstGeom prst="rect">
              <a:avLst/>
            </a:prstGeom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871545C-0282-9E5A-7111-0D88B09A85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66" t="1043" r="956" b="870"/>
            <a:stretch/>
          </p:blipFill>
          <p:spPr>
            <a:xfrm>
              <a:off x="1120627" y="1431236"/>
              <a:ext cx="2958900" cy="4214191"/>
            </a:xfrm>
            <a:prstGeom prst="rect">
              <a:avLst/>
            </a:prstGeom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AF1C20E-6F2F-CDBF-B949-991E1E41783B}"/>
              </a:ext>
            </a:extLst>
          </p:cNvPr>
          <p:cNvSpPr/>
          <p:nvPr/>
        </p:nvSpPr>
        <p:spPr>
          <a:xfrm>
            <a:off x="7163091" y="2464588"/>
            <a:ext cx="4712234" cy="26208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0" rtlCol="0" anchor="t"/>
          <a:lstStyle/>
          <a:p>
            <a:pPr>
              <a:lnSpc>
                <a:spcPct val="150000"/>
              </a:lnSpc>
            </a:pPr>
            <a:endParaRPr lang="en-US" sz="21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098D47BC-2A89-2298-9449-99ABBB7A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40" y="2566977"/>
            <a:ext cx="2474015" cy="2416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F94FCE-2307-58B6-4430-AAF38D3C67FF}"/>
              </a:ext>
            </a:extLst>
          </p:cNvPr>
          <p:cNvSpPr txBox="1"/>
          <p:nvPr/>
        </p:nvSpPr>
        <p:spPr>
          <a:xfrm>
            <a:off x="7372791" y="2439874"/>
            <a:ext cx="4502533" cy="262081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b="1">
                <a:solidFill>
                  <a:srgbClr val="FFFFFF"/>
                </a:solidFill>
                <a:latin typeface="Arial"/>
              </a:rPr>
              <a:t>PDF document</a:t>
            </a:r>
            <a:endParaRPr lang="en-GB" sz="220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200">
                <a:solidFill>
                  <a:srgbClr val="FFFFFF"/>
                </a:solidFill>
                <a:latin typeface="Arial"/>
                <a:cs typeface="Arial"/>
              </a:rPr>
              <a:t>700 competencies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200">
                <a:solidFill>
                  <a:srgbClr val="FFFFFF"/>
                </a:solidFill>
                <a:latin typeface="Arial"/>
                <a:cs typeface="Arial"/>
              </a:rPr>
              <a:t>For all qualified new CC nurses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200">
                <a:solidFill>
                  <a:srgbClr val="FFFFFF"/>
                </a:solidFill>
                <a:latin typeface="Arial"/>
                <a:cs typeface="Arial"/>
              </a:rPr>
              <a:t>Completed over 6–12 months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200">
                <a:solidFill>
                  <a:srgbClr val="FFFFFF"/>
                </a:solidFill>
                <a:latin typeface="Arial"/>
                <a:cs typeface="Arial"/>
              </a:rPr>
              <a:t>Used nationally</a:t>
            </a:r>
            <a:endParaRPr lang="en-US" sz="22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0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37433E-05A3-43B7-A2A6-2EC60BCB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548646"/>
            <a:ext cx="11525303" cy="611649"/>
          </a:xfrm>
        </p:spPr>
        <p:txBody>
          <a:bodyPr/>
          <a:lstStyle/>
          <a:p>
            <a:r>
              <a:rPr lang="en-GB"/>
              <a:t>Why are we digitalising the Step 1 competencies? </a:t>
            </a: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xmlns="" id="{4C0D6C5E-D4A9-7953-B136-2576E206C210}"/>
              </a:ext>
            </a:extLst>
          </p:cNvPr>
          <p:cNvSpPr/>
          <p:nvPr/>
        </p:nvSpPr>
        <p:spPr>
          <a:xfrm>
            <a:off x="4643252" y="2374386"/>
            <a:ext cx="7066066" cy="2441875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chemeClr val="accent6"/>
                </a:solidFill>
                <a:latin typeface="Arial"/>
              </a:rPr>
              <a:t>There is the need and opportunity to: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Grow and transform our workforce using emerging technology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Improve the digital literacy of our staff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Use digital technology to improve patient care and release more time for care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F6AC9B8-D968-178E-4172-F4FC8C0BA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2" t="6481" r="32737" b="2738"/>
          <a:stretch/>
        </p:blipFill>
        <p:spPr>
          <a:xfrm>
            <a:off x="2448312" y="2042556"/>
            <a:ext cx="1846699" cy="2601323"/>
          </a:xfrm>
          <a:prstGeom prst="rect">
            <a:avLst/>
          </a:prstGeom>
          <a:effectLst>
            <a:outerShdw blurRad="166723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289E1606-432A-3D14-877D-23A5CC09B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5" y="2042556"/>
            <a:ext cx="1855871" cy="2581361"/>
          </a:xfrm>
          <a:prstGeom prst="rect">
            <a:avLst/>
          </a:prstGeom>
          <a:effectLst>
            <a:outerShdw blurRad="17082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4E1076-ADC6-866B-6636-AB9C12D682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69" t="6904" r="35500" b="15929"/>
          <a:stretch/>
        </p:blipFill>
        <p:spPr>
          <a:xfrm>
            <a:off x="1460198" y="3204638"/>
            <a:ext cx="1846700" cy="2616848"/>
          </a:xfrm>
          <a:prstGeom prst="rect">
            <a:avLst/>
          </a:prstGeom>
          <a:effectLst>
            <a:outerShdw blurRad="166723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39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61268-6302-46F8-9E73-CA71D6E5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548646"/>
            <a:ext cx="11302092" cy="611649"/>
          </a:xfrm>
        </p:spPr>
        <p:txBody>
          <a:bodyPr/>
          <a:lstStyle/>
          <a:p>
            <a:r>
              <a:rPr lang="en-GB"/>
              <a:t>Opportunities of digitalisation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CFCDEF9-41AF-FA22-CC12-5CE0B033C277}"/>
              </a:ext>
            </a:extLst>
          </p:cNvPr>
          <p:cNvSpPr/>
          <p:nvPr/>
        </p:nvSpPr>
        <p:spPr>
          <a:xfrm>
            <a:off x="326572" y="1432094"/>
            <a:ext cx="870857" cy="8708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2" descr="Badge Tick with solid fill">
            <a:extLst>
              <a:ext uri="{FF2B5EF4-FFF2-40B4-BE49-F238E27FC236}">
                <a16:creationId xmlns:a16="http://schemas.microsoft.com/office/drawing/2014/main" xmlns="" id="{511D5DF5-FC9E-5046-B681-F73E08866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372" y="1475637"/>
            <a:ext cx="769258" cy="77651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43B2799A-5C5C-5137-B014-40435CFAAED4}"/>
              </a:ext>
            </a:extLst>
          </p:cNvPr>
          <p:cNvSpPr/>
          <p:nvPr/>
        </p:nvSpPr>
        <p:spPr>
          <a:xfrm>
            <a:off x="360700" y="2795494"/>
            <a:ext cx="870857" cy="8708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92811018-88F5-3137-CEA5-D7BE115DA6D6}"/>
              </a:ext>
            </a:extLst>
          </p:cNvPr>
          <p:cNvSpPr/>
          <p:nvPr/>
        </p:nvSpPr>
        <p:spPr>
          <a:xfrm>
            <a:off x="368323" y="4198754"/>
            <a:ext cx="870857" cy="8708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55728F15-1C6F-A722-A315-F01D08EFBEBF}"/>
              </a:ext>
            </a:extLst>
          </p:cNvPr>
          <p:cNvSpPr/>
          <p:nvPr/>
        </p:nvSpPr>
        <p:spPr>
          <a:xfrm>
            <a:off x="6207003" y="1411216"/>
            <a:ext cx="870857" cy="8708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BD8E2F8-3A4A-D80F-4C79-8D6263DB6A17}"/>
              </a:ext>
            </a:extLst>
          </p:cNvPr>
          <p:cNvSpPr/>
          <p:nvPr/>
        </p:nvSpPr>
        <p:spPr>
          <a:xfrm>
            <a:off x="6241131" y="2795493"/>
            <a:ext cx="870857" cy="8708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F973FBCD-9E35-F764-BA6C-FC4CB5497018}"/>
              </a:ext>
            </a:extLst>
          </p:cNvPr>
          <p:cNvSpPr/>
          <p:nvPr/>
        </p:nvSpPr>
        <p:spPr>
          <a:xfrm>
            <a:off x="6248755" y="4198753"/>
            <a:ext cx="870857" cy="87085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4A40BC-8462-5E16-5FB4-665856B73A60}"/>
              </a:ext>
            </a:extLst>
          </p:cNvPr>
          <p:cNvSpPr/>
          <p:nvPr/>
        </p:nvSpPr>
        <p:spPr>
          <a:xfrm>
            <a:off x="1260740" y="1434095"/>
            <a:ext cx="4603281" cy="8563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  <a:cs typeface="Calibri"/>
              </a:rPr>
              <a:t>Quality assurance</a:t>
            </a:r>
            <a:r>
              <a:rPr lang="en-GB" sz="2400">
                <a:solidFill>
                  <a:schemeClr val="bg2"/>
                </a:solidFill>
                <a:latin typeface="Arial"/>
                <a:cs typeface="Calibri"/>
              </a:rPr>
              <a:t> </a:t>
            </a:r>
            <a:endParaRPr lang="en-US" sz="240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cs typeface="Calibri"/>
              </a:rPr>
              <a:t>Improved standardisation &amp; control of use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6603EC7-B1EF-B0EF-D7D1-2A591693B8C4}"/>
              </a:ext>
            </a:extLst>
          </p:cNvPr>
          <p:cNvSpPr/>
          <p:nvPr/>
        </p:nvSpPr>
        <p:spPr>
          <a:xfrm>
            <a:off x="1284358" y="2808006"/>
            <a:ext cx="4603279" cy="849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  <a:cs typeface="Calibri"/>
              </a:rPr>
              <a:t>Workforce planning</a:t>
            </a:r>
          </a:p>
          <a:p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National visibility of staffs’ skills data</a:t>
            </a:r>
            <a:endParaRPr lang="en-GB">
              <a:solidFill>
                <a:srgbClr val="000000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B8E9048-C0E5-C1A6-89FE-621D47B042AA}"/>
              </a:ext>
            </a:extLst>
          </p:cNvPr>
          <p:cNvSpPr/>
          <p:nvPr/>
        </p:nvSpPr>
        <p:spPr>
          <a:xfrm>
            <a:off x="1299238" y="4211266"/>
            <a:ext cx="4603279" cy="849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  <a:cs typeface="Arial"/>
              </a:rPr>
              <a:t>Staff mobility </a:t>
            </a:r>
            <a:endParaRPr lang="en-US" b="1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More efficient transfer of staffs’ skills data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6A43260-366B-CBA0-4BAC-5ECC34592574}"/>
              </a:ext>
            </a:extLst>
          </p:cNvPr>
          <p:cNvSpPr/>
          <p:nvPr/>
        </p:nvSpPr>
        <p:spPr>
          <a:xfrm>
            <a:off x="7170200" y="1418472"/>
            <a:ext cx="4544973" cy="8543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  <a:cs typeface="Arial"/>
              </a:rPr>
              <a:t>Patient safety</a:t>
            </a:r>
          </a:p>
          <a:p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Ability to update content more easily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771C515-6DA2-CFF6-24DF-7BD03C9FDEF6}"/>
              </a:ext>
            </a:extLst>
          </p:cNvPr>
          <p:cNvSpPr/>
          <p:nvPr/>
        </p:nvSpPr>
        <p:spPr>
          <a:xfrm>
            <a:off x="7199073" y="2810006"/>
            <a:ext cx="4535713" cy="849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  <a:cs typeface="Arial"/>
              </a:rPr>
              <a:t>‘Digital first’ workforce</a:t>
            </a:r>
            <a:endParaRPr lang="en-GB" sz="2400">
              <a:solidFill>
                <a:schemeClr val="bg2"/>
              </a:solidFill>
              <a:latin typeface="Arial"/>
              <a:ea typeface="+mn-lt"/>
              <a:cs typeface="+mn-lt"/>
            </a:endParaRPr>
          </a:p>
          <a:p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Opportunity to improve digital literacy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6F2A7FBB-C52B-5EE6-AC1E-B03BECD9BE03}"/>
              </a:ext>
            </a:extLst>
          </p:cNvPr>
          <p:cNvSpPr/>
          <p:nvPr/>
        </p:nvSpPr>
        <p:spPr>
          <a:xfrm>
            <a:off x="7221210" y="4213266"/>
            <a:ext cx="4535713" cy="849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chemeClr val="bg2"/>
                </a:solidFill>
                <a:latin typeface="Arial"/>
                <a:cs typeface="Arial"/>
              </a:rPr>
              <a:t>Resource requirements</a:t>
            </a:r>
          </a:p>
          <a:p>
            <a:r>
              <a:rPr lang="en-GB">
                <a:solidFill>
                  <a:srgbClr val="000000"/>
                </a:solidFill>
                <a:latin typeface="Arial"/>
                <a:ea typeface="+mn-lt"/>
                <a:cs typeface="+mn-lt"/>
              </a:rPr>
              <a:t>Reduced wastage of staff time &amp; paper</a:t>
            </a:r>
            <a:endParaRPr lang="en-GB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9" name="Graphic 49" descr="Earth Globe - Asia with solid fill">
            <a:extLst>
              <a:ext uri="{FF2B5EF4-FFF2-40B4-BE49-F238E27FC236}">
                <a16:creationId xmlns:a16="http://schemas.microsoft.com/office/drawing/2014/main" xmlns="" id="{8BDB2017-3AA8-40C3-B32F-6044F3D55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92298" y="4249554"/>
            <a:ext cx="783772" cy="762001"/>
          </a:xfrm>
          <a:prstGeom prst="rect">
            <a:avLst/>
          </a:prstGeom>
        </p:spPr>
      </p:pic>
      <p:pic>
        <p:nvPicPr>
          <p:cNvPr id="53" name="Graphic 53" descr="Programmer male with solid fill">
            <a:extLst>
              <a:ext uri="{FF2B5EF4-FFF2-40B4-BE49-F238E27FC236}">
                <a16:creationId xmlns:a16="http://schemas.microsoft.com/office/drawing/2014/main" xmlns="" id="{D0AAFB4F-FA47-2C5E-F2E7-A5D4544B92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13703" y="2810009"/>
            <a:ext cx="754743" cy="754743"/>
          </a:xfrm>
          <a:prstGeom prst="rect">
            <a:avLst/>
          </a:prstGeom>
        </p:spPr>
      </p:pic>
      <p:pic>
        <p:nvPicPr>
          <p:cNvPr id="54" name="Graphic 54" descr="Cloud Computing with solid fill">
            <a:extLst>
              <a:ext uri="{FF2B5EF4-FFF2-40B4-BE49-F238E27FC236}">
                <a16:creationId xmlns:a16="http://schemas.microsoft.com/office/drawing/2014/main" xmlns="" id="{2422CD00-0729-ECF9-2E3B-C8473F560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2667" y="4293098"/>
            <a:ext cx="682172" cy="682172"/>
          </a:xfrm>
          <a:prstGeom prst="rect">
            <a:avLst/>
          </a:prstGeom>
        </p:spPr>
      </p:pic>
      <p:pic>
        <p:nvPicPr>
          <p:cNvPr id="55" name="Graphic 55" descr="Users with solid fill">
            <a:extLst>
              <a:ext uri="{FF2B5EF4-FFF2-40B4-BE49-F238E27FC236}">
                <a16:creationId xmlns:a16="http://schemas.microsoft.com/office/drawing/2014/main" xmlns="" id="{26A9674C-2754-6682-2A0A-80B79BD9D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82471" y="2817266"/>
            <a:ext cx="827315" cy="820058"/>
          </a:xfrm>
          <a:prstGeom prst="rect">
            <a:avLst/>
          </a:prstGeom>
        </p:spPr>
      </p:pic>
      <p:pic>
        <p:nvPicPr>
          <p:cNvPr id="56" name="Graphic 56" descr="Sling with solid fill">
            <a:extLst>
              <a:ext uri="{FF2B5EF4-FFF2-40B4-BE49-F238E27FC236}">
                <a16:creationId xmlns:a16="http://schemas.microsoft.com/office/drawing/2014/main" xmlns="" id="{ECD7953B-5F9B-4BA1-0538-C1119E36E8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279576" y="1469273"/>
            <a:ext cx="754743" cy="7547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0B007A1-3BE7-E05C-323B-23B061A808BE}"/>
              </a:ext>
            </a:extLst>
          </p:cNvPr>
          <p:cNvSpPr/>
          <p:nvPr/>
        </p:nvSpPr>
        <p:spPr>
          <a:xfrm>
            <a:off x="382397" y="5451355"/>
            <a:ext cx="870857" cy="870856"/>
          </a:xfrm>
          <a:prstGeom prst="roundRect">
            <a:avLst/>
          </a:prstGeom>
          <a:solidFill>
            <a:srgbClr val="AE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89A2BA6-0D21-2F3A-BC9C-266A2E84E0DC}"/>
              </a:ext>
            </a:extLst>
          </p:cNvPr>
          <p:cNvSpPr/>
          <p:nvPr/>
        </p:nvSpPr>
        <p:spPr>
          <a:xfrm>
            <a:off x="1293867" y="5448655"/>
            <a:ext cx="10448414" cy="878994"/>
          </a:xfrm>
          <a:prstGeom prst="roundRect">
            <a:avLst/>
          </a:prstGeom>
          <a:solidFill>
            <a:srgbClr val="AE237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2400" b="1">
                <a:solidFill>
                  <a:srgbClr val="AE2373"/>
                </a:solidFill>
                <a:latin typeface="Arial"/>
              </a:rPr>
              <a:t>Visibility across competency frameworks </a:t>
            </a:r>
          </a:p>
          <a:p>
            <a:r>
              <a:rPr lang="en-GB">
                <a:solidFill>
                  <a:schemeClr val="tx1"/>
                </a:solidFill>
                <a:latin typeface="Arial"/>
                <a:ea typeface="+mn-lt"/>
                <a:cs typeface="Arial"/>
              </a:rPr>
              <a:t>Opportunity to more easily see skills required for different roles, across care settings and professions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Graphic 20" descr="Ui Ux with solid fill">
            <a:extLst>
              <a:ext uri="{FF2B5EF4-FFF2-40B4-BE49-F238E27FC236}">
                <a16:creationId xmlns:a16="http://schemas.microsoft.com/office/drawing/2014/main" xmlns="" id="{1676CBD1-1600-231A-31F5-FB02A7DEAB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16640" y="5487739"/>
            <a:ext cx="783120" cy="8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8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7B0E00B-2545-0ADA-843A-4C0F69C0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3750">
                <a:latin typeface="Arial"/>
                <a:cs typeface="Arial"/>
              </a:rPr>
              <a:t>Programme approach</a:t>
            </a:r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7FAEDDD-08CD-570A-673B-4F56BFD21405}"/>
              </a:ext>
            </a:extLst>
          </p:cNvPr>
          <p:cNvSpPr/>
          <p:nvPr/>
        </p:nvSpPr>
        <p:spPr>
          <a:xfrm>
            <a:off x="467602" y="2650842"/>
            <a:ext cx="2548113" cy="1813580"/>
          </a:xfrm>
          <a:prstGeom prst="roundRect">
            <a:avLst/>
          </a:prstGeom>
          <a:solidFill>
            <a:schemeClr val="bg2">
              <a:alpha val="2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chemeClr val="bg2"/>
                </a:solidFill>
                <a:latin typeface="Arial"/>
              </a:rPr>
              <a:t>Establish need</a:t>
            </a:r>
            <a:endParaRPr lang="en-GB" b="1">
              <a:solidFill>
                <a:schemeClr val="bg2"/>
              </a:solidFill>
              <a:ea typeface="+mn-lt"/>
              <a:cs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0BFB44A-E11D-59BB-BBBA-91BD78D50E53}"/>
              </a:ext>
            </a:extLst>
          </p:cNvPr>
          <p:cNvSpPr/>
          <p:nvPr/>
        </p:nvSpPr>
        <p:spPr>
          <a:xfrm>
            <a:off x="197359" y="2205316"/>
            <a:ext cx="758586" cy="7617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FE9A229-52ED-9A6B-CACD-7072D8FDE038}"/>
              </a:ext>
            </a:extLst>
          </p:cNvPr>
          <p:cNvSpPr/>
          <p:nvPr/>
        </p:nvSpPr>
        <p:spPr>
          <a:xfrm>
            <a:off x="3480273" y="2650842"/>
            <a:ext cx="2537675" cy="1813580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5715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Edit content &amp; develop digital platform</a:t>
            </a:r>
            <a:endParaRPr lang="en-US" b="1">
              <a:solidFill>
                <a:schemeClr val="accent2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5689FFF-FA8B-B37D-8DC2-4805C15954DC}"/>
              </a:ext>
            </a:extLst>
          </p:cNvPr>
          <p:cNvSpPr/>
          <p:nvPr/>
        </p:nvSpPr>
        <p:spPr>
          <a:xfrm>
            <a:off x="6478658" y="2650842"/>
            <a:ext cx="2537675" cy="1813580"/>
          </a:xfrm>
          <a:prstGeom prst="roundRect">
            <a:avLst/>
          </a:prstGeom>
          <a:solidFill>
            <a:schemeClr val="accent4">
              <a:alpha val="25000"/>
            </a:schemeClr>
          </a:solidFill>
          <a:ln w="57150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chemeClr val="accent4"/>
                </a:solidFill>
                <a:latin typeface="Arial"/>
                <a:ea typeface="+mn-lt"/>
                <a:cs typeface="+mn-lt"/>
              </a:rPr>
              <a:t>Testing</a:t>
            </a:r>
            <a:endParaRPr lang="en-US" sz="2400" b="1">
              <a:solidFill>
                <a:schemeClr val="accent4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F34A328-7E6F-8FB7-1D80-1A64467EDD02}"/>
              </a:ext>
            </a:extLst>
          </p:cNvPr>
          <p:cNvSpPr/>
          <p:nvPr/>
        </p:nvSpPr>
        <p:spPr>
          <a:xfrm>
            <a:off x="9476683" y="2650842"/>
            <a:ext cx="2516798" cy="1813580"/>
          </a:xfrm>
          <a:prstGeom prst="roundRect">
            <a:avLst/>
          </a:prstGeom>
          <a:solidFill>
            <a:srgbClr val="AE2373">
              <a:alpha val="25000"/>
            </a:srgbClr>
          </a:solidFill>
          <a:ln w="57150">
            <a:solidFill>
              <a:srgbClr val="AE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solidFill>
                  <a:srgbClr val="AE2373"/>
                </a:solidFill>
                <a:latin typeface="Arial"/>
                <a:ea typeface="+mn-lt"/>
                <a:cs typeface="+mn-lt"/>
              </a:rPr>
              <a:t>National pilot</a:t>
            </a:r>
            <a:endParaRPr lang="en-US" b="1">
              <a:solidFill>
                <a:srgbClr val="AE2373"/>
              </a:solidFill>
              <a:latin typeface="Arial"/>
              <a:cs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83312E4-E5A6-640A-A86A-35836BD3FC22}"/>
              </a:ext>
            </a:extLst>
          </p:cNvPr>
          <p:cNvSpPr/>
          <p:nvPr/>
        </p:nvSpPr>
        <p:spPr>
          <a:xfrm>
            <a:off x="3264542" y="2205316"/>
            <a:ext cx="737437" cy="7617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xmlns="" id="{91E2ADA5-3CBA-EBA0-1992-8E7027141B4A}"/>
              </a:ext>
            </a:extLst>
          </p:cNvPr>
          <p:cNvSpPr/>
          <p:nvPr/>
        </p:nvSpPr>
        <p:spPr>
          <a:xfrm>
            <a:off x="6318348" y="2205316"/>
            <a:ext cx="737437" cy="76175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xmlns="" id="{1DA3373A-3FF5-1E9B-D78B-CE958697D193}"/>
              </a:ext>
            </a:extLst>
          </p:cNvPr>
          <p:cNvSpPr/>
          <p:nvPr/>
        </p:nvSpPr>
        <p:spPr>
          <a:xfrm>
            <a:off x="9282541" y="2269963"/>
            <a:ext cx="737437" cy="761758"/>
          </a:xfrm>
          <a:prstGeom prst="roundRect">
            <a:avLst/>
          </a:prstGeom>
          <a:solidFill>
            <a:srgbClr val="AE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Graphic 3" descr="Users with solid fill">
            <a:extLst>
              <a:ext uri="{FF2B5EF4-FFF2-40B4-BE49-F238E27FC236}">
                <a16:creationId xmlns:a16="http://schemas.microsoft.com/office/drawing/2014/main" xmlns="" id="{1BAC03E1-6CA6-CBE3-1C71-7871F523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8647" y="2280370"/>
            <a:ext cx="611649" cy="611649"/>
          </a:xfrm>
          <a:prstGeom prst="rect">
            <a:avLst/>
          </a:prstGeom>
        </p:spPr>
      </p:pic>
      <p:pic>
        <p:nvPicPr>
          <p:cNvPr id="10" name="Graphic 9" descr="Mining tools with solid fill">
            <a:extLst>
              <a:ext uri="{FF2B5EF4-FFF2-40B4-BE49-F238E27FC236}">
                <a16:creationId xmlns:a16="http://schemas.microsoft.com/office/drawing/2014/main" xmlns="" id="{27BA0F26-6632-4270-363D-D23A2CB32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75212" y="2320711"/>
            <a:ext cx="516618" cy="516618"/>
          </a:xfrm>
          <a:prstGeom prst="rect">
            <a:avLst/>
          </a:prstGeom>
        </p:spPr>
      </p:pic>
      <p:pic>
        <p:nvPicPr>
          <p:cNvPr id="18" name="Graphic 17" descr="Hospital with solid fill">
            <a:extLst>
              <a:ext uri="{FF2B5EF4-FFF2-40B4-BE49-F238E27FC236}">
                <a16:creationId xmlns:a16="http://schemas.microsoft.com/office/drawing/2014/main" xmlns="" id="{D233B1C7-B9F7-0D63-F79C-305668D76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81241" y="2229622"/>
            <a:ext cx="611649" cy="611649"/>
          </a:xfrm>
          <a:prstGeom prst="rect">
            <a:avLst/>
          </a:prstGeom>
        </p:spPr>
      </p:pic>
      <p:pic>
        <p:nvPicPr>
          <p:cNvPr id="14" name="Graphic 6" descr="Hike with solid fill">
            <a:extLst>
              <a:ext uri="{FF2B5EF4-FFF2-40B4-BE49-F238E27FC236}">
                <a16:creationId xmlns:a16="http://schemas.microsoft.com/office/drawing/2014/main" xmlns="" id="{C4F051C7-C0F0-FD56-9F7E-78D092F68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14100" y="2292755"/>
            <a:ext cx="674318" cy="6743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4CAEE88-46F0-AD3A-78A6-53A9B4F8BBF6}"/>
              </a:ext>
            </a:extLst>
          </p:cNvPr>
          <p:cNvCxnSpPr>
            <a:cxnSpLocks/>
          </p:cNvCxnSpPr>
          <p:nvPr/>
        </p:nvCxnSpPr>
        <p:spPr>
          <a:xfrm>
            <a:off x="467602" y="5005137"/>
            <a:ext cx="8548731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794B0E4-C605-B540-9F57-AF4A8DBE09AA}"/>
              </a:ext>
            </a:extLst>
          </p:cNvPr>
          <p:cNvSpPr txBox="1"/>
          <p:nvPr/>
        </p:nvSpPr>
        <p:spPr>
          <a:xfrm>
            <a:off x="3609035" y="5111014"/>
            <a:ext cx="2265864" cy="3424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1625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’21 – July ‘22</a:t>
            </a:r>
          </a:p>
        </p:txBody>
      </p:sp>
    </p:spTree>
    <p:extLst>
      <p:ext uri="{BB962C8B-B14F-4D97-AF65-F5344CB8AC3E}">
        <p14:creationId xmlns:p14="http://schemas.microsoft.com/office/powerpoint/2010/main" val="394902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77F458-DC68-8BCE-5799-34413D85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1" r="28229" b="14212"/>
          <a:stretch/>
        </p:blipFill>
        <p:spPr>
          <a:xfrm>
            <a:off x="3321050" y="487362"/>
            <a:ext cx="5549900" cy="588327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912F3E-6E1E-8A3F-C13B-04393D065379}"/>
              </a:ext>
            </a:extLst>
          </p:cNvPr>
          <p:cNvSpPr/>
          <p:nvPr/>
        </p:nvSpPr>
        <p:spPr>
          <a:xfrm>
            <a:off x="3841750" y="5781526"/>
            <a:ext cx="965200" cy="301774"/>
          </a:xfrm>
          <a:prstGeom prst="rect">
            <a:avLst/>
          </a:prstGeom>
          <a:noFill/>
          <a:ln w="19050">
            <a:solidFill>
              <a:srgbClr val="FFEB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42BF43F-EAC2-A042-3720-45FB4B426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5" r="25225"/>
          <a:stretch/>
        </p:blipFill>
        <p:spPr>
          <a:xfrm>
            <a:off x="3443973" y="379600"/>
            <a:ext cx="5327650" cy="6048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07DD8BB-06B5-1FFF-BFBB-C39F80D2C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5" r="25225"/>
          <a:stretch/>
        </p:blipFill>
        <p:spPr>
          <a:xfrm>
            <a:off x="3443973" y="379600"/>
            <a:ext cx="5327650" cy="6048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E326EB4-87B8-5D7A-0EB1-B9CD4A86D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25" r="25225"/>
          <a:stretch/>
        </p:blipFill>
        <p:spPr>
          <a:xfrm>
            <a:off x="3443973" y="379600"/>
            <a:ext cx="5327650" cy="6048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5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1465891-FD53-1A8B-6AA0-100A60D80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5" r="25225"/>
          <a:stretch/>
        </p:blipFill>
        <p:spPr>
          <a:xfrm>
            <a:off x="3443973" y="379600"/>
            <a:ext cx="5327650" cy="6048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2667B7-5A9A-84C7-8B7D-AA21C67B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39" y="4305205"/>
            <a:ext cx="3898800" cy="3222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03739DB-477B-EB00-FF9E-07B14B4EB76D}"/>
              </a:ext>
            </a:extLst>
          </p:cNvPr>
          <p:cNvGrpSpPr/>
          <p:nvPr/>
        </p:nvGrpSpPr>
        <p:grpSpPr>
          <a:xfrm>
            <a:off x="2882896" y="167398"/>
            <a:ext cx="6426208" cy="6523204"/>
            <a:chOff x="2882900" y="190712"/>
            <a:chExt cx="6426208" cy="652320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4B826FB-23AC-9C6B-1677-7AA00F5324B8}"/>
                </a:ext>
              </a:extLst>
            </p:cNvPr>
            <p:cNvGrpSpPr/>
            <p:nvPr/>
          </p:nvGrpSpPr>
          <p:grpSpPr>
            <a:xfrm>
              <a:off x="2882900" y="190712"/>
              <a:ext cx="6426208" cy="6523204"/>
              <a:chOff x="2882900" y="190712"/>
              <a:chExt cx="6426208" cy="652320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7AB9F1C5-F12B-5B6E-6F36-2D2F90879460}"/>
                  </a:ext>
                </a:extLst>
              </p:cNvPr>
              <p:cNvGrpSpPr/>
              <p:nvPr/>
            </p:nvGrpSpPr>
            <p:grpSpPr>
              <a:xfrm>
                <a:off x="2882900" y="190712"/>
                <a:ext cx="6426208" cy="6523204"/>
                <a:chOff x="2882900" y="190712"/>
                <a:chExt cx="6426208" cy="6523204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xmlns="" id="{6DA5FB87-4485-27B4-CB21-E3367D70FC58}"/>
                    </a:ext>
                  </a:extLst>
                </p:cNvPr>
                <p:cNvGrpSpPr/>
                <p:nvPr/>
              </p:nvGrpSpPr>
              <p:grpSpPr>
                <a:xfrm>
                  <a:off x="2882900" y="190712"/>
                  <a:ext cx="6426200" cy="6523204"/>
                  <a:chOff x="2882900" y="190712"/>
                  <a:chExt cx="6426200" cy="6523204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xmlns="" id="{737F114F-69C4-2D14-9E6C-2E7A0BF6CF25}"/>
                      </a:ext>
                    </a:extLst>
                  </p:cNvPr>
                  <p:cNvGrpSpPr/>
                  <p:nvPr/>
                </p:nvGrpSpPr>
                <p:grpSpPr>
                  <a:xfrm>
                    <a:off x="2882900" y="190712"/>
                    <a:ext cx="6426200" cy="6523204"/>
                    <a:chOff x="2882900" y="167398"/>
                    <a:chExt cx="6426200" cy="6523204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xmlns="" id="{3695DFD5-4C19-1DDC-0C76-8A7719F523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82900" y="167398"/>
                      <a:ext cx="6426200" cy="6523204"/>
                      <a:chOff x="1130300" y="1160296"/>
                      <a:chExt cx="6426200" cy="6523204"/>
                    </a:xfrm>
                  </p:grpSpPr>
                  <p:pic>
                    <p:nvPicPr>
                      <p:cNvPr id="12" name="Picture 11">
                        <a:extLst>
                          <a:ext uri="{FF2B5EF4-FFF2-40B4-BE49-F238E27FC236}">
                            <a16:creationId xmlns:a16="http://schemas.microsoft.com/office/drawing/2014/main" xmlns="" id="{9C328270-CE6B-49DA-6D19-6F9A1912FD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l="23001" r="24291" b="35915"/>
                      <a:stretch/>
                    </p:blipFill>
                    <p:spPr>
                      <a:xfrm>
                        <a:off x="1130300" y="1160296"/>
                        <a:ext cx="6426200" cy="4394978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  <p:pic>
                    <p:nvPicPr>
                      <p:cNvPr id="13" name="Picture 12">
                        <a:extLst>
                          <a:ext uri="{FF2B5EF4-FFF2-40B4-BE49-F238E27FC236}">
                            <a16:creationId xmlns:a16="http://schemas.microsoft.com/office/drawing/2014/main" xmlns="" id="{31455BA5-3312-ABC6-5696-A4D0F5CAD0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23001" t="21491" r="24291" b="47292"/>
                      <a:stretch/>
                    </p:blipFill>
                    <p:spPr>
                      <a:xfrm>
                        <a:off x="1130300" y="5542590"/>
                        <a:ext cx="6426200" cy="2140910"/>
                      </a:xfrm>
                      <a:prstGeom prst="rect">
                        <a:avLst/>
                      </a:prstGeom>
                      <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</p:grpSp>
                <p:pic>
                  <p:nvPicPr>
                    <p:cNvPr id="26" name="Picture 25">
                      <a:extLst>
                        <a:ext uri="{FF2B5EF4-FFF2-40B4-BE49-F238E27FC236}">
                          <a16:creationId xmlns:a16="http://schemas.microsoft.com/office/drawing/2014/main" xmlns="" id="{F25DB224-40E8-DCA5-42D7-0A78CC70AC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23001" t="21491" r="24291" b="77690"/>
                    <a:stretch/>
                  </p:blipFill>
                  <p:spPr>
                    <a:xfrm>
                      <a:off x="2882900" y="4498892"/>
                      <a:ext cx="6426200" cy="56175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</p:pic>
              </p:grpSp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xmlns="" id="{42F9584D-ED60-63F8-916A-43F0E0B825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46483" t="39128" r="26580" b="51540"/>
                  <a:stretch/>
                </p:blipFill>
                <p:spPr>
                  <a:xfrm>
                    <a:off x="6151034" y="3916695"/>
                    <a:ext cx="1244600" cy="25818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xmlns="" id="{31F501AD-C017-321C-BF12-08600B4CF2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9146" t="24395" r="24291" b="72709"/>
                <a:stretch/>
              </p:blipFill>
              <p:spPr>
                <a:xfrm>
                  <a:off x="8509008" y="2635396"/>
                  <a:ext cx="800100" cy="198635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81D53E81-1998-7040-4F85-81F1C14B79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9146" t="24395" r="24291" b="72709"/>
              <a:stretch/>
            </p:blipFill>
            <p:spPr>
              <a:xfrm>
                <a:off x="8504844" y="3914665"/>
                <a:ext cx="800100" cy="198635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0BB8811E-7CCB-6949-94AF-5CCCA62EC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483" t="39128" r="26580" b="51540"/>
            <a:stretch/>
          </p:blipFill>
          <p:spPr>
            <a:xfrm>
              <a:off x="6151034" y="2604295"/>
              <a:ext cx="2463800" cy="51109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6336A24-AD4B-8F3A-EDA9-D05C14F9D5F2}"/>
              </a:ext>
            </a:extLst>
          </p:cNvPr>
          <p:cNvGrpSpPr/>
          <p:nvPr/>
        </p:nvGrpSpPr>
        <p:grpSpPr>
          <a:xfrm>
            <a:off x="3086569" y="2556248"/>
            <a:ext cx="6222531" cy="4102449"/>
            <a:chOff x="3075348" y="2606869"/>
            <a:chExt cx="6222531" cy="410244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64F488AB-B4CF-FA70-4B7E-FE96452EF6B8}"/>
                </a:ext>
              </a:extLst>
            </p:cNvPr>
            <p:cNvGrpSpPr/>
            <p:nvPr/>
          </p:nvGrpSpPr>
          <p:grpSpPr>
            <a:xfrm>
              <a:off x="3075348" y="2606869"/>
              <a:ext cx="6026400" cy="4102449"/>
              <a:chOff x="-4110841" y="6246795"/>
              <a:chExt cx="6026400" cy="410244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2983B66E-30E6-C012-E8D3-E202E12A87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5449" t="21884" r="26096" b="2381"/>
              <a:stretch/>
            </p:blipFill>
            <p:spPr>
              <a:xfrm>
                <a:off x="-4110841" y="6246795"/>
                <a:ext cx="6026400" cy="410244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E3EE2378-AF81-FB2E-403E-218F0EA334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9146" t="24395" r="26445" b="73455"/>
              <a:stretch/>
            </p:blipFill>
            <p:spPr>
              <a:xfrm>
                <a:off x="1298585" y="10192154"/>
                <a:ext cx="537600" cy="14746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CEBB231C-66BC-0E2D-8155-0652CD03E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4805" t="31243" r="34097" b="52503"/>
              <a:stretch/>
            </p:blipFill>
            <p:spPr>
              <a:xfrm>
                <a:off x="-1097641" y="6284255"/>
                <a:ext cx="2175160" cy="890210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BF18F4D-93BF-269D-B7F0-B93D3EFCF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146" t="24395" r="24291" b="72709"/>
            <a:stretch/>
          </p:blipFill>
          <p:spPr>
            <a:xfrm>
              <a:off x="8497779" y="2662670"/>
              <a:ext cx="800100" cy="198635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265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LIDO_PRESENTATION_ID" val="6e824d8a-47cc-4b0b-8a55-2c83d4c03d86"/>
  <p:tag name="SLIDO_APP_VERSION" val="0.16.1.1203"/>
</p:tagLst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625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64E327915234EA6BE00ED0573ADEA" ma:contentTypeVersion="14" ma:contentTypeDescription="Create a new document." ma:contentTypeScope="" ma:versionID="001f5b42b746b5805fe641aadf466d95">
  <xsd:schema xmlns:xsd="http://www.w3.org/2001/XMLSchema" xmlns:xs="http://www.w3.org/2001/XMLSchema" xmlns:p="http://schemas.microsoft.com/office/2006/metadata/properties" xmlns:ns2="f240fdb3-48f8-4361-b79d-e17ec1c2f00d" xmlns:ns3="1de17288-dfa6-45a8-bfb2-f804acfad4f6" targetNamespace="http://schemas.microsoft.com/office/2006/metadata/properties" ma:root="true" ma:fieldsID="041285bac044b7ca1c80b51c1e25f6b7" ns2:_="" ns3:_="">
    <xsd:import namespace="f240fdb3-48f8-4361-b79d-e17ec1c2f00d"/>
    <xsd:import namespace="1de17288-dfa6-45a8-bfb2-f804acfad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0fdb3-48f8-4361-b79d-e17ec1c2f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17288-dfa6-45a8-bfb2-f804acfad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240fdb3-48f8-4361-b79d-e17ec1c2f00d" xsi:nil="true"/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811101CF-7C90-4EFD-8268-BB9F4F6C77D3}">
  <ds:schemaRefs>
    <ds:schemaRef ds:uri="1de17288-dfa6-45a8-bfb2-f804acfad4f6"/>
    <ds:schemaRef ds:uri="f240fdb3-48f8-4361-b79d-e17ec1c2f0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www.w3.org/XML/1998/namespace"/>
    <ds:schemaRef ds:uri="http://schemas.microsoft.com/office/2006/documentManagement/types"/>
    <ds:schemaRef ds:uri="http://purl.org/dc/elements/1.1/"/>
    <ds:schemaRef ds:uri="1de17288-dfa6-45a8-bfb2-f804acfad4f6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240fdb3-48f8-4361-b79d-e17ec1c2f00d"/>
  </ds:schemaRefs>
</ds:datastoreItem>
</file>

<file path=customXml/itemProps3.xml><?xml version="1.0" encoding="utf-8"?>
<ds:datastoreItem xmlns:ds="http://schemas.openxmlformats.org/officeDocument/2006/customXml" ds:itemID="{7208B07C-5F95-4C35-BA08-52E294CF4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355</Words>
  <Application>Microsoft Office PowerPoint</Application>
  <PresentationFormat>Custom</PresentationFormat>
  <Paragraphs>99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Who are we? </vt:lpstr>
      <vt:lpstr>What are we digitalising?</vt:lpstr>
      <vt:lpstr>Why are we digitalising the Step 1 competencies? </vt:lpstr>
      <vt:lpstr>Opportunities of digitalisation </vt:lpstr>
      <vt:lpstr>Programme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Platform roles &amp; key responsibilities</vt:lpstr>
      <vt:lpstr>National pilot approach</vt:lpstr>
      <vt:lpstr>learningnetworks@nhselect.org.uk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Presenter</dc:title>
  <dc:creator>Lucy Brock</dc:creator>
  <cp:lastModifiedBy>Andrea Berry</cp:lastModifiedBy>
  <cp:revision>2</cp:revision>
  <dcterms:created xsi:type="dcterms:W3CDTF">2021-01-14T20:19:24Z</dcterms:created>
  <dcterms:modified xsi:type="dcterms:W3CDTF">2022-07-18T12:59:43Z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0x010100A1164E327915234EA6BE00ED0573ADEA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Order">
    <vt:r8>537000</vt:r8>
  </property>
</Properties>
</file>