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xml" ContentType="application/vnd.openxmlformats-officedocument.presentationml.tags+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 id="2147483678" r:id="rId5"/>
    <p:sldMasterId id="2147483681" r:id="rId6"/>
    <p:sldMasterId id="2147483684" r:id="rId7"/>
    <p:sldMasterId id="2147483688" r:id="rId8"/>
    <p:sldMasterId id="2147483695" r:id="rId9"/>
    <p:sldMasterId id="2147483708" r:id="rId10"/>
  </p:sldMasterIdLst>
  <p:notesMasterIdLst>
    <p:notesMasterId r:id="rId87"/>
  </p:notesMasterIdLst>
  <p:sldIdLst>
    <p:sldId id="265" r:id="rId11"/>
    <p:sldId id="3476" r:id="rId12"/>
    <p:sldId id="3500" r:id="rId13"/>
    <p:sldId id="3471" r:id="rId14"/>
    <p:sldId id="2145708135" r:id="rId15"/>
    <p:sldId id="2145708137" r:id="rId16"/>
    <p:sldId id="2145708138" r:id="rId17"/>
    <p:sldId id="2145708139" r:id="rId18"/>
    <p:sldId id="2145708140" r:id="rId19"/>
    <p:sldId id="2145708141" r:id="rId20"/>
    <p:sldId id="2145708132" r:id="rId21"/>
    <p:sldId id="256" r:id="rId22"/>
    <p:sldId id="257" r:id="rId23"/>
    <p:sldId id="267" r:id="rId24"/>
    <p:sldId id="266" r:id="rId25"/>
    <p:sldId id="2145708142" r:id="rId26"/>
    <p:sldId id="260" r:id="rId27"/>
    <p:sldId id="262" r:id="rId28"/>
    <p:sldId id="261" r:id="rId29"/>
    <p:sldId id="259" r:id="rId30"/>
    <p:sldId id="263" r:id="rId31"/>
    <p:sldId id="264" r:id="rId32"/>
    <p:sldId id="763" r:id="rId33"/>
    <p:sldId id="845" r:id="rId34"/>
    <p:sldId id="276" r:id="rId35"/>
    <p:sldId id="847" r:id="rId36"/>
    <p:sldId id="848" r:id="rId37"/>
    <p:sldId id="849" r:id="rId38"/>
    <p:sldId id="850" r:id="rId39"/>
    <p:sldId id="851" r:id="rId40"/>
    <p:sldId id="853" r:id="rId41"/>
    <p:sldId id="852" r:id="rId42"/>
    <p:sldId id="867" r:id="rId43"/>
    <p:sldId id="854" r:id="rId44"/>
    <p:sldId id="318" r:id="rId45"/>
    <p:sldId id="855" r:id="rId46"/>
    <p:sldId id="834" r:id="rId47"/>
    <p:sldId id="860" r:id="rId48"/>
    <p:sldId id="868" r:id="rId49"/>
    <p:sldId id="872" r:id="rId50"/>
    <p:sldId id="869" r:id="rId51"/>
    <p:sldId id="862" r:id="rId52"/>
    <p:sldId id="863" r:id="rId53"/>
    <p:sldId id="864" r:id="rId54"/>
    <p:sldId id="861" r:id="rId55"/>
    <p:sldId id="858" r:id="rId56"/>
    <p:sldId id="856" r:id="rId57"/>
    <p:sldId id="859" r:id="rId58"/>
    <p:sldId id="2145708143" r:id="rId59"/>
    <p:sldId id="274" r:id="rId60"/>
    <p:sldId id="865" r:id="rId61"/>
    <p:sldId id="292" r:id="rId62"/>
    <p:sldId id="873" r:id="rId63"/>
    <p:sldId id="325" r:id="rId64"/>
    <p:sldId id="326" r:id="rId65"/>
    <p:sldId id="306" r:id="rId66"/>
    <p:sldId id="2145708144" r:id="rId67"/>
    <p:sldId id="297" r:id="rId68"/>
    <p:sldId id="298" r:id="rId69"/>
    <p:sldId id="2145708145" r:id="rId70"/>
    <p:sldId id="295" r:id="rId71"/>
    <p:sldId id="288" r:id="rId72"/>
    <p:sldId id="299" r:id="rId73"/>
    <p:sldId id="300" r:id="rId74"/>
    <p:sldId id="296" r:id="rId75"/>
    <p:sldId id="271" r:id="rId76"/>
    <p:sldId id="278" r:id="rId77"/>
    <p:sldId id="2145708146" r:id="rId78"/>
    <p:sldId id="281" r:id="rId79"/>
    <p:sldId id="2145708147" r:id="rId80"/>
    <p:sldId id="275" r:id="rId81"/>
    <p:sldId id="303" r:id="rId82"/>
    <p:sldId id="301" r:id="rId83"/>
    <p:sldId id="305" r:id="rId84"/>
    <p:sldId id="285" r:id="rId85"/>
    <p:sldId id="2145708148"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7CCE420-3F2E-4210-9364-29A3E76B245C}">
          <p14:sldIdLst/>
        </p14:section>
        <p14:section name="Kathy Vogt" id="{36EA1E01-9B4E-4414-B6B1-7A85854BB778}">
          <p14:sldIdLst/>
        </p14:section>
        <p14:section name="Anna Vogiatiz" id="{B6CE292A-66D5-4D65-89DC-993FF14C30BD}">
          <p14:sldIdLst>
            <p14:sldId id="265"/>
            <p14:sldId id="3476"/>
            <p14:sldId id="3500"/>
            <p14:sldId id="3471"/>
            <p14:sldId id="2145708135"/>
            <p14:sldId id="2145708137"/>
            <p14:sldId id="2145708138"/>
            <p14:sldId id="2145708139"/>
            <p14:sldId id="2145708140"/>
            <p14:sldId id="2145708141"/>
            <p14:sldId id="2145708132"/>
          </p14:sldIdLst>
        </p14:section>
        <p14:section name="James McLean" id="{7862D608-9CAE-4BD6-964A-FE13A04E38DF}">
          <p14:sldIdLst>
            <p14:sldId id="256"/>
            <p14:sldId id="257"/>
            <p14:sldId id="267"/>
            <p14:sldId id="266"/>
            <p14:sldId id="2145708142"/>
            <p14:sldId id="260"/>
            <p14:sldId id="262"/>
            <p14:sldId id="261"/>
            <p14:sldId id="259"/>
            <p14:sldId id="263"/>
            <p14:sldId id="264"/>
          </p14:sldIdLst>
        </p14:section>
        <p14:section name="Nat Patterson" id="{AFA9CA6C-C72C-447F-956D-8334E9B56C29}">
          <p14:sldIdLst>
            <p14:sldId id="763"/>
            <p14:sldId id="845"/>
            <p14:sldId id="276"/>
            <p14:sldId id="847"/>
            <p14:sldId id="848"/>
            <p14:sldId id="849"/>
            <p14:sldId id="850"/>
            <p14:sldId id="851"/>
            <p14:sldId id="853"/>
            <p14:sldId id="852"/>
            <p14:sldId id="867"/>
            <p14:sldId id="854"/>
            <p14:sldId id="318"/>
            <p14:sldId id="855"/>
            <p14:sldId id="834"/>
            <p14:sldId id="860"/>
            <p14:sldId id="868"/>
            <p14:sldId id="872"/>
            <p14:sldId id="869"/>
            <p14:sldId id="862"/>
            <p14:sldId id="863"/>
            <p14:sldId id="864"/>
            <p14:sldId id="861"/>
            <p14:sldId id="858"/>
            <p14:sldId id="856"/>
            <p14:sldId id="859"/>
            <p14:sldId id="2145708143"/>
            <p14:sldId id="274"/>
            <p14:sldId id="865"/>
            <p14:sldId id="292"/>
            <p14:sldId id="873"/>
            <p14:sldId id="325"/>
            <p14:sldId id="326"/>
            <p14:sldId id="306"/>
          </p14:sldIdLst>
        </p14:section>
        <p14:section name="Fiona Wyton" id="{89D7A919-27A2-4476-94C8-16F49EE4321C}">
          <p14:sldIdLst>
            <p14:sldId id="2145708144"/>
            <p14:sldId id="297"/>
            <p14:sldId id="298"/>
            <p14:sldId id="2145708145"/>
            <p14:sldId id="295"/>
            <p14:sldId id="288"/>
            <p14:sldId id="299"/>
            <p14:sldId id="300"/>
            <p14:sldId id="296"/>
            <p14:sldId id="271"/>
            <p14:sldId id="278"/>
            <p14:sldId id="2145708146"/>
            <p14:sldId id="281"/>
            <p14:sldId id="2145708147"/>
            <p14:sldId id="275"/>
            <p14:sldId id="303"/>
            <p14:sldId id="301"/>
            <p14:sldId id="305"/>
            <p14:sldId id="285"/>
            <p14:sldId id="214570814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lsay Magowan" initials="KM" lastIdx="1" clrIdx="0">
    <p:extLst>
      <p:ext uri="{19B8F6BF-5375-455C-9EA6-DF929625EA0E}">
        <p15:presenceInfo xmlns:p15="http://schemas.microsoft.com/office/powerpoint/2012/main" userId="S::kelsay.magowan@england.nhs.uk::a8ea082a-1497-454c-ad6d-2a4bd92a4dd3" providerId="AD"/>
      </p:ext>
    </p:extLst>
  </p:cmAuthor>
  <p:cmAuthor id="2" name="KUGAPALA, Brinda (NHS ENGLAND &amp; NHS IMPROVEMENT - X24)" initials="KB(E&amp;NI-X" lastIdx="1" clrIdx="1">
    <p:extLst>
      <p:ext uri="{19B8F6BF-5375-455C-9EA6-DF929625EA0E}">
        <p15:presenceInfo xmlns:p15="http://schemas.microsoft.com/office/powerpoint/2012/main" userId="S::brinda.kugapala1@nhs.net::f389d302-87d9-4c4b-8e61-0a836c6ee151" providerId="AD"/>
      </p:ext>
    </p:extLst>
  </p:cmAuthor>
  <p:cmAuthor id="3" name="Patrice Donnelly" initials="PD" lastIdx="1" clrIdx="2">
    <p:extLst>
      <p:ext uri="{19B8F6BF-5375-455C-9EA6-DF929625EA0E}">
        <p15:presenceInfo xmlns:p15="http://schemas.microsoft.com/office/powerpoint/2012/main" userId="S::Patrice.Donnelly@hlp.nhs.uk::f8db2544-60dc-42db-90ef-060ee1fdd287" providerId="AD"/>
      </p:ext>
    </p:extLst>
  </p:cmAuthor>
  <p:cmAuthor id="4" name="Ashley Dickson" initials="AD" lastIdx="2" clrIdx="3">
    <p:extLst>
      <p:ext uri="{19B8F6BF-5375-455C-9EA6-DF929625EA0E}">
        <p15:presenceInfo xmlns:p15="http://schemas.microsoft.com/office/powerpoint/2012/main" userId="S::ashley.dickson@england.nhs.uk::d94c431b-f1a9-499f-9c36-751432e79b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F0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53292C-91DC-468D-9816-01A8A2610CCF}" v="3" dt="2022-07-13T14:55:08.8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85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viewProps" Target="view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Mann" userId="38bcbdcb28524331" providerId="LiveId" clId="{7E53292C-91DC-468D-9816-01A8A2610CCF}"/>
    <pc:docChg chg="custSel modSld addSection modSection">
      <pc:chgData name="Julie Mann" userId="38bcbdcb28524331" providerId="LiveId" clId="{7E53292C-91DC-468D-9816-01A8A2610CCF}" dt="2022-07-13T14:27:21.382" v="11" actId="17846"/>
      <pc:docMkLst>
        <pc:docMk/>
      </pc:docMkLst>
      <pc:sldChg chg="modSp mod">
        <pc:chgData name="Julie Mann" userId="38bcbdcb28524331" providerId="LiveId" clId="{7E53292C-91DC-468D-9816-01A8A2610CCF}" dt="2022-07-13T14:15:46.818" v="7" actId="27636"/>
        <pc:sldMkLst>
          <pc:docMk/>
          <pc:sldMk cId="1252789787" sldId="264"/>
        </pc:sldMkLst>
        <pc:spChg chg="mod">
          <ac:chgData name="Julie Mann" userId="38bcbdcb28524331" providerId="LiveId" clId="{7E53292C-91DC-468D-9816-01A8A2610CCF}" dt="2022-07-13T14:15:46.818" v="7" actId="27636"/>
          <ac:spMkLst>
            <pc:docMk/>
            <pc:sldMk cId="1252789787" sldId="264"/>
            <ac:spMk id="3" creationId="{D1D0A517-5A21-C04B-F87D-921050AA2A9B}"/>
          </ac:spMkLst>
        </pc:spChg>
      </pc:sldChg>
      <pc:sldChg chg="modSp mod">
        <pc:chgData name="Julie Mann" userId="38bcbdcb28524331" providerId="LiveId" clId="{7E53292C-91DC-468D-9816-01A8A2610CCF}" dt="2022-07-13T14:15:46.755" v="6" actId="27636"/>
        <pc:sldMkLst>
          <pc:docMk/>
          <pc:sldMk cId="1455997692" sldId="267"/>
        </pc:sldMkLst>
        <pc:spChg chg="mod">
          <ac:chgData name="Julie Mann" userId="38bcbdcb28524331" providerId="LiveId" clId="{7E53292C-91DC-468D-9816-01A8A2610CCF}" dt="2022-07-13T14:15:46.755" v="6" actId="27636"/>
          <ac:spMkLst>
            <pc:docMk/>
            <pc:sldMk cId="1455997692" sldId="267"/>
            <ac:spMk id="3" creationId="{F6FBF105-F79E-742B-1DF6-7E14B050639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109F64-7BFA-7D46-A3D1-A42ED56C5897}" type="doc">
      <dgm:prSet loTypeId="urn:microsoft.com/office/officeart/2005/8/layout/radial5" loCatId="cycle" qsTypeId="urn:microsoft.com/office/officeart/2005/8/quickstyle/simple2" qsCatId="simple" csTypeId="urn:microsoft.com/office/officeart/2005/8/colors/colorful5" csCatId="colorful" phldr="1"/>
      <dgm:spPr/>
      <dgm:t>
        <a:bodyPr/>
        <a:lstStyle/>
        <a:p>
          <a:endParaRPr lang="en-GB"/>
        </a:p>
      </dgm:t>
    </dgm:pt>
    <dgm:pt modelId="{9F02268A-25D7-9840-8873-4C49F0CD54D3}">
      <dgm:prSet phldrT="[Text]" custT="1"/>
      <dgm:spPr>
        <a:solidFill>
          <a:srgbClr val="FFFFFF">
            <a:lumMod val="85000"/>
          </a:srgbClr>
        </a:solidFill>
        <a:ln>
          <a:noFill/>
        </a:ln>
        <a:effectLst>
          <a:outerShdw blurRad="76200" dir="18900000" sy="23000" kx="-1200000" algn="bl" rotWithShape="0">
            <a:prstClr val="black">
              <a:alpha val="20000"/>
            </a:prstClr>
          </a:outerShdw>
        </a:effectLst>
      </dgm:spPr>
      <dgm:t>
        <a:bodyPr spcFirstLastPara="0" vert="horz" wrap="square" lIns="11430" tIns="11430" rIns="11430" bIns="11430" numCol="1" spcCol="1270" anchor="ctr" anchorCtr="0"/>
        <a:lstStyle/>
        <a:p>
          <a:pPr marL="0" lvl="0" indent="0" algn="ctr" defTabSz="400050">
            <a:lnSpc>
              <a:spcPct val="90000"/>
            </a:lnSpc>
            <a:spcBef>
              <a:spcPct val="0"/>
            </a:spcBef>
            <a:spcAft>
              <a:spcPct val="35000"/>
            </a:spcAft>
            <a:buNone/>
          </a:pPr>
          <a:r>
            <a:rPr lang="en-GB" sz="1800" b="1" kern="1200">
              <a:solidFill>
                <a:srgbClr val="002060"/>
              </a:solidFill>
              <a:latin typeface="Arial" panose="020B0604020202020204" pitchFamily="34" charset="0"/>
              <a:ea typeface="+mn-ea"/>
              <a:cs typeface="Arial" panose="020B0604020202020204" pitchFamily="34" charset="0"/>
            </a:rPr>
            <a:t>Equitable</a:t>
          </a:r>
        </a:p>
      </dgm:t>
    </dgm:pt>
    <dgm:pt modelId="{9D796A39-64DF-9345-9D55-B5525E973C06}" type="parTrans" cxnId="{A69A217B-9BB6-F345-B656-035529DD2BAE}">
      <dgm:prSet custT="1"/>
      <dgm:spPr>
        <a:solidFill>
          <a:srgbClr val="005EB8"/>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gm:spPr>
      <dgm:t>
        <a:bodyPr spcFirstLastPara="0" vert="horz" wrap="square" lIns="0" tIns="0" rIns="0" bIns="0" numCol="1" spcCol="1270" anchor="ctr" anchorCtr="0"/>
        <a:lstStyle/>
        <a:p>
          <a:pPr marL="0" lvl="0" indent="0" algn="ctr" defTabSz="400050">
            <a:lnSpc>
              <a:spcPct val="90000"/>
            </a:lnSpc>
            <a:spcBef>
              <a:spcPct val="0"/>
            </a:spcBef>
            <a:spcAft>
              <a:spcPct val="35000"/>
            </a:spcAft>
            <a:buNone/>
          </a:pPr>
          <a:endParaRPr lang="en-GB" sz="900" b="1" kern="1200">
            <a:solidFill>
              <a:srgbClr val="005EB8">
                <a:lumMod val="60000"/>
                <a:lumOff val="40000"/>
              </a:srgbClr>
            </a:solidFill>
            <a:latin typeface="Calibri" panose="020F0502020204030204"/>
            <a:ea typeface="+mn-ea"/>
            <a:cs typeface="+mn-cs"/>
          </a:endParaRPr>
        </a:p>
      </dgm:t>
    </dgm:pt>
    <dgm:pt modelId="{FF5F9871-40B2-384E-BF18-55B0413CD12C}" type="sibTrans" cxnId="{A69A217B-9BB6-F345-B656-035529DD2BAE}">
      <dgm:prSet/>
      <dgm:spPr/>
      <dgm:t>
        <a:bodyPr/>
        <a:lstStyle/>
        <a:p>
          <a:endParaRPr lang="en-GB">
            <a:latin typeface="Arial" panose="020B0604020202020204" pitchFamily="34" charset="0"/>
            <a:cs typeface="Arial" panose="020B0604020202020204" pitchFamily="34" charset="0"/>
          </a:endParaRPr>
        </a:p>
      </dgm:t>
    </dgm:pt>
    <dgm:pt modelId="{8F08AB88-B9F0-E24B-B1E0-F503B3675E2E}">
      <dgm:prSet phldrT="[Text]" custT="1"/>
      <dgm:spPr>
        <a:solidFill>
          <a:srgbClr val="FFFFFF">
            <a:lumMod val="85000"/>
          </a:srgbClr>
        </a:solidFill>
        <a:ln w="19050" cap="flat" cmpd="sng" algn="ctr">
          <a:noFill/>
          <a:prstDash val="solid"/>
          <a:miter lim="800000"/>
        </a:ln>
        <a:effectLst>
          <a:outerShdw blurRad="76200" dir="18900000" sy="23000" kx="-1200000" algn="bl" rotWithShape="0">
            <a:prstClr val="black">
              <a:alpha val="20000"/>
            </a:prstClr>
          </a:outerShdw>
        </a:effectLst>
      </dgm:spPr>
      <dgm:t>
        <a:bodyPr spcFirstLastPara="0" vert="horz" wrap="square" lIns="11430" tIns="11430" rIns="11430" bIns="11430" numCol="1" spcCol="1270" anchor="ctr" anchorCtr="0"/>
        <a:lstStyle/>
        <a:p>
          <a:pPr marL="0" lvl="0" indent="0" algn="ctr" defTabSz="400050">
            <a:lnSpc>
              <a:spcPct val="90000"/>
            </a:lnSpc>
            <a:spcBef>
              <a:spcPct val="0"/>
            </a:spcBef>
            <a:spcAft>
              <a:spcPct val="35000"/>
            </a:spcAft>
            <a:buNone/>
          </a:pPr>
          <a:r>
            <a:rPr lang="en-GB" sz="1800" b="1" kern="1200">
              <a:solidFill>
                <a:srgbClr val="002060"/>
              </a:solidFill>
              <a:latin typeface="Arial" panose="020B0604020202020204" pitchFamily="34" charset="0"/>
              <a:ea typeface="+mn-ea"/>
              <a:cs typeface="Arial" panose="020B0604020202020204" pitchFamily="34" charset="0"/>
            </a:rPr>
            <a:t>Timely</a:t>
          </a:r>
        </a:p>
      </dgm:t>
    </dgm:pt>
    <dgm:pt modelId="{753FF756-9270-A14E-89CE-B6F9263A021B}" type="parTrans" cxnId="{F7EC6D63-6B4C-F14E-A771-B695F463D976}">
      <dgm:prSet custT="1"/>
      <dgm:spPr>
        <a:solidFill>
          <a:srgbClr val="005EB8"/>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gm:spPr>
      <dgm:t>
        <a:bodyPr spcFirstLastPara="0" vert="horz" wrap="square" lIns="0" tIns="0" rIns="0" bIns="0" numCol="1" spcCol="1270" anchor="ctr" anchorCtr="0"/>
        <a:lstStyle/>
        <a:p>
          <a:pPr marL="0" lvl="0" indent="0" algn="ctr" defTabSz="400050">
            <a:lnSpc>
              <a:spcPct val="90000"/>
            </a:lnSpc>
            <a:spcBef>
              <a:spcPct val="0"/>
            </a:spcBef>
            <a:spcAft>
              <a:spcPct val="35000"/>
            </a:spcAft>
            <a:buNone/>
          </a:pPr>
          <a:endParaRPr lang="en-GB" sz="900" b="1" kern="1200">
            <a:solidFill>
              <a:srgbClr val="005EB8">
                <a:lumMod val="60000"/>
                <a:lumOff val="40000"/>
              </a:srgbClr>
            </a:solidFill>
            <a:latin typeface="Calibri" panose="020F0502020204030204"/>
            <a:ea typeface="+mn-ea"/>
            <a:cs typeface="+mn-cs"/>
          </a:endParaRPr>
        </a:p>
      </dgm:t>
    </dgm:pt>
    <dgm:pt modelId="{D1B6C982-95FA-0A46-A790-6FF4AD04256F}" type="sibTrans" cxnId="{F7EC6D63-6B4C-F14E-A771-B695F463D976}">
      <dgm:prSet/>
      <dgm:spPr/>
      <dgm:t>
        <a:bodyPr/>
        <a:lstStyle/>
        <a:p>
          <a:endParaRPr lang="en-GB">
            <a:latin typeface="Arial" panose="020B0604020202020204" pitchFamily="34" charset="0"/>
            <a:cs typeface="Arial" panose="020B0604020202020204" pitchFamily="34" charset="0"/>
          </a:endParaRPr>
        </a:p>
      </dgm:t>
    </dgm:pt>
    <dgm:pt modelId="{468E22C9-6CEA-684C-8E72-EAB71CED742D}">
      <dgm:prSet phldrT="[Text]" custT="1"/>
      <dgm:spPr>
        <a:solidFill>
          <a:srgbClr val="FFFFFF">
            <a:lumMod val="85000"/>
          </a:srgbClr>
        </a:solidFill>
        <a:ln w="19050" cap="flat" cmpd="sng" algn="ctr">
          <a:noFill/>
          <a:prstDash val="solid"/>
          <a:miter lim="800000"/>
        </a:ln>
        <a:effectLst>
          <a:outerShdw blurRad="76200" dir="18900000" sy="23000" kx="-1200000" algn="bl" rotWithShape="0">
            <a:prstClr val="black">
              <a:alpha val="20000"/>
            </a:prstClr>
          </a:outerShdw>
        </a:effectLst>
      </dgm:spPr>
      <dgm:t>
        <a:bodyPr spcFirstLastPara="0" vert="horz" wrap="square" lIns="11430" tIns="11430" rIns="11430" bIns="11430" numCol="1" spcCol="1270" anchor="ctr" anchorCtr="0"/>
        <a:lstStyle/>
        <a:p>
          <a:pPr marL="0" lvl="0" indent="0" algn="ctr" defTabSz="400050">
            <a:lnSpc>
              <a:spcPct val="90000"/>
            </a:lnSpc>
            <a:spcBef>
              <a:spcPct val="0"/>
            </a:spcBef>
            <a:spcAft>
              <a:spcPct val="35000"/>
            </a:spcAft>
            <a:buNone/>
          </a:pPr>
          <a:r>
            <a:rPr lang="en-GB" sz="1800" b="1" kern="1200">
              <a:solidFill>
                <a:srgbClr val="002060"/>
              </a:solidFill>
              <a:latin typeface="Arial" panose="020B0604020202020204" pitchFamily="34" charset="0"/>
              <a:ea typeface="+mn-ea"/>
              <a:cs typeface="Arial" panose="020B0604020202020204" pitchFamily="34" charset="0"/>
            </a:rPr>
            <a:t>Effective</a:t>
          </a:r>
        </a:p>
      </dgm:t>
    </dgm:pt>
    <dgm:pt modelId="{BC489014-219F-3547-BD46-86227FEACE3C}" type="parTrans" cxnId="{2ECFF120-2310-8149-ACE4-A15817BD0F7D}">
      <dgm:prSet custT="1"/>
      <dgm:spPr>
        <a:solidFill>
          <a:srgbClr val="005EB8"/>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gm:spPr>
      <dgm:t>
        <a:bodyPr spcFirstLastPara="0" vert="horz" wrap="square" lIns="0" tIns="0" rIns="0" bIns="0" numCol="1" spcCol="1270" anchor="ctr" anchorCtr="0"/>
        <a:lstStyle/>
        <a:p>
          <a:pPr marL="0" lvl="0" indent="0" algn="ctr" defTabSz="400050">
            <a:lnSpc>
              <a:spcPct val="90000"/>
            </a:lnSpc>
            <a:spcBef>
              <a:spcPct val="0"/>
            </a:spcBef>
            <a:spcAft>
              <a:spcPct val="35000"/>
            </a:spcAft>
            <a:buNone/>
          </a:pPr>
          <a:endParaRPr lang="en-GB" sz="900" b="1" kern="1200">
            <a:solidFill>
              <a:srgbClr val="005EB8">
                <a:lumMod val="60000"/>
                <a:lumOff val="40000"/>
              </a:srgbClr>
            </a:solidFill>
            <a:latin typeface="Calibri" panose="020F0502020204030204"/>
            <a:ea typeface="+mn-ea"/>
            <a:cs typeface="+mn-cs"/>
          </a:endParaRPr>
        </a:p>
      </dgm:t>
    </dgm:pt>
    <dgm:pt modelId="{D10D8291-D8DA-EA41-8E86-6E07477FEF1E}" type="sibTrans" cxnId="{2ECFF120-2310-8149-ACE4-A15817BD0F7D}">
      <dgm:prSet/>
      <dgm:spPr/>
      <dgm:t>
        <a:bodyPr/>
        <a:lstStyle/>
        <a:p>
          <a:endParaRPr lang="en-GB">
            <a:latin typeface="Arial" panose="020B0604020202020204" pitchFamily="34" charset="0"/>
            <a:cs typeface="Arial" panose="020B0604020202020204" pitchFamily="34" charset="0"/>
          </a:endParaRPr>
        </a:p>
      </dgm:t>
    </dgm:pt>
    <dgm:pt modelId="{523CC81C-000A-5E42-B1A1-E1CF52D29AEE}">
      <dgm:prSet phldrT="[Text]" custT="1"/>
      <dgm:spPr>
        <a:solidFill>
          <a:srgbClr val="FFFFFF">
            <a:lumMod val="85000"/>
          </a:srgbClr>
        </a:solidFill>
        <a:ln w="19050" cap="flat" cmpd="sng" algn="ctr">
          <a:noFill/>
          <a:prstDash val="solid"/>
          <a:miter lim="800000"/>
        </a:ln>
        <a:effectLst>
          <a:outerShdw blurRad="76200" dir="18900000" sy="23000" kx="-1200000" algn="bl" rotWithShape="0">
            <a:prstClr val="black">
              <a:alpha val="20000"/>
            </a:prstClr>
          </a:outerShdw>
        </a:effectLst>
      </dgm:spPr>
      <dgm:t>
        <a:bodyPr spcFirstLastPara="0" vert="horz" wrap="square" lIns="11430" tIns="11430" rIns="11430" bIns="11430" numCol="1" spcCol="1270" anchor="ctr" anchorCtr="0"/>
        <a:lstStyle/>
        <a:p>
          <a:pPr marL="0" lvl="0" indent="0" algn="ctr" defTabSz="400050">
            <a:lnSpc>
              <a:spcPct val="90000"/>
            </a:lnSpc>
            <a:spcBef>
              <a:spcPct val="0"/>
            </a:spcBef>
            <a:spcAft>
              <a:spcPct val="35000"/>
            </a:spcAft>
            <a:buNone/>
          </a:pPr>
          <a:r>
            <a:rPr lang="en-GB" sz="1800" b="1" kern="1200">
              <a:solidFill>
                <a:srgbClr val="002060"/>
              </a:solidFill>
              <a:latin typeface="Arial" panose="020B0604020202020204" pitchFamily="34" charset="0"/>
              <a:ea typeface="+mn-ea"/>
              <a:cs typeface="Arial" panose="020B0604020202020204" pitchFamily="34" charset="0"/>
            </a:rPr>
            <a:t>Efficient</a:t>
          </a:r>
        </a:p>
      </dgm:t>
    </dgm:pt>
    <dgm:pt modelId="{CAF78775-29F1-B545-9B66-899A216CD29A}" type="parTrans" cxnId="{B82071B2-D533-E747-BF0E-5D262962B5BE}">
      <dgm:prSet custT="1"/>
      <dgm:spPr>
        <a:solidFill>
          <a:srgbClr val="005EB8"/>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gm:spPr>
      <dgm:t>
        <a:bodyPr spcFirstLastPara="0" vert="horz" wrap="square" lIns="0" tIns="0" rIns="0" bIns="0" numCol="1" spcCol="1270" anchor="ctr" anchorCtr="0"/>
        <a:lstStyle/>
        <a:p>
          <a:pPr marL="0" lvl="0" indent="0" algn="ctr" defTabSz="400050">
            <a:lnSpc>
              <a:spcPct val="90000"/>
            </a:lnSpc>
            <a:spcBef>
              <a:spcPct val="0"/>
            </a:spcBef>
            <a:spcAft>
              <a:spcPct val="35000"/>
            </a:spcAft>
            <a:buNone/>
          </a:pPr>
          <a:endParaRPr lang="en-GB" sz="900" b="1" kern="1200">
            <a:solidFill>
              <a:srgbClr val="005EB8">
                <a:lumMod val="60000"/>
                <a:lumOff val="40000"/>
              </a:srgbClr>
            </a:solidFill>
            <a:latin typeface="Calibri" panose="020F0502020204030204"/>
            <a:ea typeface="+mn-ea"/>
            <a:cs typeface="+mn-cs"/>
          </a:endParaRPr>
        </a:p>
      </dgm:t>
    </dgm:pt>
    <dgm:pt modelId="{BA4DB3D5-731D-7A4B-A81A-A4B2A4DF3665}" type="sibTrans" cxnId="{B82071B2-D533-E747-BF0E-5D262962B5BE}">
      <dgm:prSet/>
      <dgm:spPr/>
      <dgm:t>
        <a:bodyPr/>
        <a:lstStyle/>
        <a:p>
          <a:endParaRPr lang="en-GB">
            <a:latin typeface="Arial" panose="020B0604020202020204" pitchFamily="34" charset="0"/>
            <a:cs typeface="Arial" panose="020B0604020202020204" pitchFamily="34" charset="0"/>
          </a:endParaRPr>
        </a:p>
      </dgm:t>
    </dgm:pt>
    <dgm:pt modelId="{6189FD4F-E530-464E-B963-586493A70411}">
      <dgm:prSet custT="1"/>
      <dgm:spPr>
        <a:solidFill>
          <a:srgbClr val="FFFFFF">
            <a:lumMod val="85000"/>
          </a:srgbClr>
        </a:solidFill>
        <a:ln w="19050" cap="flat" cmpd="sng" algn="ctr">
          <a:noFill/>
          <a:prstDash val="solid"/>
          <a:miter lim="800000"/>
        </a:ln>
        <a:effectLst>
          <a:outerShdw blurRad="76200" dir="18900000" sy="23000" kx="-1200000" algn="bl" rotWithShape="0">
            <a:prstClr val="black">
              <a:alpha val="20000"/>
            </a:prstClr>
          </a:outerShdw>
        </a:effectLst>
      </dgm:spPr>
      <dgm:t>
        <a:bodyPr spcFirstLastPara="0" vert="horz" wrap="square" lIns="11430" tIns="11430" rIns="11430" bIns="11430" numCol="1" spcCol="1270" anchor="ctr" anchorCtr="0"/>
        <a:lstStyle/>
        <a:p>
          <a:pPr marL="0" lvl="0" indent="0" algn="ctr" defTabSz="400050">
            <a:lnSpc>
              <a:spcPct val="90000"/>
            </a:lnSpc>
            <a:spcBef>
              <a:spcPct val="0"/>
            </a:spcBef>
            <a:spcAft>
              <a:spcPct val="35000"/>
            </a:spcAft>
            <a:buNone/>
          </a:pPr>
          <a:r>
            <a:rPr lang="en-GB" sz="1800" b="1" kern="1200">
              <a:solidFill>
                <a:srgbClr val="002060"/>
              </a:solidFill>
              <a:latin typeface="Arial" panose="020B0604020202020204" pitchFamily="34" charset="0"/>
              <a:ea typeface="+mn-ea"/>
              <a:cs typeface="Arial" panose="020B0604020202020204" pitchFamily="34" charset="0"/>
            </a:rPr>
            <a:t>Safe</a:t>
          </a:r>
        </a:p>
      </dgm:t>
    </dgm:pt>
    <dgm:pt modelId="{69E22AAE-EE52-0A4F-A0A2-7FEDD7748E19}" type="parTrans" cxnId="{97600D30-D619-2B4A-BD50-C3057112A87F}">
      <dgm:prSet custT="1"/>
      <dgm:spPr>
        <a:solidFill>
          <a:srgbClr val="005EB8"/>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gm:spPr>
      <dgm:t>
        <a:bodyPr spcFirstLastPara="0" vert="horz" wrap="square" lIns="0" tIns="0" rIns="0" bIns="0" numCol="1" spcCol="1270" anchor="ctr" anchorCtr="0"/>
        <a:lstStyle/>
        <a:p>
          <a:pPr marL="0" lvl="0" indent="0" algn="ctr" defTabSz="400050">
            <a:lnSpc>
              <a:spcPct val="90000"/>
            </a:lnSpc>
            <a:spcBef>
              <a:spcPct val="0"/>
            </a:spcBef>
            <a:spcAft>
              <a:spcPct val="35000"/>
            </a:spcAft>
            <a:buNone/>
          </a:pPr>
          <a:endParaRPr lang="en-GB" sz="900" b="1" kern="1200">
            <a:solidFill>
              <a:srgbClr val="005EB8">
                <a:lumMod val="60000"/>
                <a:lumOff val="40000"/>
              </a:srgbClr>
            </a:solidFill>
            <a:latin typeface="Calibri" panose="020F0502020204030204"/>
            <a:ea typeface="+mn-ea"/>
            <a:cs typeface="+mn-cs"/>
          </a:endParaRPr>
        </a:p>
      </dgm:t>
    </dgm:pt>
    <dgm:pt modelId="{5395B146-66A5-A74B-B373-A5C975E4311B}" type="sibTrans" cxnId="{97600D30-D619-2B4A-BD50-C3057112A87F}">
      <dgm:prSet/>
      <dgm:spPr/>
      <dgm:t>
        <a:bodyPr/>
        <a:lstStyle/>
        <a:p>
          <a:endParaRPr lang="en-GB">
            <a:latin typeface="Arial" panose="020B0604020202020204" pitchFamily="34" charset="0"/>
            <a:cs typeface="Arial" panose="020B0604020202020204" pitchFamily="34" charset="0"/>
          </a:endParaRPr>
        </a:p>
      </dgm:t>
    </dgm:pt>
    <dgm:pt modelId="{3D32A805-F80D-914F-B4F3-39FB25B08589}">
      <dgm:prSet phldrT="[Text]" custT="1"/>
      <dgm:spPr>
        <a:gradFill rotWithShape="0">
          <a:gsLst>
            <a:gs pos="0">
              <a:srgbClr val="FFFFFF">
                <a:hueOff val="0"/>
                <a:satOff val="0"/>
                <a:lumOff val="0"/>
                <a:alphaOff val="0"/>
                <a:satMod val="103000"/>
                <a:lumMod val="102000"/>
                <a:tint val="94000"/>
              </a:srgbClr>
            </a:gs>
            <a:gs pos="50000">
              <a:srgbClr val="FFFFFF">
                <a:hueOff val="0"/>
                <a:satOff val="0"/>
                <a:lumOff val="0"/>
                <a:alphaOff val="0"/>
                <a:satMod val="110000"/>
                <a:lumMod val="100000"/>
                <a:shade val="100000"/>
              </a:srgbClr>
            </a:gs>
            <a:gs pos="100000">
              <a:srgbClr val="FFFFFF">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40640" tIns="40640" rIns="40640" bIns="40640" numCol="1" spcCol="1270" anchor="t" anchorCtr="0"/>
        <a:lstStyle/>
        <a:p>
          <a:pPr marL="0" lvl="0" indent="0" algn="ctr" defTabSz="1422400">
            <a:lnSpc>
              <a:spcPct val="90000"/>
            </a:lnSpc>
            <a:spcBef>
              <a:spcPct val="0"/>
            </a:spcBef>
            <a:spcAft>
              <a:spcPct val="35000"/>
            </a:spcAft>
            <a:buNone/>
          </a:pPr>
          <a:r>
            <a:rPr lang="en-GB" sz="2400" b="1" kern="1200">
              <a:solidFill>
                <a:srgbClr val="002060"/>
              </a:solidFill>
              <a:latin typeface="Arial" panose="020B0604020202020204" pitchFamily="34" charset="0"/>
              <a:ea typeface="+mn-ea"/>
              <a:cs typeface="Arial" panose="020B0604020202020204" pitchFamily="34" charset="0"/>
            </a:rPr>
            <a:t>Patient centred</a:t>
          </a:r>
        </a:p>
      </dgm:t>
    </dgm:pt>
    <dgm:pt modelId="{05475B4E-F4CB-5B41-8363-60B1C2C1F540}" type="sibTrans" cxnId="{69832D3C-654C-E64B-9454-0FB0A33A4B97}">
      <dgm:prSet/>
      <dgm:spPr/>
      <dgm:t>
        <a:bodyPr/>
        <a:lstStyle/>
        <a:p>
          <a:endParaRPr lang="en-GB">
            <a:latin typeface="Arial" panose="020B0604020202020204" pitchFamily="34" charset="0"/>
            <a:cs typeface="Arial" panose="020B0604020202020204" pitchFamily="34" charset="0"/>
          </a:endParaRPr>
        </a:p>
      </dgm:t>
    </dgm:pt>
    <dgm:pt modelId="{7FDEE73A-571D-584F-B1C7-D19A9939F2B2}" type="parTrans" cxnId="{69832D3C-654C-E64B-9454-0FB0A33A4B97}">
      <dgm:prSet/>
      <dgm:spPr/>
      <dgm:t>
        <a:bodyPr/>
        <a:lstStyle/>
        <a:p>
          <a:endParaRPr lang="en-GB">
            <a:latin typeface="Arial" panose="020B0604020202020204" pitchFamily="34" charset="0"/>
            <a:cs typeface="Arial" panose="020B0604020202020204" pitchFamily="34" charset="0"/>
          </a:endParaRPr>
        </a:p>
      </dgm:t>
    </dgm:pt>
    <dgm:pt modelId="{7C04AEC3-14E6-4FB2-B0E9-572695F4BB1A}" type="pres">
      <dgm:prSet presAssocID="{6D109F64-7BFA-7D46-A3D1-A42ED56C5897}" presName="Name0" presStyleCnt="0">
        <dgm:presLayoutVars>
          <dgm:chMax val="1"/>
          <dgm:dir/>
          <dgm:animLvl val="ctr"/>
          <dgm:resizeHandles val="exact"/>
        </dgm:presLayoutVars>
      </dgm:prSet>
      <dgm:spPr/>
    </dgm:pt>
    <dgm:pt modelId="{59D53674-7FA3-4030-8636-09387128B3AF}" type="pres">
      <dgm:prSet presAssocID="{3D32A805-F80D-914F-B4F3-39FB25B08589}" presName="centerShape" presStyleLbl="node0" presStyleIdx="0" presStyleCnt="1" custScaleX="131032" custScaleY="120469"/>
      <dgm:spPr>
        <a:xfrm>
          <a:off x="2544447" y="2257007"/>
          <a:ext cx="1609085" cy="1609085"/>
        </a:xfrm>
        <a:prstGeom prst="ellipse">
          <a:avLst/>
        </a:prstGeom>
      </dgm:spPr>
    </dgm:pt>
    <dgm:pt modelId="{C7E80FD2-8A0C-4A9C-ACE3-03BB4306B75B}" type="pres">
      <dgm:prSet presAssocID="{9D796A39-64DF-9345-9D55-B5525E973C06}" presName="parTrans" presStyleLbl="sibTrans2D1" presStyleIdx="0" presStyleCnt="5" custScaleX="150691"/>
      <dgm:spPr>
        <a:xfrm rot="16200000">
          <a:off x="3178297" y="1671062"/>
          <a:ext cx="341385" cy="547088"/>
        </a:xfrm>
        <a:prstGeom prst="rightArrow">
          <a:avLst>
            <a:gd name="adj1" fmla="val 60000"/>
            <a:gd name="adj2" fmla="val 50000"/>
          </a:avLst>
        </a:prstGeom>
      </dgm:spPr>
    </dgm:pt>
    <dgm:pt modelId="{E73ADDBC-C385-4A79-A32C-E6EC99D30650}" type="pres">
      <dgm:prSet presAssocID="{9D796A39-64DF-9345-9D55-B5525E973C06}" presName="connectorText" presStyleLbl="sibTrans2D1" presStyleIdx="0" presStyleCnt="5"/>
      <dgm:spPr/>
    </dgm:pt>
    <dgm:pt modelId="{1C3F78B3-4077-43EB-A8D5-1D6AEFA1B44E}" type="pres">
      <dgm:prSet presAssocID="{9F02268A-25D7-9840-8873-4C49F0CD54D3}" presName="node" presStyleLbl="node1" presStyleIdx="0" presStyleCnt="5">
        <dgm:presLayoutVars>
          <dgm:bulletEnabled val="1"/>
        </dgm:presLayoutVars>
      </dgm:prSet>
      <dgm:spPr>
        <a:xfrm>
          <a:off x="2544447" y="3798"/>
          <a:ext cx="1609085" cy="1609085"/>
        </a:xfrm>
        <a:prstGeom prst="ellipse">
          <a:avLst/>
        </a:prstGeom>
      </dgm:spPr>
    </dgm:pt>
    <dgm:pt modelId="{879E4B24-6C9C-41B1-9807-9A82CD9C841D}" type="pres">
      <dgm:prSet presAssocID="{753FF756-9270-A14E-89CE-B6F9263A021B}" presName="parTrans" presStyleLbl="sibTrans2D1" presStyleIdx="1" presStyleCnt="5" custScaleX="150691"/>
      <dgm:spPr>
        <a:xfrm rot="20520000">
          <a:off x="4240572" y="2442851"/>
          <a:ext cx="341385" cy="547088"/>
        </a:xfrm>
        <a:prstGeom prst="rightArrow">
          <a:avLst>
            <a:gd name="adj1" fmla="val 60000"/>
            <a:gd name="adj2" fmla="val 50000"/>
          </a:avLst>
        </a:prstGeom>
      </dgm:spPr>
    </dgm:pt>
    <dgm:pt modelId="{3F735800-9D76-4A09-AAA8-28CB7B527A67}" type="pres">
      <dgm:prSet presAssocID="{753FF756-9270-A14E-89CE-B6F9263A021B}" presName="connectorText" presStyleLbl="sibTrans2D1" presStyleIdx="1" presStyleCnt="5"/>
      <dgm:spPr/>
    </dgm:pt>
    <dgm:pt modelId="{4E73B6D4-E1CC-4788-96A1-6B922CE7CB68}" type="pres">
      <dgm:prSet presAssocID="{8F08AB88-B9F0-E24B-B1E0-F503B3675E2E}" presName="node" presStyleLbl="node1" presStyleIdx="1" presStyleCnt="5">
        <dgm:presLayoutVars>
          <dgm:bulletEnabled val="1"/>
        </dgm:presLayoutVars>
      </dgm:prSet>
      <dgm:spPr>
        <a:xfrm>
          <a:off x="4687376" y="1560727"/>
          <a:ext cx="1609085" cy="1609085"/>
        </a:xfrm>
        <a:prstGeom prst="ellipse">
          <a:avLst/>
        </a:prstGeom>
      </dgm:spPr>
    </dgm:pt>
    <dgm:pt modelId="{BAF823E5-D67C-4E00-BBF3-1B9D13B40476}" type="pres">
      <dgm:prSet presAssocID="{BC489014-219F-3547-BD46-86227FEACE3C}" presName="parTrans" presStyleLbl="sibTrans2D1" presStyleIdx="2" presStyleCnt="5" custScaleX="150692"/>
      <dgm:spPr>
        <a:xfrm rot="3240000">
          <a:off x="3834819" y="3691630"/>
          <a:ext cx="341385" cy="547088"/>
        </a:xfrm>
        <a:prstGeom prst="rightArrow">
          <a:avLst>
            <a:gd name="adj1" fmla="val 60000"/>
            <a:gd name="adj2" fmla="val 50000"/>
          </a:avLst>
        </a:prstGeom>
      </dgm:spPr>
    </dgm:pt>
    <dgm:pt modelId="{39946627-1478-4723-92A1-CDFA420DCCD7}" type="pres">
      <dgm:prSet presAssocID="{BC489014-219F-3547-BD46-86227FEACE3C}" presName="connectorText" presStyleLbl="sibTrans2D1" presStyleIdx="2" presStyleCnt="5"/>
      <dgm:spPr/>
    </dgm:pt>
    <dgm:pt modelId="{B560058E-1165-4407-A572-24C0C2A5E4AC}" type="pres">
      <dgm:prSet presAssocID="{468E22C9-6CEA-684C-8E72-EAB71CED742D}" presName="node" presStyleLbl="node1" presStyleIdx="2" presStyleCnt="5">
        <dgm:presLayoutVars>
          <dgm:bulletEnabled val="1"/>
        </dgm:presLayoutVars>
      </dgm:prSet>
      <dgm:spPr>
        <a:xfrm>
          <a:off x="3868850" y="4079891"/>
          <a:ext cx="1609085" cy="1609085"/>
        </a:xfrm>
        <a:prstGeom prst="ellipse">
          <a:avLst/>
        </a:prstGeom>
      </dgm:spPr>
    </dgm:pt>
    <dgm:pt modelId="{A0F5FEF7-DB8B-4F2B-98C6-B30E1EACD10A}" type="pres">
      <dgm:prSet presAssocID="{CAF78775-29F1-B545-9B66-899A216CD29A}" presName="parTrans" presStyleLbl="sibTrans2D1" presStyleIdx="3" presStyleCnt="5" custScaleX="150692"/>
      <dgm:spPr>
        <a:xfrm rot="7560000">
          <a:off x="2521774" y="3691630"/>
          <a:ext cx="341385" cy="547088"/>
        </a:xfrm>
        <a:prstGeom prst="rightArrow">
          <a:avLst>
            <a:gd name="adj1" fmla="val 60000"/>
            <a:gd name="adj2" fmla="val 50000"/>
          </a:avLst>
        </a:prstGeom>
      </dgm:spPr>
    </dgm:pt>
    <dgm:pt modelId="{BA2001BD-D804-4576-9EF0-40E734AD88DF}" type="pres">
      <dgm:prSet presAssocID="{CAF78775-29F1-B545-9B66-899A216CD29A}" presName="connectorText" presStyleLbl="sibTrans2D1" presStyleIdx="3" presStyleCnt="5"/>
      <dgm:spPr/>
    </dgm:pt>
    <dgm:pt modelId="{41C1CECB-05BD-43EF-B1EA-FD4AFB90CB91}" type="pres">
      <dgm:prSet presAssocID="{523CC81C-000A-5E42-B1A1-E1CF52D29AEE}" presName="node" presStyleLbl="node1" presStyleIdx="3" presStyleCnt="5">
        <dgm:presLayoutVars>
          <dgm:bulletEnabled val="1"/>
        </dgm:presLayoutVars>
      </dgm:prSet>
      <dgm:spPr>
        <a:xfrm>
          <a:off x="1220044" y="4079891"/>
          <a:ext cx="1609085" cy="1609085"/>
        </a:xfrm>
        <a:prstGeom prst="ellipse">
          <a:avLst/>
        </a:prstGeom>
      </dgm:spPr>
    </dgm:pt>
    <dgm:pt modelId="{8FBAEC14-8A6C-4494-9E47-1E63FDC36111}" type="pres">
      <dgm:prSet presAssocID="{69E22AAE-EE52-0A4F-A0A2-7FEDD7748E19}" presName="parTrans" presStyleLbl="sibTrans2D1" presStyleIdx="4" presStyleCnt="5" custScaleX="150691"/>
      <dgm:spPr>
        <a:xfrm rot="11880000">
          <a:off x="2116021" y="2442851"/>
          <a:ext cx="341385" cy="547088"/>
        </a:xfrm>
        <a:prstGeom prst="rightArrow">
          <a:avLst>
            <a:gd name="adj1" fmla="val 60000"/>
            <a:gd name="adj2" fmla="val 50000"/>
          </a:avLst>
        </a:prstGeom>
      </dgm:spPr>
    </dgm:pt>
    <dgm:pt modelId="{59D42CB4-59EB-469F-9119-4BF6C9F4F003}" type="pres">
      <dgm:prSet presAssocID="{69E22AAE-EE52-0A4F-A0A2-7FEDD7748E19}" presName="connectorText" presStyleLbl="sibTrans2D1" presStyleIdx="4" presStyleCnt="5"/>
      <dgm:spPr/>
    </dgm:pt>
    <dgm:pt modelId="{EA7D9DD9-FAA5-401D-A045-153201BE183B}" type="pres">
      <dgm:prSet presAssocID="{6189FD4F-E530-464E-B963-586493A70411}" presName="node" presStyleLbl="node1" presStyleIdx="4" presStyleCnt="5">
        <dgm:presLayoutVars>
          <dgm:bulletEnabled val="1"/>
        </dgm:presLayoutVars>
      </dgm:prSet>
      <dgm:spPr>
        <a:xfrm>
          <a:off x="401518" y="1560727"/>
          <a:ext cx="1609085" cy="1609085"/>
        </a:xfrm>
        <a:prstGeom prst="ellipse">
          <a:avLst/>
        </a:prstGeom>
      </dgm:spPr>
    </dgm:pt>
  </dgm:ptLst>
  <dgm:cxnLst>
    <dgm:cxn modelId="{C7EB4604-9A92-410F-8608-5C842B871449}" type="presOf" srcId="{9F02268A-25D7-9840-8873-4C49F0CD54D3}" destId="{1C3F78B3-4077-43EB-A8D5-1D6AEFA1B44E}" srcOrd="0" destOrd="0" presId="urn:microsoft.com/office/officeart/2005/8/layout/radial5"/>
    <dgm:cxn modelId="{8DC02905-30A0-4903-B9E6-971AC1F8CCC7}" type="presOf" srcId="{753FF756-9270-A14E-89CE-B6F9263A021B}" destId="{3F735800-9D76-4A09-AAA8-28CB7B527A67}" srcOrd="1" destOrd="0" presId="urn:microsoft.com/office/officeart/2005/8/layout/radial5"/>
    <dgm:cxn modelId="{9B39A405-D98F-4302-83FB-5B9CE07C21E7}" type="presOf" srcId="{6D109F64-7BFA-7D46-A3D1-A42ED56C5897}" destId="{7C04AEC3-14E6-4FB2-B0E9-572695F4BB1A}" srcOrd="0" destOrd="0" presId="urn:microsoft.com/office/officeart/2005/8/layout/radial5"/>
    <dgm:cxn modelId="{2CB4FA10-C058-4311-906A-3007B190C983}" type="presOf" srcId="{3D32A805-F80D-914F-B4F3-39FB25B08589}" destId="{59D53674-7FA3-4030-8636-09387128B3AF}" srcOrd="0" destOrd="0" presId="urn:microsoft.com/office/officeart/2005/8/layout/radial5"/>
    <dgm:cxn modelId="{2ECFF120-2310-8149-ACE4-A15817BD0F7D}" srcId="{3D32A805-F80D-914F-B4F3-39FB25B08589}" destId="{468E22C9-6CEA-684C-8E72-EAB71CED742D}" srcOrd="2" destOrd="0" parTransId="{BC489014-219F-3547-BD46-86227FEACE3C}" sibTransId="{D10D8291-D8DA-EA41-8E86-6E07477FEF1E}"/>
    <dgm:cxn modelId="{F1DDF222-618B-4C99-849D-C1E60741D846}" type="presOf" srcId="{9D796A39-64DF-9345-9D55-B5525E973C06}" destId="{E73ADDBC-C385-4A79-A32C-E6EC99D30650}" srcOrd="1" destOrd="0" presId="urn:microsoft.com/office/officeart/2005/8/layout/radial5"/>
    <dgm:cxn modelId="{91587227-E711-4932-BDF2-B396DD65C982}" type="presOf" srcId="{523CC81C-000A-5E42-B1A1-E1CF52D29AEE}" destId="{41C1CECB-05BD-43EF-B1EA-FD4AFB90CB91}" srcOrd="0" destOrd="0" presId="urn:microsoft.com/office/officeart/2005/8/layout/radial5"/>
    <dgm:cxn modelId="{97600D30-D619-2B4A-BD50-C3057112A87F}" srcId="{3D32A805-F80D-914F-B4F3-39FB25B08589}" destId="{6189FD4F-E530-464E-B963-586493A70411}" srcOrd="4" destOrd="0" parTransId="{69E22AAE-EE52-0A4F-A0A2-7FEDD7748E19}" sibTransId="{5395B146-66A5-A74B-B373-A5C975E4311B}"/>
    <dgm:cxn modelId="{82DA5F31-CA93-4E55-998E-EE73347CF992}" type="presOf" srcId="{69E22AAE-EE52-0A4F-A0A2-7FEDD7748E19}" destId="{59D42CB4-59EB-469F-9119-4BF6C9F4F003}" srcOrd="1" destOrd="0" presId="urn:microsoft.com/office/officeart/2005/8/layout/radial5"/>
    <dgm:cxn modelId="{69832D3C-654C-E64B-9454-0FB0A33A4B97}" srcId="{6D109F64-7BFA-7D46-A3D1-A42ED56C5897}" destId="{3D32A805-F80D-914F-B4F3-39FB25B08589}" srcOrd="0" destOrd="0" parTransId="{7FDEE73A-571D-584F-B1C7-D19A9939F2B2}" sibTransId="{05475B4E-F4CB-5B41-8363-60B1C2C1F540}"/>
    <dgm:cxn modelId="{22013C5E-1563-4B55-8E7D-44ECA9E4A966}" type="presOf" srcId="{BC489014-219F-3547-BD46-86227FEACE3C}" destId="{39946627-1478-4723-92A1-CDFA420DCCD7}" srcOrd="1" destOrd="0" presId="urn:microsoft.com/office/officeart/2005/8/layout/radial5"/>
    <dgm:cxn modelId="{D2569241-CB6D-44F2-8E84-5C7881F72A02}" type="presOf" srcId="{CAF78775-29F1-B545-9B66-899A216CD29A}" destId="{BA2001BD-D804-4576-9EF0-40E734AD88DF}" srcOrd="1" destOrd="0" presId="urn:microsoft.com/office/officeart/2005/8/layout/radial5"/>
    <dgm:cxn modelId="{F7EC6D63-6B4C-F14E-A771-B695F463D976}" srcId="{3D32A805-F80D-914F-B4F3-39FB25B08589}" destId="{8F08AB88-B9F0-E24B-B1E0-F503B3675E2E}" srcOrd="1" destOrd="0" parTransId="{753FF756-9270-A14E-89CE-B6F9263A021B}" sibTransId="{D1B6C982-95FA-0A46-A790-6FF4AD04256F}"/>
    <dgm:cxn modelId="{6BC11A59-B1C0-46A9-9829-B0150BE161E6}" type="presOf" srcId="{468E22C9-6CEA-684C-8E72-EAB71CED742D}" destId="{B560058E-1165-4407-A572-24C0C2A5E4AC}" srcOrd="0" destOrd="0" presId="urn:microsoft.com/office/officeart/2005/8/layout/radial5"/>
    <dgm:cxn modelId="{A69A217B-9BB6-F345-B656-035529DD2BAE}" srcId="{3D32A805-F80D-914F-B4F3-39FB25B08589}" destId="{9F02268A-25D7-9840-8873-4C49F0CD54D3}" srcOrd="0" destOrd="0" parTransId="{9D796A39-64DF-9345-9D55-B5525E973C06}" sibTransId="{FF5F9871-40B2-384E-BF18-55B0413CD12C}"/>
    <dgm:cxn modelId="{E4577D90-EABD-4B78-8CE7-4ADBABA1FE85}" type="presOf" srcId="{9D796A39-64DF-9345-9D55-B5525E973C06}" destId="{C7E80FD2-8A0C-4A9C-ACE3-03BB4306B75B}" srcOrd="0" destOrd="0" presId="urn:microsoft.com/office/officeart/2005/8/layout/radial5"/>
    <dgm:cxn modelId="{3C60FCA0-2E51-4A04-9B2B-2FB2D2832A8A}" type="presOf" srcId="{BC489014-219F-3547-BD46-86227FEACE3C}" destId="{BAF823E5-D67C-4E00-BBF3-1B9D13B40476}" srcOrd="0" destOrd="0" presId="urn:microsoft.com/office/officeart/2005/8/layout/radial5"/>
    <dgm:cxn modelId="{B82071B2-D533-E747-BF0E-5D262962B5BE}" srcId="{3D32A805-F80D-914F-B4F3-39FB25B08589}" destId="{523CC81C-000A-5E42-B1A1-E1CF52D29AEE}" srcOrd="3" destOrd="0" parTransId="{CAF78775-29F1-B545-9B66-899A216CD29A}" sibTransId="{BA4DB3D5-731D-7A4B-A81A-A4B2A4DF3665}"/>
    <dgm:cxn modelId="{625B3CBC-DDB4-47F0-85F8-F459A6EDA2E9}" type="presOf" srcId="{6189FD4F-E530-464E-B963-586493A70411}" destId="{EA7D9DD9-FAA5-401D-A045-153201BE183B}" srcOrd="0" destOrd="0" presId="urn:microsoft.com/office/officeart/2005/8/layout/radial5"/>
    <dgm:cxn modelId="{0C7DCEC2-CB46-44CF-9126-F0782D4B5FD4}" type="presOf" srcId="{8F08AB88-B9F0-E24B-B1E0-F503B3675E2E}" destId="{4E73B6D4-E1CC-4788-96A1-6B922CE7CB68}" srcOrd="0" destOrd="0" presId="urn:microsoft.com/office/officeart/2005/8/layout/radial5"/>
    <dgm:cxn modelId="{096D87D7-38D4-4B39-9722-7CAF674C9B90}" type="presOf" srcId="{753FF756-9270-A14E-89CE-B6F9263A021B}" destId="{879E4B24-6C9C-41B1-9807-9A82CD9C841D}" srcOrd="0" destOrd="0" presId="urn:microsoft.com/office/officeart/2005/8/layout/radial5"/>
    <dgm:cxn modelId="{AE740DDD-FE32-4607-A330-8DF8C34F89C6}" type="presOf" srcId="{CAF78775-29F1-B545-9B66-899A216CD29A}" destId="{A0F5FEF7-DB8B-4F2B-98C6-B30E1EACD10A}" srcOrd="0" destOrd="0" presId="urn:microsoft.com/office/officeart/2005/8/layout/radial5"/>
    <dgm:cxn modelId="{A74596F6-E75F-4DD3-B675-1C6BB9323272}" type="presOf" srcId="{69E22AAE-EE52-0A4F-A0A2-7FEDD7748E19}" destId="{8FBAEC14-8A6C-4494-9E47-1E63FDC36111}" srcOrd="0" destOrd="0" presId="urn:microsoft.com/office/officeart/2005/8/layout/radial5"/>
    <dgm:cxn modelId="{B2F21177-DEBB-4A81-974C-F74BD9F625F6}" type="presParOf" srcId="{7C04AEC3-14E6-4FB2-B0E9-572695F4BB1A}" destId="{59D53674-7FA3-4030-8636-09387128B3AF}" srcOrd="0" destOrd="0" presId="urn:microsoft.com/office/officeart/2005/8/layout/radial5"/>
    <dgm:cxn modelId="{A90DEB55-E899-435B-9439-D6174F0AD8EF}" type="presParOf" srcId="{7C04AEC3-14E6-4FB2-B0E9-572695F4BB1A}" destId="{C7E80FD2-8A0C-4A9C-ACE3-03BB4306B75B}" srcOrd="1" destOrd="0" presId="urn:microsoft.com/office/officeart/2005/8/layout/radial5"/>
    <dgm:cxn modelId="{E6552897-5699-4368-B7EB-E8B057A7BA4A}" type="presParOf" srcId="{C7E80FD2-8A0C-4A9C-ACE3-03BB4306B75B}" destId="{E73ADDBC-C385-4A79-A32C-E6EC99D30650}" srcOrd="0" destOrd="0" presId="urn:microsoft.com/office/officeart/2005/8/layout/radial5"/>
    <dgm:cxn modelId="{44B7D65E-5209-4E0F-8AE0-EC04958DA5DE}" type="presParOf" srcId="{7C04AEC3-14E6-4FB2-B0E9-572695F4BB1A}" destId="{1C3F78B3-4077-43EB-A8D5-1D6AEFA1B44E}" srcOrd="2" destOrd="0" presId="urn:microsoft.com/office/officeart/2005/8/layout/radial5"/>
    <dgm:cxn modelId="{0A8CC527-99DC-4E6E-8952-93A13E8AFC41}" type="presParOf" srcId="{7C04AEC3-14E6-4FB2-B0E9-572695F4BB1A}" destId="{879E4B24-6C9C-41B1-9807-9A82CD9C841D}" srcOrd="3" destOrd="0" presId="urn:microsoft.com/office/officeart/2005/8/layout/radial5"/>
    <dgm:cxn modelId="{AD0DFF2F-D848-439B-A52B-C7F3FAF55DDC}" type="presParOf" srcId="{879E4B24-6C9C-41B1-9807-9A82CD9C841D}" destId="{3F735800-9D76-4A09-AAA8-28CB7B527A67}" srcOrd="0" destOrd="0" presId="urn:microsoft.com/office/officeart/2005/8/layout/radial5"/>
    <dgm:cxn modelId="{CDF41AAE-6F77-4952-BABC-AB0B821E723C}" type="presParOf" srcId="{7C04AEC3-14E6-4FB2-B0E9-572695F4BB1A}" destId="{4E73B6D4-E1CC-4788-96A1-6B922CE7CB68}" srcOrd="4" destOrd="0" presId="urn:microsoft.com/office/officeart/2005/8/layout/radial5"/>
    <dgm:cxn modelId="{DBBCA7AD-5778-4D3F-8C5F-AE5BF1C5C227}" type="presParOf" srcId="{7C04AEC3-14E6-4FB2-B0E9-572695F4BB1A}" destId="{BAF823E5-D67C-4E00-BBF3-1B9D13B40476}" srcOrd="5" destOrd="0" presId="urn:microsoft.com/office/officeart/2005/8/layout/radial5"/>
    <dgm:cxn modelId="{349BCC2F-2E5A-4CD0-A8C8-D7206FBBB98D}" type="presParOf" srcId="{BAF823E5-D67C-4E00-BBF3-1B9D13B40476}" destId="{39946627-1478-4723-92A1-CDFA420DCCD7}" srcOrd="0" destOrd="0" presId="urn:microsoft.com/office/officeart/2005/8/layout/radial5"/>
    <dgm:cxn modelId="{FD95E658-DA7D-423F-B8A1-A3F45306DCBB}" type="presParOf" srcId="{7C04AEC3-14E6-4FB2-B0E9-572695F4BB1A}" destId="{B560058E-1165-4407-A572-24C0C2A5E4AC}" srcOrd="6" destOrd="0" presId="urn:microsoft.com/office/officeart/2005/8/layout/radial5"/>
    <dgm:cxn modelId="{548EC5E6-CE65-49B2-BECF-D3785813C6AF}" type="presParOf" srcId="{7C04AEC3-14E6-4FB2-B0E9-572695F4BB1A}" destId="{A0F5FEF7-DB8B-4F2B-98C6-B30E1EACD10A}" srcOrd="7" destOrd="0" presId="urn:microsoft.com/office/officeart/2005/8/layout/radial5"/>
    <dgm:cxn modelId="{FF066EE8-FCA1-4771-9967-57861DEFCDE1}" type="presParOf" srcId="{A0F5FEF7-DB8B-4F2B-98C6-B30E1EACD10A}" destId="{BA2001BD-D804-4576-9EF0-40E734AD88DF}" srcOrd="0" destOrd="0" presId="urn:microsoft.com/office/officeart/2005/8/layout/radial5"/>
    <dgm:cxn modelId="{C8EB80FF-AB4E-4CA3-A46B-590A58FD1051}" type="presParOf" srcId="{7C04AEC3-14E6-4FB2-B0E9-572695F4BB1A}" destId="{41C1CECB-05BD-43EF-B1EA-FD4AFB90CB91}" srcOrd="8" destOrd="0" presId="urn:microsoft.com/office/officeart/2005/8/layout/radial5"/>
    <dgm:cxn modelId="{43BBFDA5-283C-4BCE-A64E-5DCC80F7EE68}" type="presParOf" srcId="{7C04AEC3-14E6-4FB2-B0E9-572695F4BB1A}" destId="{8FBAEC14-8A6C-4494-9E47-1E63FDC36111}" srcOrd="9" destOrd="0" presId="urn:microsoft.com/office/officeart/2005/8/layout/radial5"/>
    <dgm:cxn modelId="{75009085-B7E3-4370-8DCF-0C2CF54F8751}" type="presParOf" srcId="{8FBAEC14-8A6C-4494-9E47-1E63FDC36111}" destId="{59D42CB4-59EB-469F-9119-4BF6C9F4F003}" srcOrd="0" destOrd="0" presId="urn:microsoft.com/office/officeart/2005/8/layout/radial5"/>
    <dgm:cxn modelId="{8BC5AE80-5178-4B00-B59B-FB76203088CB}" type="presParOf" srcId="{7C04AEC3-14E6-4FB2-B0E9-572695F4BB1A}" destId="{EA7D9DD9-FAA5-401D-A045-153201BE183B}" srcOrd="10" destOrd="0" presId="urn:microsoft.com/office/officeart/2005/8/layout/radial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DFB4C5-897A-4571-BBD0-F4543C99FD44}" type="doc">
      <dgm:prSet loTypeId="urn:microsoft.com/office/officeart/2005/8/layout/vList4" loCatId="picture" qsTypeId="urn:microsoft.com/office/officeart/2005/8/quickstyle/simple1" qsCatId="simple" csTypeId="urn:microsoft.com/office/officeart/2005/8/colors/accent6_3" csCatId="accent6" phldr="1"/>
      <dgm:spPr/>
      <dgm:t>
        <a:bodyPr/>
        <a:lstStyle/>
        <a:p>
          <a:endParaRPr lang="en-GB"/>
        </a:p>
      </dgm:t>
    </dgm:pt>
    <dgm:pt modelId="{F956FB4E-95A5-4033-9784-136DD383597C}">
      <dgm:prSet phldrT="[Text]" custT="1"/>
      <dgm:spPr>
        <a:solidFill>
          <a:schemeClr val="tx2">
            <a:lumMod val="75000"/>
          </a:schemeClr>
        </a:solidFill>
      </dgm:spPr>
      <dgm:t>
        <a:bodyPr anchor="t" anchorCtr="0"/>
        <a:lstStyle/>
        <a:p>
          <a:pPr algn="l">
            <a:buClr>
              <a:srgbClr val="FFC000"/>
            </a:buClr>
            <a:buSzTx/>
          </a:pPr>
          <a:r>
            <a:rPr lang="en-GB" sz="1800" b="1">
              <a:solidFill>
                <a:srgbClr val="FFC000"/>
              </a:solidFill>
            </a:rPr>
            <a:t>New models of care:  Enhanced Perioperative Care</a:t>
          </a:r>
        </a:p>
        <a:p>
          <a:pPr algn="l">
            <a:buClr>
              <a:srgbClr val="FFC000"/>
            </a:buClr>
            <a:buSzTx/>
          </a:pPr>
          <a:r>
            <a:rPr kumimoji="0" lang="en-GB" sz="1800" b="0" i="0" u="none" strike="noStrike" cap="none" spc="0" normalizeH="0" baseline="0" noProof="0">
              <a:ln>
                <a:noFill/>
              </a:ln>
              <a:solidFill>
                <a:schemeClr val="bg1"/>
              </a:solidFill>
              <a:effectLst/>
              <a:uLnTx/>
              <a:uFillTx/>
              <a:latin typeface="+mn-lt"/>
              <a:ea typeface="+mn-ea"/>
              <a:cs typeface="Arial" panose="020B0604020202020204" pitchFamily="34" charset="0"/>
            </a:rPr>
            <a:t>An intermediate level of care between that provided within High Dependency Units and a general ward, where enhanced advice and support from the Critical Care team can be accessed, partly to meet perioperative demand, support recovery and protect elective capacity during emergency surge.</a:t>
          </a:r>
          <a:endParaRPr lang="en-GB" sz="1800" b="1">
            <a:solidFill>
              <a:schemeClr val="bg1"/>
            </a:solidFill>
            <a:latin typeface="+mn-lt"/>
          </a:endParaRPr>
        </a:p>
      </dgm:t>
    </dgm:pt>
    <dgm:pt modelId="{27E1C2C7-6412-4B49-9813-EFA9129ED234}" type="parTrans" cxnId="{DFDF45F8-4EA4-4A72-8DD7-65D3B8BB8395}">
      <dgm:prSet/>
      <dgm:spPr/>
      <dgm:t>
        <a:bodyPr/>
        <a:lstStyle/>
        <a:p>
          <a:endParaRPr lang="en-GB" sz="3600">
            <a:solidFill>
              <a:schemeClr val="tx1">
                <a:lumMod val="65000"/>
                <a:lumOff val="35000"/>
              </a:schemeClr>
            </a:solidFill>
          </a:endParaRPr>
        </a:p>
      </dgm:t>
    </dgm:pt>
    <dgm:pt modelId="{37B6AD8B-8B22-4FE6-92A8-F1F7C5AC5A1A}" type="sibTrans" cxnId="{DFDF45F8-4EA4-4A72-8DD7-65D3B8BB8395}">
      <dgm:prSet/>
      <dgm:spPr/>
      <dgm:t>
        <a:bodyPr/>
        <a:lstStyle/>
        <a:p>
          <a:endParaRPr lang="en-GB" sz="3600">
            <a:solidFill>
              <a:schemeClr val="tx1">
                <a:lumMod val="65000"/>
                <a:lumOff val="35000"/>
              </a:schemeClr>
            </a:solidFill>
          </a:endParaRPr>
        </a:p>
      </dgm:t>
    </dgm:pt>
    <dgm:pt modelId="{396A6A20-7811-4B10-997C-FD417080810E}">
      <dgm:prSet phldrT="[Text]" custT="1"/>
      <dgm:spPr>
        <a:solidFill>
          <a:schemeClr val="accent1">
            <a:lumMod val="75000"/>
          </a:schemeClr>
        </a:solidFill>
      </dgm:spPr>
      <dgm:t>
        <a:bodyPr anchor="t" anchorCtr="0"/>
        <a:lstStyle/>
        <a:p>
          <a:pPr>
            <a:spcAft>
              <a:spcPts val="0"/>
            </a:spcAft>
            <a:buNone/>
          </a:pPr>
          <a:r>
            <a:rPr lang="en-GB" sz="1800" b="1">
              <a:solidFill>
                <a:srgbClr val="FFC000"/>
              </a:solidFill>
            </a:rPr>
            <a:t>Increased LEVEL 2 and 3 capacity</a:t>
          </a:r>
        </a:p>
        <a:p>
          <a:pPr>
            <a:spcAft>
              <a:spcPts val="0"/>
            </a:spcAft>
            <a:buNone/>
          </a:pPr>
          <a:r>
            <a:rPr lang="en-GB" sz="1800">
              <a:solidFill>
                <a:schemeClr val="bg1"/>
              </a:solidFill>
            </a:rPr>
            <a:t>ACC is under resourced, we will expand capacity and create a sustainable number of baseline beds  that are available for emergency and urgent admissions. </a:t>
          </a:r>
        </a:p>
        <a:p>
          <a:pPr>
            <a:spcAft>
              <a:spcPts val="0"/>
            </a:spcAft>
            <a:buNone/>
          </a:pPr>
          <a:r>
            <a:rPr lang="en-GB" sz="1800">
              <a:solidFill>
                <a:schemeClr val="bg1"/>
              </a:solidFill>
            </a:rPr>
            <a:t>Establish sufficient elective capacity. This should be informed by the impact of winter or major incidents on elective cancellations due to lack of availability of an intensive care bed. </a:t>
          </a:r>
        </a:p>
      </dgm:t>
    </dgm:pt>
    <dgm:pt modelId="{C43EA022-D7B3-4326-9E48-2E1BBEA0E662}" type="parTrans" cxnId="{A814A62D-2BA1-432C-9FD3-BD7618F3ED81}">
      <dgm:prSet/>
      <dgm:spPr/>
      <dgm:t>
        <a:bodyPr/>
        <a:lstStyle/>
        <a:p>
          <a:endParaRPr lang="en-GB" sz="3600">
            <a:solidFill>
              <a:schemeClr val="tx1">
                <a:lumMod val="65000"/>
                <a:lumOff val="35000"/>
              </a:schemeClr>
            </a:solidFill>
          </a:endParaRPr>
        </a:p>
      </dgm:t>
    </dgm:pt>
    <dgm:pt modelId="{6AB9F789-DE38-4CC9-9714-9C2A93A3E30A}" type="sibTrans" cxnId="{A814A62D-2BA1-432C-9FD3-BD7618F3ED81}">
      <dgm:prSet/>
      <dgm:spPr/>
      <dgm:t>
        <a:bodyPr/>
        <a:lstStyle/>
        <a:p>
          <a:endParaRPr lang="en-GB" sz="3600">
            <a:solidFill>
              <a:schemeClr val="tx1">
                <a:lumMod val="65000"/>
                <a:lumOff val="35000"/>
              </a:schemeClr>
            </a:solidFill>
          </a:endParaRPr>
        </a:p>
      </dgm:t>
    </dgm:pt>
    <dgm:pt modelId="{747EE2DD-C3A6-4030-8109-B65843E855B4}">
      <dgm:prSet phldrT="[Text]" custT="1"/>
      <dgm:spPr>
        <a:solidFill>
          <a:schemeClr val="accent1">
            <a:lumMod val="75000"/>
          </a:schemeClr>
        </a:solidFill>
      </dgm:spPr>
      <dgm:t>
        <a:bodyPr anchor="t" anchorCtr="0"/>
        <a:lstStyle/>
        <a:p>
          <a:r>
            <a:rPr lang="en-GB" sz="1800" b="1">
              <a:solidFill>
                <a:srgbClr val="FFC000"/>
              </a:solidFill>
            </a:rPr>
            <a:t>Improved pathway management, including long-term weaning and rehab care</a:t>
          </a:r>
        </a:p>
        <a:p>
          <a:r>
            <a:rPr lang="en-GB" sz="1800">
              <a:solidFill>
                <a:schemeClr val="bg1"/>
              </a:solidFill>
            </a:rPr>
            <a:t>Access for patients to appropriately resourced rehabilitation and tracheostomy weaning beds that allow for appropriate support, improve patient outcomes and reduce delayed discharge. </a:t>
          </a:r>
          <a:endParaRPr lang="en-GB" sz="1800">
            <a:solidFill>
              <a:srgbClr val="FFC000"/>
            </a:solidFill>
          </a:endParaRPr>
        </a:p>
      </dgm:t>
    </dgm:pt>
    <dgm:pt modelId="{548CE7A0-0A16-4DEF-8E43-5EFB54995717}" type="parTrans" cxnId="{D1186F2D-8F42-49F8-A81E-87E5D6836091}">
      <dgm:prSet/>
      <dgm:spPr/>
      <dgm:t>
        <a:bodyPr/>
        <a:lstStyle/>
        <a:p>
          <a:endParaRPr lang="en-GB" sz="3600">
            <a:solidFill>
              <a:schemeClr val="tx1">
                <a:lumMod val="65000"/>
                <a:lumOff val="35000"/>
              </a:schemeClr>
            </a:solidFill>
          </a:endParaRPr>
        </a:p>
      </dgm:t>
    </dgm:pt>
    <dgm:pt modelId="{36EF2D58-E4AC-47F8-A2D8-3C9C733530E9}" type="sibTrans" cxnId="{D1186F2D-8F42-49F8-A81E-87E5D6836091}">
      <dgm:prSet/>
      <dgm:spPr/>
      <dgm:t>
        <a:bodyPr/>
        <a:lstStyle/>
        <a:p>
          <a:endParaRPr lang="en-GB" sz="3600">
            <a:solidFill>
              <a:schemeClr val="tx1">
                <a:lumMod val="65000"/>
                <a:lumOff val="35000"/>
              </a:schemeClr>
            </a:solidFill>
          </a:endParaRPr>
        </a:p>
      </dgm:t>
    </dgm:pt>
    <dgm:pt modelId="{29AB1541-7179-41DE-8860-82A264D3ED1B}">
      <dgm:prSet custT="1"/>
      <dgm:spPr>
        <a:solidFill>
          <a:schemeClr val="accent1"/>
        </a:solidFill>
      </dgm:spPr>
      <dgm:t>
        <a:bodyPr anchor="t" anchorCtr="0"/>
        <a:lstStyle/>
        <a:p>
          <a:pPr>
            <a:spcAft>
              <a:spcPts val="0"/>
            </a:spcAft>
          </a:pPr>
          <a:r>
            <a:rPr lang="en-GB" sz="1800" b="1">
              <a:solidFill>
                <a:srgbClr val="FFC000"/>
              </a:solidFill>
            </a:rPr>
            <a:t>High quality ACC transfer services</a:t>
          </a:r>
        </a:p>
        <a:p>
          <a:pPr>
            <a:spcAft>
              <a:spcPts val="0"/>
            </a:spcAft>
          </a:pPr>
          <a:r>
            <a:rPr lang="en-GB" sz="1800">
              <a:solidFill>
                <a:schemeClr val="bg1"/>
              </a:solidFill>
            </a:rPr>
            <a:t>Provide a resource to regions to enable the development of critical care transfer services that deliver a responsive, high quality, safe, efficient and sustainable service that can provide both escalation of care and pathway management across providers and regional footprints</a:t>
          </a:r>
          <a:endParaRPr lang="en-GB" sz="1800" b="1">
            <a:solidFill>
              <a:srgbClr val="FFC000"/>
            </a:solidFill>
          </a:endParaRPr>
        </a:p>
      </dgm:t>
    </dgm:pt>
    <dgm:pt modelId="{AC4141B4-B1E3-410A-ACD5-19203B9EA748}" type="parTrans" cxnId="{32E54184-3445-4E70-AEF0-DA8878254CB1}">
      <dgm:prSet/>
      <dgm:spPr/>
      <dgm:t>
        <a:bodyPr/>
        <a:lstStyle/>
        <a:p>
          <a:endParaRPr lang="en-GB" sz="3600">
            <a:solidFill>
              <a:schemeClr val="tx1">
                <a:lumMod val="65000"/>
                <a:lumOff val="35000"/>
              </a:schemeClr>
            </a:solidFill>
          </a:endParaRPr>
        </a:p>
      </dgm:t>
    </dgm:pt>
    <dgm:pt modelId="{56A60C6B-FE84-4252-A078-8D36BBDE3873}" type="sibTrans" cxnId="{32E54184-3445-4E70-AEF0-DA8878254CB1}">
      <dgm:prSet/>
      <dgm:spPr/>
      <dgm:t>
        <a:bodyPr/>
        <a:lstStyle/>
        <a:p>
          <a:endParaRPr lang="en-GB" sz="3600">
            <a:solidFill>
              <a:schemeClr val="tx1">
                <a:lumMod val="65000"/>
                <a:lumOff val="35000"/>
              </a:schemeClr>
            </a:solidFill>
          </a:endParaRPr>
        </a:p>
      </dgm:t>
    </dgm:pt>
    <dgm:pt modelId="{166DB88A-1CBF-4D18-9CB7-5C4AF3BF98E9}" type="pres">
      <dgm:prSet presAssocID="{31DFB4C5-897A-4571-BBD0-F4543C99FD44}" presName="linear" presStyleCnt="0">
        <dgm:presLayoutVars>
          <dgm:dir/>
          <dgm:resizeHandles val="exact"/>
        </dgm:presLayoutVars>
      </dgm:prSet>
      <dgm:spPr/>
    </dgm:pt>
    <dgm:pt modelId="{F7E3477D-D864-496B-B4E6-735AE25D255A}" type="pres">
      <dgm:prSet presAssocID="{F956FB4E-95A5-4033-9784-136DD383597C}" presName="comp" presStyleCnt="0"/>
      <dgm:spPr/>
    </dgm:pt>
    <dgm:pt modelId="{6DEE6DA9-485C-4BDA-BA46-6D95CF69ED92}" type="pres">
      <dgm:prSet presAssocID="{F956FB4E-95A5-4033-9784-136DD383597C}" presName="box" presStyleLbl="node1" presStyleIdx="0" presStyleCnt="4" custScaleY="128479" custLinFactNeighborY="800"/>
      <dgm:spPr/>
    </dgm:pt>
    <dgm:pt modelId="{B414FD67-308D-47AA-AF41-87F8B850C27F}" type="pres">
      <dgm:prSet presAssocID="{F956FB4E-95A5-4033-9784-136DD383597C}" presName="img" presStyleLbl="fgImgPlace1" presStyleIdx="0" presStyleCnt="4" custScaleX="38190" custScaleY="72034" custLinFactX="-3191" custLinFactY="46628" custLinFactNeighborX="-100000" custLinFactNeighborY="100000">
        <dgm:style>
          <a:lnRef idx="2">
            <a:schemeClr val="dk1"/>
          </a:lnRef>
          <a:fillRef idx="1">
            <a:schemeClr val="lt1"/>
          </a:fillRef>
          <a:effectRef idx="0">
            <a:schemeClr val="dk1"/>
          </a:effectRef>
          <a:fontRef idx="minor">
            <a:schemeClr val="dk1"/>
          </a:fontRef>
        </dgm:style>
      </dgm:prSet>
      <dgm:spPr>
        <a:ln>
          <a:solidFill>
            <a:schemeClr val="bg2"/>
          </a:solidFill>
        </a:ln>
      </dgm:spPr>
    </dgm:pt>
    <dgm:pt modelId="{699E4A8E-7CBD-45FE-BD3B-B1EDFEDA7DC7}" type="pres">
      <dgm:prSet presAssocID="{F956FB4E-95A5-4033-9784-136DD383597C}" presName="text" presStyleLbl="node1" presStyleIdx="0" presStyleCnt="4">
        <dgm:presLayoutVars>
          <dgm:bulletEnabled val="1"/>
        </dgm:presLayoutVars>
      </dgm:prSet>
      <dgm:spPr/>
    </dgm:pt>
    <dgm:pt modelId="{089587B9-61F2-4173-9F10-43A6B3D668A8}" type="pres">
      <dgm:prSet presAssocID="{37B6AD8B-8B22-4FE6-92A8-F1F7C5AC5A1A}" presName="spacer" presStyleCnt="0"/>
      <dgm:spPr/>
    </dgm:pt>
    <dgm:pt modelId="{5866DBE0-CD9D-4B26-9401-9F7E53F0F703}" type="pres">
      <dgm:prSet presAssocID="{396A6A20-7811-4B10-997C-FD417080810E}" presName="comp" presStyleCnt="0"/>
      <dgm:spPr/>
    </dgm:pt>
    <dgm:pt modelId="{582EA2A7-587A-4E92-BA2D-7470AD47F0C4}" type="pres">
      <dgm:prSet presAssocID="{396A6A20-7811-4B10-997C-FD417080810E}" presName="box" presStyleLbl="node1" presStyleIdx="1" presStyleCnt="4" custScaleY="111317" custLinFactNeighborX="288" custLinFactNeighborY="-1672"/>
      <dgm:spPr/>
    </dgm:pt>
    <dgm:pt modelId="{D5BAA767-35A1-4C8E-9813-0093378AB6AF}" type="pres">
      <dgm:prSet presAssocID="{396A6A20-7811-4B10-997C-FD417080810E}" presName="img" presStyleLbl="fgImgPlace1" presStyleIdx="1" presStyleCnt="4" custScaleX="54929" custScaleY="91651"/>
      <dgm:spPr>
        <a:noFill/>
        <a:ln>
          <a:noFill/>
        </a:ln>
      </dgm:spPr>
    </dgm:pt>
    <dgm:pt modelId="{172B4F25-1619-4C5F-93B6-1086DEF581E6}" type="pres">
      <dgm:prSet presAssocID="{396A6A20-7811-4B10-997C-FD417080810E}" presName="text" presStyleLbl="node1" presStyleIdx="1" presStyleCnt="4">
        <dgm:presLayoutVars>
          <dgm:bulletEnabled val="1"/>
        </dgm:presLayoutVars>
      </dgm:prSet>
      <dgm:spPr/>
    </dgm:pt>
    <dgm:pt modelId="{E001FCEB-1E38-486F-BFDA-B60DCA3129D4}" type="pres">
      <dgm:prSet presAssocID="{6AB9F789-DE38-4CC9-9714-9C2A93A3E30A}" presName="spacer" presStyleCnt="0"/>
      <dgm:spPr/>
    </dgm:pt>
    <dgm:pt modelId="{52DED057-AD9A-4BE4-BD9A-7A140E57F251}" type="pres">
      <dgm:prSet presAssocID="{29AB1541-7179-41DE-8860-82A264D3ED1B}" presName="comp" presStyleCnt="0"/>
      <dgm:spPr/>
    </dgm:pt>
    <dgm:pt modelId="{4E7ECEB3-FAFF-41FB-9A22-D81C92BF32B3}" type="pres">
      <dgm:prSet presAssocID="{29AB1541-7179-41DE-8860-82A264D3ED1B}" presName="box" presStyleLbl="node1" presStyleIdx="2" presStyleCnt="4" custScaleY="106161" custLinFactNeighborY="-1239"/>
      <dgm:spPr/>
    </dgm:pt>
    <dgm:pt modelId="{086FB356-7C6B-4D4F-BB9D-351A1AD4E4FC}" type="pres">
      <dgm:prSet presAssocID="{29AB1541-7179-41DE-8860-82A264D3ED1B}" presName="img" presStyleLbl="fgImgPlace1" presStyleIdx="2" presStyleCnt="4" custScaleX="74825"/>
      <dgm:spPr>
        <a:noFill/>
        <a:ln>
          <a:noFill/>
        </a:ln>
      </dgm:spPr>
    </dgm:pt>
    <dgm:pt modelId="{5E5CB8C2-C58D-430C-925A-C8276A51E16E}" type="pres">
      <dgm:prSet presAssocID="{29AB1541-7179-41DE-8860-82A264D3ED1B}" presName="text" presStyleLbl="node1" presStyleIdx="2" presStyleCnt="4">
        <dgm:presLayoutVars>
          <dgm:bulletEnabled val="1"/>
        </dgm:presLayoutVars>
      </dgm:prSet>
      <dgm:spPr/>
    </dgm:pt>
    <dgm:pt modelId="{DE3E14E1-6F61-46FF-B8CE-18572E0FA592}" type="pres">
      <dgm:prSet presAssocID="{56A60C6B-FE84-4252-A078-8D36BBDE3873}" presName="spacer" presStyleCnt="0"/>
      <dgm:spPr/>
    </dgm:pt>
    <dgm:pt modelId="{7E860458-1A6C-4E82-88A9-6ABBB4B42FCD}" type="pres">
      <dgm:prSet presAssocID="{747EE2DD-C3A6-4030-8109-B65843E855B4}" presName="comp" presStyleCnt="0"/>
      <dgm:spPr/>
    </dgm:pt>
    <dgm:pt modelId="{21F424B0-42D7-4A66-BFC2-95ABF0F74528}" type="pres">
      <dgm:prSet presAssocID="{747EE2DD-C3A6-4030-8109-B65843E855B4}" presName="box" presStyleLbl="node1" presStyleIdx="3" presStyleCnt="4" custScaleY="95658"/>
      <dgm:spPr/>
    </dgm:pt>
    <dgm:pt modelId="{3F64CE57-EC67-4E93-92B5-F3252908966C}" type="pres">
      <dgm:prSet presAssocID="{747EE2DD-C3A6-4030-8109-B65843E855B4}" presName="img" presStyleLbl="fgImgPlace1" presStyleIdx="3" presStyleCnt="4" custScaleX="75856"/>
      <dgm:spPr>
        <a:noFill/>
        <a:ln>
          <a:noFill/>
        </a:ln>
      </dgm:spPr>
    </dgm:pt>
    <dgm:pt modelId="{8E9760FB-A2C8-471F-8B4B-9434B4820591}" type="pres">
      <dgm:prSet presAssocID="{747EE2DD-C3A6-4030-8109-B65843E855B4}" presName="text" presStyleLbl="node1" presStyleIdx="3" presStyleCnt="4">
        <dgm:presLayoutVars>
          <dgm:bulletEnabled val="1"/>
        </dgm:presLayoutVars>
      </dgm:prSet>
      <dgm:spPr/>
    </dgm:pt>
  </dgm:ptLst>
  <dgm:cxnLst>
    <dgm:cxn modelId="{079D1108-E237-4802-8FA0-8CFB041966DC}" type="presOf" srcId="{31DFB4C5-897A-4571-BBD0-F4543C99FD44}" destId="{166DB88A-1CBF-4D18-9CB7-5C4AF3BF98E9}" srcOrd="0" destOrd="0" presId="urn:microsoft.com/office/officeart/2005/8/layout/vList4"/>
    <dgm:cxn modelId="{FD85C30C-7909-4ED9-9B13-2ED078B35949}" type="presOf" srcId="{29AB1541-7179-41DE-8860-82A264D3ED1B}" destId="{5E5CB8C2-C58D-430C-925A-C8276A51E16E}" srcOrd="1" destOrd="0" presId="urn:microsoft.com/office/officeart/2005/8/layout/vList4"/>
    <dgm:cxn modelId="{D1186F2D-8F42-49F8-A81E-87E5D6836091}" srcId="{31DFB4C5-897A-4571-BBD0-F4543C99FD44}" destId="{747EE2DD-C3A6-4030-8109-B65843E855B4}" srcOrd="3" destOrd="0" parTransId="{548CE7A0-0A16-4DEF-8E43-5EFB54995717}" sibTransId="{36EF2D58-E4AC-47F8-A2D8-3C9C733530E9}"/>
    <dgm:cxn modelId="{A814A62D-2BA1-432C-9FD3-BD7618F3ED81}" srcId="{31DFB4C5-897A-4571-BBD0-F4543C99FD44}" destId="{396A6A20-7811-4B10-997C-FD417080810E}" srcOrd="1" destOrd="0" parTransId="{C43EA022-D7B3-4326-9E48-2E1BBEA0E662}" sibTransId="{6AB9F789-DE38-4CC9-9714-9C2A93A3E30A}"/>
    <dgm:cxn modelId="{4EA0932F-CAA4-4B2D-B647-1AC060088CAE}" type="presOf" srcId="{747EE2DD-C3A6-4030-8109-B65843E855B4}" destId="{21F424B0-42D7-4A66-BFC2-95ABF0F74528}" srcOrd="0" destOrd="0" presId="urn:microsoft.com/office/officeart/2005/8/layout/vList4"/>
    <dgm:cxn modelId="{5B9C6131-5AA0-456E-8E1E-917EB2F9FA06}" type="presOf" srcId="{29AB1541-7179-41DE-8860-82A264D3ED1B}" destId="{4E7ECEB3-FAFF-41FB-9A22-D81C92BF32B3}" srcOrd="0" destOrd="0" presId="urn:microsoft.com/office/officeart/2005/8/layout/vList4"/>
    <dgm:cxn modelId="{32E54184-3445-4E70-AEF0-DA8878254CB1}" srcId="{31DFB4C5-897A-4571-BBD0-F4543C99FD44}" destId="{29AB1541-7179-41DE-8860-82A264D3ED1B}" srcOrd="2" destOrd="0" parTransId="{AC4141B4-B1E3-410A-ACD5-19203B9EA748}" sibTransId="{56A60C6B-FE84-4252-A078-8D36BBDE3873}"/>
    <dgm:cxn modelId="{5E0E659A-D2D9-4F98-8FE8-D109DCC5AACE}" type="presOf" srcId="{F956FB4E-95A5-4033-9784-136DD383597C}" destId="{699E4A8E-7CBD-45FE-BD3B-B1EDFEDA7DC7}" srcOrd="1" destOrd="0" presId="urn:microsoft.com/office/officeart/2005/8/layout/vList4"/>
    <dgm:cxn modelId="{DAB09CAC-17D0-44E9-8393-B19B0A8D766F}" type="presOf" srcId="{396A6A20-7811-4B10-997C-FD417080810E}" destId="{172B4F25-1619-4C5F-93B6-1086DEF581E6}" srcOrd="1" destOrd="0" presId="urn:microsoft.com/office/officeart/2005/8/layout/vList4"/>
    <dgm:cxn modelId="{B01D79CB-7624-4EB1-B68A-8DF6076E6754}" type="presOf" srcId="{F956FB4E-95A5-4033-9784-136DD383597C}" destId="{6DEE6DA9-485C-4BDA-BA46-6D95CF69ED92}" srcOrd="0" destOrd="0" presId="urn:microsoft.com/office/officeart/2005/8/layout/vList4"/>
    <dgm:cxn modelId="{70F649D8-775A-45D8-B428-1906CFC261E9}" type="presOf" srcId="{396A6A20-7811-4B10-997C-FD417080810E}" destId="{582EA2A7-587A-4E92-BA2D-7470AD47F0C4}" srcOrd="0" destOrd="0" presId="urn:microsoft.com/office/officeart/2005/8/layout/vList4"/>
    <dgm:cxn modelId="{9340E9DE-3A76-4F76-894D-55075396D601}" type="presOf" srcId="{747EE2DD-C3A6-4030-8109-B65843E855B4}" destId="{8E9760FB-A2C8-471F-8B4B-9434B4820591}" srcOrd="1" destOrd="0" presId="urn:microsoft.com/office/officeart/2005/8/layout/vList4"/>
    <dgm:cxn modelId="{DFDF45F8-4EA4-4A72-8DD7-65D3B8BB8395}" srcId="{31DFB4C5-897A-4571-BBD0-F4543C99FD44}" destId="{F956FB4E-95A5-4033-9784-136DD383597C}" srcOrd="0" destOrd="0" parTransId="{27E1C2C7-6412-4B49-9813-EFA9129ED234}" sibTransId="{37B6AD8B-8B22-4FE6-92A8-F1F7C5AC5A1A}"/>
    <dgm:cxn modelId="{61F39704-72D6-4CB7-B693-3741C77C74EF}" type="presParOf" srcId="{166DB88A-1CBF-4D18-9CB7-5C4AF3BF98E9}" destId="{F7E3477D-D864-496B-B4E6-735AE25D255A}" srcOrd="0" destOrd="0" presId="urn:microsoft.com/office/officeart/2005/8/layout/vList4"/>
    <dgm:cxn modelId="{D5BF5C23-4A09-4EC0-8840-D27B260CB9D2}" type="presParOf" srcId="{F7E3477D-D864-496B-B4E6-735AE25D255A}" destId="{6DEE6DA9-485C-4BDA-BA46-6D95CF69ED92}" srcOrd="0" destOrd="0" presId="urn:microsoft.com/office/officeart/2005/8/layout/vList4"/>
    <dgm:cxn modelId="{E27E56E4-B66B-4C30-B9BD-6B3BC7C597A3}" type="presParOf" srcId="{F7E3477D-D864-496B-B4E6-735AE25D255A}" destId="{B414FD67-308D-47AA-AF41-87F8B850C27F}" srcOrd="1" destOrd="0" presId="urn:microsoft.com/office/officeart/2005/8/layout/vList4"/>
    <dgm:cxn modelId="{5A182A68-B04F-4714-B4C3-464860434294}" type="presParOf" srcId="{F7E3477D-D864-496B-B4E6-735AE25D255A}" destId="{699E4A8E-7CBD-45FE-BD3B-B1EDFEDA7DC7}" srcOrd="2" destOrd="0" presId="urn:microsoft.com/office/officeart/2005/8/layout/vList4"/>
    <dgm:cxn modelId="{4171B004-292C-4481-9DCB-783F0148EA9F}" type="presParOf" srcId="{166DB88A-1CBF-4D18-9CB7-5C4AF3BF98E9}" destId="{089587B9-61F2-4173-9F10-43A6B3D668A8}" srcOrd="1" destOrd="0" presId="urn:microsoft.com/office/officeart/2005/8/layout/vList4"/>
    <dgm:cxn modelId="{09283C52-BD60-444A-9DEA-EE07C4090607}" type="presParOf" srcId="{166DB88A-1CBF-4D18-9CB7-5C4AF3BF98E9}" destId="{5866DBE0-CD9D-4B26-9401-9F7E53F0F703}" srcOrd="2" destOrd="0" presId="urn:microsoft.com/office/officeart/2005/8/layout/vList4"/>
    <dgm:cxn modelId="{0A67435F-29F9-4B69-9B1B-592130E89994}" type="presParOf" srcId="{5866DBE0-CD9D-4B26-9401-9F7E53F0F703}" destId="{582EA2A7-587A-4E92-BA2D-7470AD47F0C4}" srcOrd="0" destOrd="0" presId="urn:microsoft.com/office/officeart/2005/8/layout/vList4"/>
    <dgm:cxn modelId="{7C2EA1A3-77B8-46D0-B7A5-AD4E0781408B}" type="presParOf" srcId="{5866DBE0-CD9D-4B26-9401-9F7E53F0F703}" destId="{D5BAA767-35A1-4C8E-9813-0093378AB6AF}" srcOrd="1" destOrd="0" presId="urn:microsoft.com/office/officeart/2005/8/layout/vList4"/>
    <dgm:cxn modelId="{D8A4B4E3-5520-47B4-8ADF-35764522E2C4}" type="presParOf" srcId="{5866DBE0-CD9D-4B26-9401-9F7E53F0F703}" destId="{172B4F25-1619-4C5F-93B6-1086DEF581E6}" srcOrd="2" destOrd="0" presId="urn:microsoft.com/office/officeart/2005/8/layout/vList4"/>
    <dgm:cxn modelId="{3622AAE3-FB0D-4DB1-9AEE-E5B6DE0FD3CB}" type="presParOf" srcId="{166DB88A-1CBF-4D18-9CB7-5C4AF3BF98E9}" destId="{E001FCEB-1E38-486F-BFDA-B60DCA3129D4}" srcOrd="3" destOrd="0" presId="urn:microsoft.com/office/officeart/2005/8/layout/vList4"/>
    <dgm:cxn modelId="{109AC01B-C76A-4085-81E9-4F047561181D}" type="presParOf" srcId="{166DB88A-1CBF-4D18-9CB7-5C4AF3BF98E9}" destId="{52DED057-AD9A-4BE4-BD9A-7A140E57F251}" srcOrd="4" destOrd="0" presId="urn:microsoft.com/office/officeart/2005/8/layout/vList4"/>
    <dgm:cxn modelId="{F645EE7E-2F64-4D18-94AF-F59EA445A165}" type="presParOf" srcId="{52DED057-AD9A-4BE4-BD9A-7A140E57F251}" destId="{4E7ECEB3-FAFF-41FB-9A22-D81C92BF32B3}" srcOrd="0" destOrd="0" presId="urn:microsoft.com/office/officeart/2005/8/layout/vList4"/>
    <dgm:cxn modelId="{1CD198D1-430A-4A18-97CC-52CE98DDBB53}" type="presParOf" srcId="{52DED057-AD9A-4BE4-BD9A-7A140E57F251}" destId="{086FB356-7C6B-4D4F-BB9D-351A1AD4E4FC}" srcOrd="1" destOrd="0" presId="urn:microsoft.com/office/officeart/2005/8/layout/vList4"/>
    <dgm:cxn modelId="{072B06D4-6DE4-4173-85AF-4B90826DBE5D}" type="presParOf" srcId="{52DED057-AD9A-4BE4-BD9A-7A140E57F251}" destId="{5E5CB8C2-C58D-430C-925A-C8276A51E16E}" srcOrd="2" destOrd="0" presId="urn:microsoft.com/office/officeart/2005/8/layout/vList4"/>
    <dgm:cxn modelId="{55BCA61C-C8E0-47CB-80E3-7A8B1EC75FF9}" type="presParOf" srcId="{166DB88A-1CBF-4D18-9CB7-5C4AF3BF98E9}" destId="{DE3E14E1-6F61-46FF-B8CE-18572E0FA592}" srcOrd="5" destOrd="0" presId="urn:microsoft.com/office/officeart/2005/8/layout/vList4"/>
    <dgm:cxn modelId="{50D61E5F-84D5-4E5D-AF1F-695E2B1E0CC5}" type="presParOf" srcId="{166DB88A-1CBF-4D18-9CB7-5C4AF3BF98E9}" destId="{7E860458-1A6C-4E82-88A9-6ABBB4B42FCD}" srcOrd="6" destOrd="0" presId="urn:microsoft.com/office/officeart/2005/8/layout/vList4"/>
    <dgm:cxn modelId="{0A39BE4C-4B62-4741-A3E9-7FF82632A613}" type="presParOf" srcId="{7E860458-1A6C-4E82-88A9-6ABBB4B42FCD}" destId="{21F424B0-42D7-4A66-BFC2-95ABF0F74528}" srcOrd="0" destOrd="0" presId="urn:microsoft.com/office/officeart/2005/8/layout/vList4"/>
    <dgm:cxn modelId="{744D2CA5-68A3-4D09-8EB7-54A9E5A25666}" type="presParOf" srcId="{7E860458-1A6C-4E82-88A9-6ABBB4B42FCD}" destId="{3F64CE57-EC67-4E93-92B5-F3252908966C}" srcOrd="1" destOrd="0" presId="urn:microsoft.com/office/officeart/2005/8/layout/vList4"/>
    <dgm:cxn modelId="{7E9FDD77-B988-4D80-9395-AE4CC631BC1E}" type="presParOf" srcId="{7E860458-1A6C-4E82-88A9-6ABBB4B42FCD}" destId="{8E9760FB-A2C8-471F-8B4B-9434B4820591}"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DCF58E-B8E4-43E7-99C0-94636BD43DDB}"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GB"/>
        </a:p>
      </dgm:t>
    </dgm:pt>
    <dgm:pt modelId="{3E567897-2A4A-41CD-BA4D-A201E017FFA7}">
      <dgm:prSet phldrT="[Text]" custT="1"/>
      <dgm:spPr/>
      <dgm:t>
        <a:bodyPr/>
        <a:lstStyle/>
        <a:p>
          <a:r>
            <a:rPr lang="en-GB" sz="2000" dirty="0">
              <a:effectLst/>
              <a:latin typeface="Calibri" panose="020F0502020204030204" pitchFamily="34" charset="0"/>
              <a:ea typeface="Calibri" panose="020F0502020204030204" pitchFamily="34" charset="0"/>
            </a:rPr>
            <a:t>Patient ratios</a:t>
          </a:r>
          <a:endParaRPr lang="en-GB" sz="2000" dirty="0"/>
        </a:p>
      </dgm:t>
    </dgm:pt>
    <dgm:pt modelId="{83AA2798-5C70-4135-A10B-55CF21F78F95}" type="parTrans" cxnId="{3A0D8D7B-181F-4B34-A7E9-64AE4B36326F}">
      <dgm:prSet/>
      <dgm:spPr/>
      <dgm:t>
        <a:bodyPr/>
        <a:lstStyle/>
        <a:p>
          <a:endParaRPr lang="en-GB" sz="1800"/>
        </a:p>
      </dgm:t>
    </dgm:pt>
    <dgm:pt modelId="{99E83ACC-E6BA-47C5-AF4E-747A226C9AB2}" type="sibTrans" cxnId="{3A0D8D7B-181F-4B34-A7E9-64AE4B36326F}">
      <dgm:prSet/>
      <dgm:spPr/>
      <dgm:t>
        <a:bodyPr/>
        <a:lstStyle/>
        <a:p>
          <a:endParaRPr lang="en-GB" sz="1800"/>
        </a:p>
      </dgm:t>
    </dgm:pt>
    <dgm:pt modelId="{AD618FFC-B7C8-4460-B699-000C240F182A}">
      <dgm:prSet phldrT="[Text]" custT="1"/>
      <dgm:spPr/>
      <dgm:t>
        <a:bodyPr/>
        <a:lstStyle/>
        <a:p>
          <a:r>
            <a:rPr lang="en-GB" sz="2000" dirty="0">
              <a:effectLst/>
              <a:latin typeface="Calibri" panose="020F0502020204030204" pitchFamily="34" charset="0"/>
              <a:ea typeface="Calibri" panose="020F0502020204030204" pitchFamily="34" charset="0"/>
            </a:rPr>
            <a:t>Environment</a:t>
          </a:r>
          <a:endParaRPr lang="en-GB" sz="2000" dirty="0"/>
        </a:p>
      </dgm:t>
    </dgm:pt>
    <dgm:pt modelId="{578063FA-D071-4049-B27B-FBE3CA8D71D9}" type="parTrans" cxnId="{74E4B232-1770-42EF-BFF5-6D40E02E7FCF}">
      <dgm:prSet/>
      <dgm:spPr/>
      <dgm:t>
        <a:bodyPr/>
        <a:lstStyle/>
        <a:p>
          <a:endParaRPr lang="en-GB" sz="1800"/>
        </a:p>
      </dgm:t>
    </dgm:pt>
    <dgm:pt modelId="{919EA8EF-24EB-4B58-97EB-082F780D92EC}" type="sibTrans" cxnId="{74E4B232-1770-42EF-BFF5-6D40E02E7FCF}">
      <dgm:prSet/>
      <dgm:spPr/>
      <dgm:t>
        <a:bodyPr/>
        <a:lstStyle/>
        <a:p>
          <a:endParaRPr lang="en-GB" sz="1800"/>
        </a:p>
      </dgm:t>
    </dgm:pt>
    <dgm:pt modelId="{57AE8814-B4C7-4A63-A074-A8DD9BCF67F0}">
      <dgm:prSet phldrT="[Text]" custT="1"/>
      <dgm:spPr/>
      <dgm:t>
        <a:bodyPr/>
        <a:lstStyle/>
        <a:p>
          <a:r>
            <a:rPr lang="en-GB" sz="2000" dirty="0">
              <a:effectLst/>
              <a:latin typeface="Calibri" panose="020F0502020204030204" pitchFamily="34" charset="0"/>
              <a:ea typeface="Calibri" panose="020F0502020204030204" pitchFamily="34" charset="0"/>
            </a:rPr>
            <a:t>Workforce availability</a:t>
          </a:r>
          <a:endParaRPr lang="en-GB" sz="2000" dirty="0"/>
        </a:p>
      </dgm:t>
    </dgm:pt>
    <dgm:pt modelId="{EE818CC2-E533-45EC-B416-877FD7EDD982}" type="parTrans" cxnId="{C070376A-28B3-4666-B79F-1A863D97C3DB}">
      <dgm:prSet/>
      <dgm:spPr/>
      <dgm:t>
        <a:bodyPr/>
        <a:lstStyle/>
        <a:p>
          <a:endParaRPr lang="en-GB" sz="1800"/>
        </a:p>
      </dgm:t>
    </dgm:pt>
    <dgm:pt modelId="{5F174A18-2C57-4186-ACDF-02CD18F410BE}" type="sibTrans" cxnId="{C070376A-28B3-4666-B79F-1A863D97C3DB}">
      <dgm:prSet/>
      <dgm:spPr/>
      <dgm:t>
        <a:bodyPr/>
        <a:lstStyle/>
        <a:p>
          <a:endParaRPr lang="en-GB" sz="1800"/>
        </a:p>
      </dgm:t>
    </dgm:pt>
    <dgm:pt modelId="{A74ADFD9-2499-41C8-A642-3C1A6E420E68}">
      <dgm:prSet custT="1"/>
      <dgm:spPr/>
      <dgm:t>
        <a:bodyPr/>
        <a:lstStyle/>
        <a:p>
          <a:r>
            <a:rPr lang="en-GB" sz="2000" dirty="0">
              <a:effectLst/>
              <a:latin typeface="Calibri" panose="020F0502020204030204" pitchFamily="34" charset="0"/>
              <a:ea typeface="Calibri" panose="020F0502020204030204" pitchFamily="34" charset="0"/>
            </a:rPr>
            <a:t>Skill mix</a:t>
          </a:r>
          <a:endParaRPr lang="en-GB" sz="2000" dirty="0"/>
        </a:p>
      </dgm:t>
    </dgm:pt>
    <dgm:pt modelId="{47475B13-FC79-4689-8CC4-CD3C4BA37B22}" type="parTrans" cxnId="{AA2EE6C8-978F-4027-8FA8-AE929A422952}">
      <dgm:prSet/>
      <dgm:spPr/>
      <dgm:t>
        <a:bodyPr/>
        <a:lstStyle/>
        <a:p>
          <a:endParaRPr lang="en-GB" sz="1800"/>
        </a:p>
      </dgm:t>
    </dgm:pt>
    <dgm:pt modelId="{4479416C-AEB4-4AC6-9F21-6EF72D8FE9BA}" type="sibTrans" cxnId="{AA2EE6C8-978F-4027-8FA8-AE929A422952}">
      <dgm:prSet/>
      <dgm:spPr/>
      <dgm:t>
        <a:bodyPr/>
        <a:lstStyle/>
        <a:p>
          <a:endParaRPr lang="en-GB" sz="1800"/>
        </a:p>
      </dgm:t>
    </dgm:pt>
    <dgm:pt modelId="{21EE57B0-C754-4C99-AFEA-594FE5DF985D}" type="pres">
      <dgm:prSet presAssocID="{A2DCF58E-B8E4-43E7-99C0-94636BD43DDB}" presName="Name0" presStyleCnt="0">
        <dgm:presLayoutVars>
          <dgm:chMax val="11"/>
          <dgm:chPref val="11"/>
          <dgm:dir/>
          <dgm:resizeHandles/>
        </dgm:presLayoutVars>
      </dgm:prSet>
      <dgm:spPr/>
    </dgm:pt>
    <dgm:pt modelId="{B8F21BCC-9607-458E-AC51-2E4706E5BE05}" type="pres">
      <dgm:prSet presAssocID="{57AE8814-B4C7-4A63-A074-A8DD9BCF67F0}" presName="Accent4" presStyleCnt="0"/>
      <dgm:spPr/>
    </dgm:pt>
    <dgm:pt modelId="{27B99337-EFE6-403C-8567-DA539D1B7BE5}" type="pres">
      <dgm:prSet presAssocID="{57AE8814-B4C7-4A63-A074-A8DD9BCF67F0}" presName="Accent" presStyleLbl="node1" presStyleIdx="0" presStyleCnt="4"/>
      <dgm:spPr/>
    </dgm:pt>
    <dgm:pt modelId="{F38AE09F-5282-4DA6-A946-491FB05BA03F}" type="pres">
      <dgm:prSet presAssocID="{57AE8814-B4C7-4A63-A074-A8DD9BCF67F0}" presName="ParentBackground4" presStyleCnt="0"/>
      <dgm:spPr/>
    </dgm:pt>
    <dgm:pt modelId="{8AEAA04C-8494-456D-BC7F-3723741C6ABB}" type="pres">
      <dgm:prSet presAssocID="{57AE8814-B4C7-4A63-A074-A8DD9BCF67F0}" presName="ParentBackground" presStyleLbl="fgAcc1" presStyleIdx="0" presStyleCnt="4"/>
      <dgm:spPr/>
    </dgm:pt>
    <dgm:pt modelId="{917B0AE4-A4D2-46DE-91FD-5D45503C3958}" type="pres">
      <dgm:prSet presAssocID="{57AE8814-B4C7-4A63-A074-A8DD9BCF67F0}" presName="Parent4" presStyleLbl="revTx" presStyleIdx="0" presStyleCnt="0">
        <dgm:presLayoutVars>
          <dgm:chMax val="1"/>
          <dgm:chPref val="1"/>
          <dgm:bulletEnabled val="1"/>
        </dgm:presLayoutVars>
      </dgm:prSet>
      <dgm:spPr/>
    </dgm:pt>
    <dgm:pt modelId="{99BF6342-CD59-474D-97F3-3038A57D297C}" type="pres">
      <dgm:prSet presAssocID="{A74ADFD9-2499-41C8-A642-3C1A6E420E68}" presName="Accent3" presStyleCnt="0"/>
      <dgm:spPr/>
    </dgm:pt>
    <dgm:pt modelId="{4D5081A8-B960-475A-8172-5C25287A0DD4}" type="pres">
      <dgm:prSet presAssocID="{A74ADFD9-2499-41C8-A642-3C1A6E420E68}" presName="Accent" presStyleLbl="node1" presStyleIdx="1" presStyleCnt="4"/>
      <dgm:spPr>
        <a:solidFill>
          <a:srgbClr val="FF0000"/>
        </a:solidFill>
      </dgm:spPr>
    </dgm:pt>
    <dgm:pt modelId="{698F6259-46D2-4A63-93DA-BBBB47C6B2C9}" type="pres">
      <dgm:prSet presAssocID="{A74ADFD9-2499-41C8-A642-3C1A6E420E68}" presName="ParentBackground3" presStyleCnt="0"/>
      <dgm:spPr/>
    </dgm:pt>
    <dgm:pt modelId="{9F9626B6-64D2-4A52-BC33-92C12F444521}" type="pres">
      <dgm:prSet presAssocID="{A74ADFD9-2499-41C8-A642-3C1A6E420E68}" presName="ParentBackground" presStyleLbl="fgAcc1" presStyleIdx="1" presStyleCnt="4"/>
      <dgm:spPr/>
    </dgm:pt>
    <dgm:pt modelId="{03E35EA0-5ADD-40EA-A933-1C54F7718FDD}" type="pres">
      <dgm:prSet presAssocID="{A74ADFD9-2499-41C8-A642-3C1A6E420E68}" presName="Parent3" presStyleLbl="revTx" presStyleIdx="0" presStyleCnt="0">
        <dgm:presLayoutVars>
          <dgm:chMax val="1"/>
          <dgm:chPref val="1"/>
          <dgm:bulletEnabled val="1"/>
        </dgm:presLayoutVars>
      </dgm:prSet>
      <dgm:spPr/>
    </dgm:pt>
    <dgm:pt modelId="{F45367AE-22B0-493A-B399-90CEFBC70E84}" type="pres">
      <dgm:prSet presAssocID="{AD618FFC-B7C8-4460-B699-000C240F182A}" presName="Accent2" presStyleCnt="0"/>
      <dgm:spPr/>
    </dgm:pt>
    <dgm:pt modelId="{8970D22A-B2A4-40A5-9375-2BF61E5252A2}" type="pres">
      <dgm:prSet presAssocID="{AD618FFC-B7C8-4460-B699-000C240F182A}" presName="Accent" presStyleLbl="node1" presStyleIdx="2" presStyleCnt="4"/>
      <dgm:spPr/>
    </dgm:pt>
    <dgm:pt modelId="{C297C6FB-65FB-481E-B821-C64FAC5C382B}" type="pres">
      <dgm:prSet presAssocID="{AD618FFC-B7C8-4460-B699-000C240F182A}" presName="ParentBackground2" presStyleCnt="0"/>
      <dgm:spPr/>
    </dgm:pt>
    <dgm:pt modelId="{0F346804-CF32-4BDE-9F0B-65F3DBC85989}" type="pres">
      <dgm:prSet presAssocID="{AD618FFC-B7C8-4460-B699-000C240F182A}" presName="ParentBackground" presStyleLbl="fgAcc1" presStyleIdx="2" presStyleCnt="4"/>
      <dgm:spPr/>
    </dgm:pt>
    <dgm:pt modelId="{66AC0FD3-5335-4E92-A59C-FE6A6888D908}" type="pres">
      <dgm:prSet presAssocID="{AD618FFC-B7C8-4460-B699-000C240F182A}" presName="Parent2" presStyleLbl="revTx" presStyleIdx="0" presStyleCnt="0">
        <dgm:presLayoutVars>
          <dgm:chMax val="1"/>
          <dgm:chPref val="1"/>
          <dgm:bulletEnabled val="1"/>
        </dgm:presLayoutVars>
      </dgm:prSet>
      <dgm:spPr/>
    </dgm:pt>
    <dgm:pt modelId="{F1D66129-5D79-4CDC-BABC-D48DFA1A6600}" type="pres">
      <dgm:prSet presAssocID="{3E567897-2A4A-41CD-BA4D-A201E017FFA7}" presName="Accent1" presStyleCnt="0"/>
      <dgm:spPr/>
    </dgm:pt>
    <dgm:pt modelId="{2D41FCBF-2283-480F-8E95-08D07CCF8C89}" type="pres">
      <dgm:prSet presAssocID="{3E567897-2A4A-41CD-BA4D-A201E017FFA7}" presName="Accent" presStyleLbl="node1" presStyleIdx="3" presStyleCnt="4"/>
      <dgm:spPr>
        <a:solidFill>
          <a:srgbClr val="00B050"/>
        </a:solidFill>
      </dgm:spPr>
    </dgm:pt>
    <dgm:pt modelId="{AA65968D-D31D-42D0-9BCC-7CECE5233DCB}" type="pres">
      <dgm:prSet presAssocID="{3E567897-2A4A-41CD-BA4D-A201E017FFA7}" presName="ParentBackground1" presStyleCnt="0"/>
      <dgm:spPr/>
    </dgm:pt>
    <dgm:pt modelId="{66048CD4-59DF-4257-9C2A-0E834C759F81}" type="pres">
      <dgm:prSet presAssocID="{3E567897-2A4A-41CD-BA4D-A201E017FFA7}" presName="ParentBackground" presStyleLbl="fgAcc1" presStyleIdx="3" presStyleCnt="4" custLinFactNeighborX="-3753"/>
      <dgm:spPr/>
    </dgm:pt>
    <dgm:pt modelId="{7E6BF617-C640-4DFC-91D2-E74B1B8602EE}" type="pres">
      <dgm:prSet presAssocID="{3E567897-2A4A-41CD-BA4D-A201E017FFA7}" presName="Parent1" presStyleLbl="revTx" presStyleIdx="0" presStyleCnt="0">
        <dgm:presLayoutVars>
          <dgm:chMax val="1"/>
          <dgm:chPref val="1"/>
          <dgm:bulletEnabled val="1"/>
        </dgm:presLayoutVars>
      </dgm:prSet>
      <dgm:spPr/>
    </dgm:pt>
  </dgm:ptLst>
  <dgm:cxnLst>
    <dgm:cxn modelId="{74E4B232-1770-42EF-BFF5-6D40E02E7FCF}" srcId="{A2DCF58E-B8E4-43E7-99C0-94636BD43DDB}" destId="{AD618FFC-B7C8-4460-B699-000C240F182A}" srcOrd="1" destOrd="0" parTransId="{578063FA-D071-4049-B27B-FBE3CA8D71D9}" sibTransId="{919EA8EF-24EB-4B58-97EB-082F780D92EC}"/>
    <dgm:cxn modelId="{C45DDA3A-FEE8-49C8-9BCD-8F4E86303BFF}" type="presOf" srcId="{AD618FFC-B7C8-4460-B699-000C240F182A}" destId="{66AC0FD3-5335-4E92-A59C-FE6A6888D908}" srcOrd="1" destOrd="0" presId="urn:microsoft.com/office/officeart/2011/layout/CircleProcess"/>
    <dgm:cxn modelId="{C070376A-28B3-4666-B79F-1A863D97C3DB}" srcId="{A2DCF58E-B8E4-43E7-99C0-94636BD43DDB}" destId="{57AE8814-B4C7-4A63-A074-A8DD9BCF67F0}" srcOrd="3" destOrd="0" parTransId="{EE818CC2-E533-45EC-B416-877FD7EDD982}" sibTransId="{5F174A18-2C57-4186-ACDF-02CD18F410BE}"/>
    <dgm:cxn modelId="{C43D5354-FA9C-4EC4-AF03-6BDAB9602D76}" type="presOf" srcId="{AD618FFC-B7C8-4460-B699-000C240F182A}" destId="{0F346804-CF32-4BDE-9F0B-65F3DBC85989}" srcOrd="0" destOrd="0" presId="urn:microsoft.com/office/officeart/2011/layout/CircleProcess"/>
    <dgm:cxn modelId="{3A0D8D7B-181F-4B34-A7E9-64AE4B36326F}" srcId="{A2DCF58E-B8E4-43E7-99C0-94636BD43DDB}" destId="{3E567897-2A4A-41CD-BA4D-A201E017FFA7}" srcOrd="0" destOrd="0" parTransId="{83AA2798-5C70-4135-A10B-55CF21F78F95}" sibTransId="{99E83ACC-E6BA-47C5-AF4E-747A226C9AB2}"/>
    <dgm:cxn modelId="{07D8B282-365D-4D21-AD01-BDC2125BDEED}" type="presOf" srcId="{57AE8814-B4C7-4A63-A074-A8DD9BCF67F0}" destId="{8AEAA04C-8494-456D-BC7F-3723741C6ABB}" srcOrd="0" destOrd="0" presId="urn:microsoft.com/office/officeart/2011/layout/CircleProcess"/>
    <dgm:cxn modelId="{B95E6985-F2DA-4ED2-9D06-9F677DC02EAB}" type="presOf" srcId="{3E567897-2A4A-41CD-BA4D-A201E017FFA7}" destId="{66048CD4-59DF-4257-9C2A-0E834C759F81}" srcOrd="0" destOrd="0" presId="urn:microsoft.com/office/officeart/2011/layout/CircleProcess"/>
    <dgm:cxn modelId="{3B52CA99-D966-453D-9878-ECDDF8E07927}" type="presOf" srcId="{A74ADFD9-2499-41C8-A642-3C1A6E420E68}" destId="{03E35EA0-5ADD-40EA-A933-1C54F7718FDD}" srcOrd="1" destOrd="0" presId="urn:microsoft.com/office/officeart/2011/layout/CircleProcess"/>
    <dgm:cxn modelId="{D45994B2-4185-4531-905C-A932CA0FE3FA}" type="presOf" srcId="{A2DCF58E-B8E4-43E7-99C0-94636BD43DDB}" destId="{21EE57B0-C754-4C99-AFEA-594FE5DF985D}" srcOrd="0" destOrd="0" presId="urn:microsoft.com/office/officeart/2011/layout/CircleProcess"/>
    <dgm:cxn modelId="{AA2EE6C8-978F-4027-8FA8-AE929A422952}" srcId="{A2DCF58E-B8E4-43E7-99C0-94636BD43DDB}" destId="{A74ADFD9-2499-41C8-A642-3C1A6E420E68}" srcOrd="2" destOrd="0" parTransId="{47475B13-FC79-4689-8CC4-CD3C4BA37B22}" sibTransId="{4479416C-AEB4-4AC6-9F21-6EF72D8FE9BA}"/>
    <dgm:cxn modelId="{933A12CD-758C-4830-A06C-7A296BEF2C28}" type="presOf" srcId="{3E567897-2A4A-41CD-BA4D-A201E017FFA7}" destId="{7E6BF617-C640-4DFC-91D2-E74B1B8602EE}" srcOrd="1" destOrd="0" presId="urn:microsoft.com/office/officeart/2011/layout/CircleProcess"/>
    <dgm:cxn modelId="{0FDD35DF-B53E-4283-A7BE-D89BBC81CBC2}" type="presOf" srcId="{A74ADFD9-2499-41C8-A642-3C1A6E420E68}" destId="{9F9626B6-64D2-4A52-BC33-92C12F444521}" srcOrd="0" destOrd="0" presId="urn:microsoft.com/office/officeart/2011/layout/CircleProcess"/>
    <dgm:cxn modelId="{01B1A0FE-E312-4602-A4A5-D36CE1EB320F}" type="presOf" srcId="{57AE8814-B4C7-4A63-A074-A8DD9BCF67F0}" destId="{917B0AE4-A4D2-46DE-91FD-5D45503C3958}" srcOrd="1" destOrd="0" presId="urn:microsoft.com/office/officeart/2011/layout/CircleProcess"/>
    <dgm:cxn modelId="{A0F469D6-5521-4A8F-94DC-E4EF6360454F}" type="presParOf" srcId="{21EE57B0-C754-4C99-AFEA-594FE5DF985D}" destId="{B8F21BCC-9607-458E-AC51-2E4706E5BE05}" srcOrd="0" destOrd="0" presId="urn:microsoft.com/office/officeart/2011/layout/CircleProcess"/>
    <dgm:cxn modelId="{DD34F25E-EF21-4341-9A9B-E9151E1D24B3}" type="presParOf" srcId="{B8F21BCC-9607-458E-AC51-2E4706E5BE05}" destId="{27B99337-EFE6-403C-8567-DA539D1B7BE5}" srcOrd="0" destOrd="0" presId="urn:microsoft.com/office/officeart/2011/layout/CircleProcess"/>
    <dgm:cxn modelId="{222D3B5A-0FCD-417A-BF18-0659919C5742}" type="presParOf" srcId="{21EE57B0-C754-4C99-AFEA-594FE5DF985D}" destId="{F38AE09F-5282-4DA6-A946-491FB05BA03F}" srcOrd="1" destOrd="0" presId="urn:microsoft.com/office/officeart/2011/layout/CircleProcess"/>
    <dgm:cxn modelId="{93FE491B-9423-4FA2-AAF6-B18EC45A6FEB}" type="presParOf" srcId="{F38AE09F-5282-4DA6-A946-491FB05BA03F}" destId="{8AEAA04C-8494-456D-BC7F-3723741C6ABB}" srcOrd="0" destOrd="0" presId="urn:microsoft.com/office/officeart/2011/layout/CircleProcess"/>
    <dgm:cxn modelId="{877F3C08-369F-4FE8-850E-0FA98375F919}" type="presParOf" srcId="{21EE57B0-C754-4C99-AFEA-594FE5DF985D}" destId="{917B0AE4-A4D2-46DE-91FD-5D45503C3958}" srcOrd="2" destOrd="0" presId="urn:microsoft.com/office/officeart/2011/layout/CircleProcess"/>
    <dgm:cxn modelId="{70742622-11E4-494C-ADAE-1E007C2E7FB3}" type="presParOf" srcId="{21EE57B0-C754-4C99-AFEA-594FE5DF985D}" destId="{99BF6342-CD59-474D-97F3-3038A57D297C}" srcOrd="3" destOrd="0" presId="urn:microsoft.com/office/officeart/2011/layout/CircleProcess"/>
    <dgm:cxn modelId="{F1956007-67C4-448C-AB93-05424DD57360}" type="presParOf" srcId="{99BF6342-CD59-474D-97F3-3038A57D297C}" destId="{4D5081A8-B960-475A-8172-5C25287A0DD4}" srcOrd="0" destOrd="0" presId="urn:microsoft.com/office/officeart/2011/layout/CircleProcess"/>
    <dgm:cxn modelId="{C6A3D878-87DF-4604-B555-312A1C6DD640}" type="presParOf" srcId="{21EE57B0-C754-4C99-AFEA-594FE5DF985D}" destId="{698F6259-46D2-4A63-93DA-BBBB47C6B2C9}" srcOrd="4" destOrd="0" presId="urn:microsoft.com/office/officeart/2011/layout/CircleProcess"/>
    <dgm:cxn modelId="{04B9752A-4737-4406-8FC5-3DD126EFC099}" type="presParOf" srcId="{698F6259-46D2-4A63-93DA-BBBB47C6B2C9}" destId="{9F9626B6-64D2-4A52-BC33-92C12F444521}" srcOrd="0" destOrd="0" presId="urn:microsoft.com/office/officeart/2011/layout/CircleProcess"/>
    <dgm:cxn modelId="{7F7BE15D-4721-419A-857E-DA07A02E5D4B}" type="presParOf" srcId="{21EE57B0-C754-4C99-AFEA-594FE5DF985D}" destId="{03E35EA0-5ADD-40EA-A933-1C54F7718FDD}" srcOrd="5" destOrd="0" presId="urn:microsoft.com/office/officeart/2011/layout/CircleProcess"/>
    <dgm:cxn modelId="{CA0051EA-748F-4D30-B866-846C22ADDAFE}" type="presParOf" srcId="{21EE57B0-C754-4C99-AFEA-594FE5DF985D}" destId="{F45367AE-22B0-493A-B399-90CEFBC70E84}" srcOrd="6" destOrd="0" presId="urn:microsoft.com/office/officeart/2011/layout/CircleProcess"/>
    <dgm:cxn modelId="{D59E84EA-83E3-461D-B1E8-AC994682679C}" type="presParOf" srcId="{F45367AE-22B0-493A-B399-90CEFBC70E84}" destId="{8970D22A-B2A4-40A5-9375-2BF61E5252A2}" srcOrd="0" destOrd="0" presId="urn:microsoft.com/office/officeart/2011/layout/CircleProcess"/>
    <dgm:cxn modelId="{BD808228-D4CF-4269-A9FF-F8D92207230E}" type="presParOf" srcId="{21EE57B0-C754-4C99-AFEA-594FE5DF985D}" destId="{C297C6FB-65FB-481E-B821-C64FAC5C382B}" srcOrd="7" destOrd="0" presId="urn:microsoft.com/office/officeart/2011/layout/CircleProcess"/>
    <dgm:cxn modelId="{2489E6C0-DB68-4FE4-B070-50B12444A727}" type="presParOf" srcId="{C297C6FB-65FB-481E-B821-C64FAC5C382B}" destId="{0F346804-CF32-4BDE-9F0B-65F3DBC85989}" srcOrd="0" destOrd="0" presId="urn:microsoft.com/office/officeart/2011/layout/CircleProcess"/>
    <dgm:cxn modelId="{348AABB0-EDD1-4BDE-AAED-30D7F01590E9}" type="presParOf" srcId="{21EE57B0-C754-4C99-AFEA-594FE5DF985D}" destId="{66AC0FD3-5335-4E92-A59C-FE6A6888D908}" srcOrd="8" destOrd="0" presId="urn:microsoft.com/office/officeart/2011/layout/CircleProcess"/>
    <dgm:cxn modelId="{ECADB77F-39C2-4210-AFB8-CCF882754927}" type="presParOf" srcId="{21EE57B0-C754-4C99-AFEA-594FE5DF985D}" destId="{F1D66129-5D79-4CDC-BABC-D48DFA1A6600}" srcOrd="9" destOrd="0" presId="urn:microsoft.com/office/officeart/2011/layout/CircleProcess"/>
    <dgm:cxn modelId="{4DD1738D-F72D-497E-8A18-831113D8C5CF}" type="presParOf" srcId="{F1D66129-5D79-4CDC-BABC-D48DFA1A6600}" destId="{2D41FCBF-2283-480F-8E95-08D07CCF8C89}" srcOrd="0" destOrd="0" presId="urn:microsoft.com/office/officeart/2011/layout/CircleProcess"/>
    <dgm:cxn modelId="{0F196158-271A-4FAF-9917-D8F4152613FD}" type="presParOf" srcId="{21EE57B0-C754-4C99-AFEA-594FE5DF985D}" destId="{AA65968D-D31D-42D0-9BCC-7CECE5233DCB}" srcOrd="10" destOrd="0" presId="urn:microsoft.com/office/officeart/2011/layout/CircleProcess"/>
    <dgm:cxn modelId="{55A508BB-A22D-42AF-B426-A915A09588D6}" type="presParOf" srcId="{AA65968D-D31D-42D0-9BCC-7CECE5233DCB}" destId="{66048CD4-59DF-4257-9C2A-0E834C759F81}" srcOrd="0" destOrd="0" presId="urn:microsoft.com/office/officeart/2011/layout/CircleProcess"/>
    <dgm:cxn modelId="{279CECC2-B8AA-41E7-B27C-AD555FAE097B}" type="presParOf" srcId="{21EE57B0-C754-4C99-AFEA-594FE5DF985D}" destId="{7E6BF617-C640-4DFC-91D2-E74B1B8602EE}"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F92439-8241-4AD3-87B2-7EA8F84CBFC2}"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68C5AC84-1F10-440F-87FE-94166ACEE406}">
      <dgm:prSet phldrT="[Text]"/>
      <dgm:spPr/>
      <dgm:t>
        <a:bodyPr/>
        <a:lstStyle/>
        <a:p>
          <a:r>
            <a:rPr lang="en-US" dirty="0"/>
            <a:t>Systematic Review (n=55 papers)</a:t>
          </a:r>
        </a:p>
      </dgm:t>
    </dgm:pt>
    <dgm:pt modelId="{810F0479-069B-4666-8BCB-E1C772B6BD10}" type="parTrans" cxnId="{B0471CF3-ABB1-4C67-9826-478E67AB9CA3}">
      <dgm:prSet/>
      <dgm:spPr/>
      <dgm:t>
        <a:bodyPr/>
        <a:lstStyle/>
        <a:p>
          <a:endParaRPr lang="en-US"/>
        </a:p>
      </dgm:t>
    </dgm:pt>
    <dgm:pt modelId="{24B2380E-2CDF-476F-993D-8AE9FFEFEB2A}" type="sibTrans" cxnId="{B0471CF3-ABB1-4C67-9826-478E67AB9CA3}">
      <dgm:prSet/>
      <dgm:spPr/>
      <dgm:t>
        <a:bodyPr/>
        <a:lstStyle/>
        <a:p>
          <a:endParaRPr lang="en-US"/>
        </a:p>
      </dgm:t>
    </dgm:pt>
    <dgm:pt modelId="{8F322C9E-DF32-4193-A20B-2FC7B2A08B57}">
      <dgm:prSet phldrT="[Text]"/>
      <dgm:spPr/>
      <dgm:t>
        <a:bodyPr/>
        <a:lstStyle/>
        <a:p>
          <a:r>
            <a:rPr lang="en-US" dirty="0"/>
            <a:t>Outcomes associated with ICU nurse staffing</a:t>
          </a:r>
        </a:p>
      </dgm:t>
    </dgm:pt>
    <dgm:pt modelId="{AA99E536-929D-45BD-96DD-5F60A68C704D}" type="parTrans" cxnId="{C36F0ACC-4752-41DD-8333-262684FE477C}">
      <dgm:prSet/>
      <dgm:spPr/>
      <dgm:t>
        <a:bodyPr/>
        <a:lstStyle/>
        <a:p>
          <a:endParaRPr lang="en-US"/>
        </a:p>
      </dgm:t>
    </dgm:pt>
    <dgm:pt modelId="{C7DE6C27-33D7-4D72-A94F-B7144D62DF68}" type="sibTrans" cxnId="{C36F0ACC-4752-41DD-8333-262684FE477C}">
      <dgm:prSet/>
      <dgm:spPr/>
      <dgm:t>
        <a:bodyPr/>
        <a:lstStyle/>
        <a:p>
          <a:endParaRPr lang="en-US"/>
        </a:p>
      </dgm:t>
    </dgm:pt>
    <dgm:pt modelId="{DB752DE1-FA3C-4BBC-A369-AEC77ED15934}">
      <dgm:prSet phldrT="[Text]"/>
      <dgm:spPr/>
      <dgm:t>
        <a:bodyPr/>
        <a:lstStyle/>
        <a:p>
          <a:r>
            <a:rPr lang="en-US" dirty="0"/>
            <a:t>Staffing measures</a:t>
          </a:r>
        </a:p>
      </dgm:t>
    </dgm:pt>
    <dgm:pt modelId="{A2189349-10BB-4366-8961-594BEA72F7D2}" type="parTrans" cxnId="{66A4088D-0A80-4C80-A663-5E7621968E12}">
      <dgm:prSet/>
      <dgm:spPr/>
      <dgm:t>
        <a:bodyPr/>
        <a:lstStyle/>
        <a:p>
          <a:endParaRPr lang="en-US"/>
        </a:p>
      </dgm:t>
    </dgm:pt>
    <dgm:pt modelId="{1107FCE1-B00A-42D2-97C9-ECF228803590}" type="sibTrans" cxnId="{66A4088D-0A80-4C80-A663-5E7621968E12}">
      <dgm:prSet/>
      <dgm:spPr/>
      <dgm:t>
        <a:bodyPr/>
        <a:lstStyle/>
        <a:p>
          <a:endParaRPr lang="en-US"/>
        </a:p>
      </dgm:t>
    </dgm:pt>
    <dgm:pt modelId="{DC318688-A517-4E8E-9151-B1A903598A25}">
      <dgm:prSet phldrT="[Text]"/>
      <dgm:spPr/>
      <dgm:t>
        <a:bodyPr/>
        <a:lstStyle/>
        <a:p>
          <a:r>
            <a:rPr lang="en-US" dirty="0"/>
            <a:t>Focus Groups (n=52 in 7 FGs)</a:t>
          </a:r>
        </a:p>
      </dgm:t>
    </dgm:pt>
    <dgm:pt modelId="{2C92CA78-047F-4987-AAF5-28F7C395D997}" type="parTrans" cxnId="{DDEF90F4-94AF-4093-B44D-3E043AD10CA7}">
      <dgm:prSet/>
      <dgm:spPr/>
      <dgm:t>
        <a:bodyPr/>
        <a:lstStyle/>
        <a:p>
          <a:endParaRPr lang="en-US"/>
        </a:p>
      </dgm:t>
    </dgm:pt>
    <dgm:pt modelId="{26F071C0-12B2-477C-AE87-B7043464811D}" type="sibTrans" cxnId="{DDEF90F4-94AF-4093-B44D-3E043AD10CA7}">
      <dgm:prSet/>
      <dgm:spPr/>
      <dgm:t>
        <a:bodyPr/>
        <a:lstStyle/>
        <a:p>
          <a:endParaRPr lang="en-US"/>
        </a:p>
      </dgm:t>
    </dgm:pt>
    <dgm:pt modelId="{4B731601-6CF5-44E4-A5CF-41558013F98C}">
      <dgm:prSet phldrT="[Text]"/>
      <dgm:spPr/>
      <dgm:t>
        <a:bodyPr/>
        <a:lstStyle/>
        <a:p>
          <a:r>
            <a:rPr lang="en-US" dirty="0"/>
            <a:t>Patients and family members</a:t>
          </a:r>
        </a:p>
      </dgm:t>
    </dgm:pt>
    <dgm:pt modelId="{2610B397-C1C4-41B3-9833-B18EBE64FA08}" type="parTrans" cxnId="{4A5062F5-F337-4A03-98C7-ED99E84DCC1E}">
      <dgm:prSet/>
      <dgm:spPr/>
      <dgm:t>
        <a:bodyPr/>
        <a:lstStyle/>
        <a:p>
          <a:endParaRPr lang="en-US"/>
        </a:p>
      </dgm:t>
    </dgm:pt>
    <dgm:pt modelId="{F961B05B-44AA-4D72-BE45-4EBF6007430A}" type="sibTrans" cxnId="{4A5062F5-F337-4A03-98C7-ED99E84DCC1E}">
      <dgm:prSet/>
      <dgm:spPr/>
      <dgm:t>
        <a:bodyPr/>
        <a:lstStyle/>
        <a:p>
          <a:endParaRPr lang="en-US"/>
        </a:p>
      </dgm:t>
    </dgm:pt>
    <dgm:pt modelId="{4E041336-599A-4458-9ED3-C8F7DC37DCD8}">
      <dgm:prSet phldrT="[Text]"/>
      <dgm:spPr/>
      <dgm:t>
        <a:bodyPr/>
        <a:lstStyle/>
        <a:p>
          <a:r>
            <a:rPr lang="en-US" dirty="0"/>
            <a:t>Nurses, physios, doctors</a:t>
          </a:r>
        </a:p>
      </dgm:t>
    </dgm:pt>
    <dgm:pt modelId="{B9453839-C06B-4502-A5E7-FDB315FB5CE2}" type="parTrans" cxnId="{4D96D273-4498-4D68-A3E0-426E19E5D8C0}">
      <dgm:prSet/>
      <dgm:spPr/>
      <dgm:t>
        <a:bodyPr/>
        <a:lstStyle/>
        <a:p>
          <a:endParaRPr lang="en-US"/>
        </a:p>
      </dgm:t>
    </dgm:pt>
    <dgm:pt modelId="{5760CAC7-F29B-4FB3-9A3B-89B753BD0999}" type="sibTrans" cxnId="{4D96D273-4498-4D68-A3E0-426E19E5D8C0}">
      <dgm:prSet/>
      <dgm:spPr/>
      <dgm:t>
        <a:bodyPr/>
        <a:lstStyle/>
        <a:p>
          <a:endParaRPr lang="en-US"/>
        </a:p>
      </dgm:t>
    </dgm:pt>
    <dgm:pt modelId="{8343101F-BDC0-4F8E-A07E-1823A7FD4182}">
      <dgm:prSet phldrT="[Text]"/>
      <dgm:spPr/>
      <dgm:t>
        <a:bodyPr/>
        <a:lstStyle/>
        <a:p>
          <a:r>
            <a:rPr lang="en-US" dirty="0"/>
            <a:t>Interviews (n=14)</a:t>
          </a:r>
        </a:p>
      </dgm:t>
    </dgm:pt>
    <dgm:pt modelId="{5B66FF12-D95C-4C94-9821-8A74A8E80FFC}" type="parTrans" cxnId="{4DAE13D4-2742-4026-9560-241DEDD166CC}">
      <dgm:prSet/>
      <dgm:spPr/>
      <dgm:t>
        <a:bodyPr/>
        <a:lstStyle/>
        <a:p>
          <a:endParaRPr lang="en-US"/>
        </a:p>
      </dgm:t>
    </dgm:pt>
    <dgm:pt modelId="{2E009CBE-0D6B-4680-9443-A78B23A30E09}" type="sibTrans" cxnId="{4DAE13D4-2742-4026-9560-241DEDD166CC}">
      <dgm:prSet/>
      <dgm:spPr/>
      <dgm:t>
        <a:bodyPr/>
        <a:lstStyle/>
        <a:p>
          <a:endParaRPr lang="en-US"/>
        </a:p>
      </dgm:t>
    </dgm:pt>
    <dgm:pt modelId="{42E103B9-5B3C-4EE5-8BF0-37EFE775081D}">
      <dgm:prSet phldrT="[Text]"/>
      <dgm:spPr/>
      <dgm:t>
        <a:bodyPr/>
        <a:lstStyle/>
        <a:p>
          <a:r>
            <a:rPr lang="en-US" dirty="0"/>
            <a:t>Commissioners</a:t>
          </a:r>
        </a:p>
      </dgm:t>
    </dgm:pt>
    <dgm:pt modelId="{61426B84-2818-45DA-90EC-DB1AC4F33FD7}" type="parTrans" cxnId="{B3541CD3-8DE0-4B3B-B984-493262D3AD1B}">
      <dgm:prSet/>
      <dgm:spPr/>
      <dgm:t>
        <a:bodyPr/>
        <a:lstStyle/>
        <a:p>
          <a:endParaRPr lang="en-US"/>
        </a:p>
      </dgm:t>
    </dgm:pt>
    <dgm:pt modelId="{B6CE1EC0-4CA4-496A-8A15-5FA2BFAD5989}" type="sibTrans" cxnId="{B3541CD3-8DE0-4B3B-B984-493262D3AD1B}">
      <dgm:prSet/>
      <dgm:spPr/>
      <dgm:t>
        <a:bodyPr/>
        <a:lstStyle/>
        <a:p>
          <a:endParaRPr lang="en-US"/>
        </a:p>
      </dgm:t>
    </dgm:pt>
    <dgm:pt modelId="{A19B3D3F-3EC0-4F2A-AFB5-607BD58A506A}">
      <dgm:prSet phldrT="[Text]"/>
      <dgm:spPr/>
      <dgm:t>
        <a:bodyPr/>
        <a:lstStyle/>
        <a:p>
          <a:r>
            <a:rPr lang="en-US" dirty="0"/>
            <a:t>Network Directors and Lead Nurses</a:t>
          </a:r>
        </a:p>
      </dgm:t>
    </dgm:pt>
    <dgm:pt modelId="{A26621D3-3B44-42CC-A85B-75262EF0C1F3}" type="parTrans" cxnId="{92B47394-0153-4AD6-9DAB-2FED9A3411FD}">
      <dgm:prSet/>
      <dgm:spPr/>
      <dgm:t>
        <a:bodyPr/>
        <a:lstStyle/>
        <a:p>
          <a:endParaRPr lang="en-US"/>
        </a:p>
      </dgm:t>
    </dgm:pt>
    <dgm:pt modelId="{BBA01C2F-0A40-436F-A604-BDD322C714E2}" type="sibTrans" cxnId="{92B47394-0153-4AD6-9DAB-2FED9A3411FD}">
      <dgm:prSet/>
      <dgm:spPr/>
      <dgm:t>
        <a:bodyPr/>
        <a:lstStyle/>
        <a:p>
          <a:endParaRPr lang="en-US"/>
        </a:p>
      </dgm:t>
    </dgm:pt>
    <dgm:pt modelId="{375B76FD-0C50-4578-8A45-2C0A2CDFBE1F}" type="pres">
      <dgm:prSet presAssocID="{42F92439-8241-4AD3-87B2-7EA8F84CBFC2}" presName="Name0" presStyleCnt="0">
        <dgm:presLayoutVars>
          <dgm:dir/>
          <dgm:animLvl val="lvl"/>
          <dgm:resizeHandles val="exact"/>
        </dgm:presLayoutVars>
      </dgm:prSet>
      <dgm:spPr/>
    </dgm:pt>
    <dgm:pt modelId="{A94D10D0-EBB7-4412-8754-9A87442BEBF6}" type="pres">
      <dgm:prSet presAssocID="{42F92439-8241-4AD3-87B2-7EA8F84CBFC2}" presName="tSp" presStyleCnt="0"/>
      <dgm:spPr/>
    </dgm:pt>
    <dgm:pt modelId="{4A78C369-E4E8-4325-B4C7-344B2AF4A39E}" type="pres">
      <dgm:prSet presAssocID="{42F92439-8241-4AD3-87B2-7EA8F84CBFC2}" presName="bSp" presStyleCnt="0"/>
      <dgm:spPr/>
    </dgm:pt>
    <dgm:pt modelId="{FC83CB50-89A0-46E4-9F8C-A923AE4769F8}" type="pres">
      <dgm:prSet presAssocID="{42F92439-8241-4AD3-87B2-7EA8F84CBFC2}" presName="process" presStyleCnt="0"/>
      <dgm:spPr/>
    </dgm:pt>
    <dgm:pt modelId="{0AB5D716-EFD7-4FB6-8EF5-57CEA388F15F}" type="pres">
      <dgm:prSet presAssocID="{68C5AC84-1F10-440F-87FE-94166ACEE406}" presName="composite1" presStyleCnt="0"/>
      <dgm:spPr/>
    </dgm:pt>
    <dgm:pt modelId="{EF887C3F-E564-4D67-BCD7-DFB2BD2818BB}" type="pres">
      <dgm:prSet presAssocID="{68C5AC84-1F10-440F-87FE-94166ACEE406}" presName="dummyNode1" presStyleLbl="node1" presStyleIdx="0" presStyleCnt="3"/>
      <dgm:spPr/>
    </dgm:pt>
    <dgm:pt modelId="{28E45AD6-2CAF-4190-9ABA-093C8E70DB5A}" type="pres">
      <dgm:prSet presAssocID="{68C5AC84-1F10-440F-87FE-94166ACEE406}" presName="childNode1" presStyleLbl="bgAcc1" presStyleIdx="0" presStyleCnt="3">
        <dgm:presLayoutVars>
          <dgm:bulletEnabled val="1"/>
        </dgm:presLayoutVars>
      </dgm:prSet>
      <dgm:spPr/>
    </dgm:pt>
    <dgm:pt modelId="{834D8540-B4AE-405D-A309-39326DBD2B45}" type="pres">
      <dgm:prSet presAssocID="{68C5AC84-1F10-440F-87FE-94166ACEE406}" presName="childNode1tx" presStyleLbl="bgAcc1" presStyleIdx="0" presStyleCnt="3">
        <dgm:presLayoutVars>
          <dgm:bulletEnabled val="1"/>
        </dgm:presLayoutVars>
      </dgm:prSet>
      <dgm:spPr/>
    </dgm:pt>
    <dgm:pt modelId="{5289E86D-992F-412F-B62D-A36A9F0469E1}" type="pres">
      <dgm:prSet presAssocID="{68C5AC84-1F10-440F-87FE-94166ACEE406}" presName="parentNode1" presStyleLbl="node1" presStyleIdx="0" presStyleCnt="3">
        <dgm:presLayoutVars>
          <dgm:chMax val="1"/>
          <dgm:bulletEnabled val="1"/>
        </dgm:presLayoutVars>
      </dgm:prSet>
      <dgm:spPr/>
    </dgm:pt>
    <dgm:pt modelId="{2B61D435-5980-4119-BE32-36C3CF0D4BD4}" type="pres">
      <dgm:prSet presAssocID="{68C5AC84-1F10-440F-87FE-94166ACEE406}" presName="connSite1" presStyleCnt="0"/>
      <dgm:spPr/>
    </dgm:pt>
    <dgm:pt modelId="{6E7D2878-1997-428F-BC3F-49745135956A}" type="pres">
      <dgm:prSet presAssocID="{24B2380E-2CDF-476F-993D-8AE9FFEFEB2A}" presName="Name9" presStyleLbl="sibTrans2D1" presStyleIdx="0" presStyleCnt="2" custAng="21308855" custLinFactNeighborX="8850" custLinFactNeighborY="561"/>
      <dgm:spPr/>
    </dgm:pt>
    <dgm:pt modelId="{B1EBAF1D-E741-4E5C-9279-F2B006A5DF66}" type="pres">
      <dgm:prSet presAssocID="{DC318688-A517-4E8E-9151-B1A903598A25}" presName="composite2" presStyleCnt="0"/>
      <dgm:spPr/>
    </dgm:pt>
    <dgm:pt modelId="{FC4256DF-552B-43B8-A763-2DFA43BC63A3}" type="pres">
      <dgm:prSet presAssocID="{DC318688-A517-4E8E-9151-B1A903598A25}" presName="dummyNode2" presStyleLbl="node1" presStyleIdx="0" presStyleCnt="3"/>
      <dgm:spPr/>
    </dgm:pt>
    <dgm:pt modelId="{1220795C-C94C-4A87-AD01-C4AA5D969A85}" type="pres">
      <dgm:prSet presAssocID="{DC318688-A517-4E8E-9151-B1A903598A25}" presName="childNode2" presStyleLbl="bgAcc1" presStyleIdx="1" presStyleCnt="3">
        <dgm:presLayoutVars>
          <dgm:bulletEnabled val="1"/>
        </dgm:presLayoutVars>
      </dgm:prSet>
      <dgm:spPr/>
    </dgm:pt>
    <dgm:pt modelId="{1B2FE9AA-3713-4474-A206-07EB791915EC}" type="pres">
      <dgm:prSet presAssocID="{DC318688-A517-4E8E-9151-B1A903598A25}" presName="childNode2tx" presStyleLbl="bgAcc1" presStyleIdx="1" presStyleCnt="3">
        <dgm:presLayoutVars>
          <dgm:bulletEnabled val="1"/>
        </dgm:presLayoutVars>
      </dgm:prSet>
      <dgm:spPr/>
    </dgm:pt>
    <dgm:pt modelId="{E80077DC-0584-4CEE-80CC-A876E2D8940E}" type="pres">
      <dgm:prSet presAssocID="{DC318688-A517-4E8E-9151-B1A903598A25}" presName="parentNode2" presStyleLbl="node1" presStyleIdx="1" presStyleCnt="3">
        <dgm:presLayoutVars>
          <dgm:chMax val="0"/>
          <dgm:bulletEnabled val="1"/>
        </dgm:presLayoutVars>
      </dgm:prSet>
      <dgm:spPr/>
    </dgm:pt>
    <dgm:pt modelId="{F66DAD7C-9D98-4992-A83E-3296A8A64E5E}" type="pres">
      <dgm:prSet presAssocID="{DC318688-A517-4E8E-9151-B1A903598A25}" presName="connSite2" presStyleCnt="0"/>
      <dgm:spPr/>
    </dgm:pt>
    <dgm:pt modelId="{D19AFEA5-6AB0-444F-93EE-D6038EB83773}" type="pres">
      <dgm:prSet presAssocID="{26F071C0-12B2-477C-AE87-B7043464811D}" presName="Name18" presStyleLbl="sibTrans2D1" presStyleIdx="1" presStyleCnt="2" custLinFactNeighborX="-3371" custLinFactNeighborY="-3277"/>
      <dgm:spPr/>
    </dgm:pt>
    <dgm:pt modelId="{33844745-CD56-450A-A54E-A566E84F0699}" type="pres">
      <dgm:prSet presAssocID="{8343101F-BDC0-4F8E-A07E-1823A7FD4182}" presName="composite1" presStyleCnt="0"/>
      <dgm:spPr/>
    </dgm:pt>
    <dgm:pt modelId="{7ABCD43B-4076-404B-B2EA-C098FDE7E480}" type="pres">
      <dgm:prSet presAssocID="{8343101F-BDC0-4F8E-A07E-1823A7FD4182}" presName="dummyNode1" presStyleLbl="node1" presStyleIdx="1" presStyleCnt="3"/>
      <dgm:spPr/>
    </dgm:pt>
    <dgm:pt modelId="{44D9C2FF-9596-4F7B-8A53-7B8DC176F2EB}" type="pres">
      <dgm:prSet presAssocID="{8343101F-BDC0-4F8E-A07E-1823A7FD4182}" presName="childNode1" presStyleLbl="bgAcc1" presStyleIdx="2" presStyleCnt="3">
        <dgm:presLayoutVars>
          <dgm:bulletEnabled val="1"/>
        </dgm:presLayoutVars>
      </dgm:prSet>
      <dgm:spPr/>
    </dgm:pt>
    <dgm:pt modelId="{40826563-0AFB-48A3-8821-E7DCE65BAB56}" type="pres">
      <dgm:prSet presAssocID="{8343101F-BDC0-4F8E-A07E-1823A7FD4182}" presName="childNode1tx" presStyleLbl="bgAcc1" presStyleIdx="2" presStyleCnt="3">
        <dgm:presLayoutVars>
          <dgm:bulletEnabled val="1"/>
        </dgm:presLayoutVars>
      </dgm:prSet>
      <dgm:spPr/>
    </dgm:pt>
    <dgm:pt modelId="{1E106365-75E5-4583-AAFC-5F394318B435}" type="pres">
      <dgm:prSet presAssocID="{8343101F-BDC0-4F8E-A07E-1823A7FD4182}" presName="parentNode1" presStyleLbl="node1" presStyleIdx="2" presStyleCnt="3">
        <dgm:presLayoutVars>
          <dgm:chMax val="1"/>
          <dgm:bulletEnabled val="1"/>
        </dgm:presLayoutVars>
      </dgm:prSet>
      <dgm:spPr/>
    </dgm:pt>
    <dgm:pt modelId="{A998B64D-7CF0-428B-A5D7-E945375FA782}" type="pres">
      <dgm:prSet presAssocID="{8343101F-BDC0-4F8E-A07E-1823A7FD4182}" presName="connSite1" presStyleCnt="0"/>
      <dgm:spPr/>
    </dgm:pt>
  </dgm:ptLst>
  <dgm:cxnLst>
    <dgm:cxn modelId="{1F07060F-57F2-44E9-A2CD-0D5D638FEC68}" type="presOf" srcId="{42E103B9-5B3C-4EE5-8BF0-37EFE775081D}" destId="{44D9C2FF-9596-4F7B-8A53-7B8DC176F2EB}" srcOrd="0" destOrd="0" presId="urn:microsoft.com/office/officeart/2005/8/layout/hProcess4"/>
    <dgm:cxn modelId="{1DF0B613-A8A2-471D-8A10-B2B3F992891F}" type="presOf" srcId="{8F322C9E-DF32-4193-A20B-2FC7B2A08B57}" destId="{28E45AD6-2CAF-4190-9ABA-093C8E70DB5A}" srcOrd="0" destOrd="0" presId="urn:microsoft.com/office/officeart/2005/8/layout/hProcess4"/>
    <dgm:cxn modelId="{C18CAD20-7AE5-47B9-B34C-B336AE1220A4}" type="presOf" srcId="{68C5AC84-1F10-440F-87FE-94166ACEE406}" destId="{5289E86D-992F-412F-B62D-A36A9F0469E1}" srcOrd="0" destOrd="0" presId="urn:microsoft.com/office/officeart/2005/8/layout/hProcess4"/>
    <dgm:cxn modelId="{3B4F9F5F-1977-4440-9973-1E644D6BC06C}" type="presOf" srcId="{4B731601-6CF5-44E4-A5CF-41558013F98C}" destId="{1B2FE9AA-3713-4474-A206-07EB791915EC}" srcOrd="1" destOrd="0" presId="urn:microsoft.com/office/officeart/2005/8/layout/hProcess4"/>
    <dgm:cxn modelId="{88B9AC6C-2159-4BC6-8F40-18B71B9ED50D}" type="presOf" srcId="{4E041336-599A-4458-9ED3-C8F7DC37DCD8}" destId="{1220795C-C94C-4A87-AD01-C4AA5D969A85}" srcOrd="0" destOrd="1" presId="urn:microsoft.com/office/officeart/2005/8/layout/hProcess4"/>
    <dgm:cxn modelId="{EBD9DB72-8635-453A-BAF0-4A50A2AC8267}" type="presOf" srcId="{26F071C0-12B2-477C-AE87-B7043464811D}" destId="{D19AFEA5-6AB0-444F-93EE-D6038EB83773}" srcOrd="0" destOrd="0" presId="urn:microsoft.com/office/officeart/2005/8/layout/hProcess4"/>
    <dgm:cxn modelId="{4D96D273-4498-4D68-A3E0-426E19E5D8C0}" srcId="{DC318688-A517-4E8E-9151-B1A903598A25}" destId="{4E041336-599A-4458-9ED3-C8F7DC37DCD8}" srcOrd="1" destOrd="0" parTransId="{B9453839-C06B-4502-A5E7-FDB315FB5CE2}" sibTransId="{5760CAC7-F29B-4FB3-9A3B-89B753BD0999}"/>
    <dgm:cxn modelId="{6A963278-1684-4BD3-835F-53AACF999EB1}" type="presOf" srcId="{4B731601-6CF5-44E4-A5CF-41558013F98C}" destId="{1220795C-C94C-4A87-AD01-C4AA5D969A85}" srcOrd="0" destOrd="0" presId="urn:microsoft.com/office/officeart/2005/8/layout/hProcess4"/>
    <dgm:cxn modelId="{1C90107F-E255-4436-BCAF-821A17013A21}" type="presOf" srcId="{DB752DE1-FA3C-4BBC-A369-AEC77ED15934}" destId="{28E45AD6-2CAF-4190-9ABA-093C8E70DB5A}" srcOrd="0" destOrd="1" presId="urn:microsoft.com/office/officeart/2005/8/layout/hProcess4"/>
    <dgm:cxn modelId="{62066988-D38D-4F54-80DD-E18CF0BE168F}" type="presOf" srcId="{DC318688-A517-4E8E-9151-B1A903598A25}" destId="{E80077DC-0584-4CEE-80CC-A876E2D8940E}" srcOrd="0" destOrd="0" presId="urn:microsoft.com/office/officeart/2005/8/layout/hProcess4"/>
    <dgm:cxn modelId="{66A4088D-0A80-4C80-A663-5E7621968E12}" srcId="{68C5AC84-1F10-440F-87FE-94166ACEE406}" destId="{DB752DE1-FA3C-4BBC-A369-AEC77ED15934}" srcOrd="1" destOrd="0" parTransId="{A2189349-10BB-4366-8961-594BEA72F7D2}" sibTransId="{1107FCE1-B00A-42D2-97C9-ECF228803590}"/>
    <dgm:cxn modelId="{5804EA8D-4224-4AC5-A02E-EAA76B1FDE53}" type="presOf" srcId="{42E103B9-5B3C-4EE5-8BF0-37EFE775081D}" destId="{40826563-0AFB-48A3-8821-E7DCE65BAB56}" srcOrd="1" destOrd="0" presId="urn:microsoft.com/office/officeart/2005/8/layout/hProcess4"/>
    <dgm:cxn modelId="{92B47394-0153-4AD6-9DAB-2FED9A3411FD}" srcId="{8343101F-BDC0-4F8E-A07E-1823A7FD4182}" destId="{A19B3D3F-3EC0-4F2A-AFB5-607BD58A506A}" srcOrd="1" destOrd="0" parTransId="{A26621D3-3B44-42CC-A85B-75262EF0C1F3}" sibTransId="{BBA01C2F-0A40-436F-A604-BDD322C714E2}"/>
    <dgm:cxn modelId="{4B1142A3-B7D8-42D5-951C-34DAE0DADBD3}" type="presOf" srcId="{DB752DE1-FA3C-4BBC-A369-AEC77ED15934}" destId="{834D8540-B4AE-405D-A309-39326DBD2B45}" srcOrd="1" destOrd="1" presId="urn:microsoft.com/office/officeart/2005/8/layout/hProcess4"/>
    <dgm:cxn modelId="{C72EE1A6-0EB7-4A4E-9995-8FE5D9885F4F}" type="presOf" srcId="{8F322C9E-DF32-4193-A20B-2FC7B2A08B57}" destId="{834D8540-B4AE-405D-A309-39326DBD2B45}" srcOrd="1" destOrd="0" presId="urn:microsoft.com/office/officeart/2005/8/layout/hProcess4"/>
    <dgm:cxn modelId="{1CA845B6-CEFF-48FF-A716-7F64EBBD7A34}" type="presOf" srcId="{4E041336-599A-4458-9ED3-C8F7DC37DCD8}" destId="{1B2FE9AA-3713-4474-A206-07EB791915EC}" srcOrd="1" destOrd="1" presId="urn:microsoft.com/office/officeart/2005/8/layout/hProcess4"/>
    <dgm:cxn modelId="{9300C2BB-A95E-43FC-B352-4950877FA657}" type="presOf" srcId="{A19B3D3F-3EC0-4F2A-AFB5-607BD58A506A}" destId="{44D9C2FF-9596-4F7B-8A53-7B8DC176F2EB}" srcOrd="0" destOrd="1" presId="urn:microsoft.com/office/officeart/2005/8/layout/hProcess4"/>
    <dgm:cxn modelId="{51D02CC1-9EE6-4DCB-BBE2-B235BC51BD3A}" type="presOf" srcId="{24B2380E-2CDF-476F-993D-8AE9FFEFEB2A}" destId="{6E7D2878-1997-428F-BC3F-49745135956A}" srcOrd="0" destOrd="0" presId="urn:microsoft.com/office/officeart/2005/8/layout/hProcess4"/>
    <dgm:cxn modelId="{C36F0ACC-4752-41DD-8333-262684FE477C}" srcId="{68C5AC84-1F10-440F-87FE-94166ACEE406}" destId="{8F322C9E-DF32-4193-A20B-2FC7B2A08B57}" srcOrd="0" destOrd="0" parTransId="{AA99E536-929D-45BD-96DD-5F60A68C704D}" sibTransId="{C7DE6C27-33D7-4D72-A94F-B7144D62DF68}"/>
    <dgm:cxn modelId="{B3541CD3-8DE0-4B3B-B984-493262D3AD1B}" srcId="{8343101F-BDC0-4F8E-A07E-1823A7FD4182}" destId="{42E103B9-5B3C-4EE5-8BF0-37EFE775081D}" srcOrd="0" destOrd="0" parTransId="{61426B84-2818-45DA-90EC-DB1AC4F33FD7}" sibTransId="{B6CE1EC0-4CA4-496A-8A15-5FA2BFAD5989}"/>
    <dgm:cxn modelId="{4DAE13D4-2742-4026-9560-241DEDD166CC}" srcId="{42F92439-8241-4AD3-87B2-7EA8F84CBFC2}" destId="{8343101F-BDC0-4F8E-A07E-1823A7FD4182}" srcOrd="2" destOrd="0" parTransId="{5B66FF12-D95C-4C94-9821-8A74A8E80FFC}" sibTransId="{2E009CBE-0D6B-4680-9443-A78B23A30E09}"/>
    <dgm:cxn modelId="{0E7988E7-69B2-4781-A9DF-C936848575B0}" type="presOf" srcId="{42F92439-8241-4AD3-87B2-7EA8F84CBFC2}" destId="{375B76FD-0C50-4578-8A45-2C0A2CDFBE1F}" srcOrd="0" destOrd="0" presId="urn:microsoft.com/office/officeart/2005/8/layout/hProcess4"/>
    <dgm:cxn modelId="{B5A74DE8-4541-4DF8-B11A-9AAA7F38C8A2}" type="presOf" srcId="{8343101F-BDC0-4F8E-A07E-1823A7FD4182}" destId="{1E106365-75E5-4583-AAFC-5F394318B435}" srcOrd="0" destOrd="0" presId="urn:microsoft.com/office/officeart/2005/8/layout/hProcess4"/>
    <dgm:cxn modelId="{B0471CF3-ABB1-4C67-9826-478E67AB9CA3}" srcId="{42F92439-8241-4AD3-87B2-7EA8F84CBFC2}" destId="{68C5AC84-1F10-440F-87FE-94166ACEE406}" srcOrd="0" destOrd="0" parTransId="{810F0479-069B-4666-8BCB-E1C772B6BD10}" sibTransId="{24B2380E-2CDF-476F-993D-8AE9FFEFEB2A}"/>
    <dgm:cxn modelId="{DDEF90F4-94AF-4093-B44D-3E043AD10CA7}" srcId="{42F92439-8241-4AD3-87B2-7EA8F84CBFC2}" destId="{DC318688-A517-4E8E-9151-B1A903598A25}" srcOrd="1" destOrd="0" parTransId="{2C92CA78-047F-4987-AAF5-28F7C395D997}" sibTransId="{26F071C0-12B2-477C-AE87-B7043464811D}"/>
    <dgm:cxn modelId="{4A5062F5-F337-4A03-98C7-ED99E84DCC1E}" srcId="{DC318688-A517-4E8E-9151-B1A903598A25}" destId="{4B731601-6CF5-44E4-A5CF-41558013F98C}" srcOrd="0" destOrd="0" parTransId="{2610B397-C1C4-41B3-9833-B18EBE64FA08}" sibTransId="{F961B05B-44AA-4D72-BE45-4EBF6007430A}"/>
    <dgm:cxn modelId="{5C5C51FA-6FC2-48B9-9CB9-8B5194F403AA}" type="presOf" srcId="{A19B3D3F-3EC0-4F2A-AFB5-607BD58A506A}" destId="{40826563-0AFB-48A3-8821-E7DCE65BAB56}" srcOrd="1" destOrd="1" presId="urn:microsoft.com/office/officeart/2005/8/layout/hProcess4"/>
    <dgm:cxn modelId="{C3885219-0AD8-4CF6-882D-564AAC484544}" type="presParOf" srcId="{375B76FD-0C50-4578-8A45-2C0A2CDFBE1F}" destId="{A94D10D0-EBB7-4412-8754-9A87442BEBF6}" srcOrd="0" destOrd="0" presId="urn:microsoft.com/office/officeart/2005/8/layout/hProcess4"/>
    <dgm:cxn modelId="{E21219F4-8AE3-49C8-BA86-8757DC741AFB}" type="presParOf" srcId="{375B76FD-0C50-4578-8A45-2C0A2CDFBE1F}" destId="{4A78C369-E4E8-4325-B4C7-344B2AF4A39E}" srcOrd="1" destOrd="0" presId="urn:microsoft.com/office/officeart/2005/8/layout/hProcess4"/>
    <dgm:cxn modelId="{1EE5340F-7FBE-41B7-AAA9-A1D68365FA60}" type="presParOf" srcId="{375B76FD-0C50-4578-8A45-2C0A2CDFBE1F}" destId="{FC83CB50-89A0-46E4-9F8C-A923AE4769F8}" srcOrd="2" destOrd="0" presId="urn:microsoft.com/office/officeart/2005/8/layout/hProcess4"/>
    <dgm:cxn modelId="{349F53D1-61AC-44B3-BF92-A500AE66EA2A}" type="presParOf" srcId="{FC83CB50-89A0-46E4-9F8C-A923AE4769F8}" destId="{0AB5D716-EFD7-4FB6-8EF5-57CEA388F15F}" srcOrd="0" destOrd="0" presId="urn:microsoft.com/office/officeart/2005/8/layout/hProcess4"/>
    <dgm:cxn modelId="{F31BA316-F324-45D6-B0D4-2BC0A1093BD3}" type="presParOf" srcId="{0AB5D716-EFD7-4FB6-8EF5-57CEA388F15F}" destId="{EF887C3F-E564-4D67-BCD7-DFB2BD2818BB}" srcOrd="0" destOrd="0" presId="urn:microsoft.com/office/officeart/2005/8/layout/hProcess4"/>
    <dgm:cxn modelId="{7F2DB8C7-4659-4274-A0C2-69500BE4D082}" type="presParOf" srcId="{0AB5D716-EFD7-4FB6-8EF5-57CEA388F15F}" destId="{28E45AD6-2CAF-4190-9ABA-093C8E70DB5A}" srcOrd="1" destOrd="0" presId="urn:microsoft.com/office/officeart/2005/8/layout/hProcess4"/>
    <dgm:cxn modelId="{0721C146-A2B4-4633-8226-29D4B99135F2}" type="presParOf" srcId="{0AB5D716-EFD7-4FB6-8EF5-57CEA388F15F}" destId="{834D8540-B4AE-405D-A309-39326DBD2B45}" srcOrd="2" destOrd="0" presId="urn:microsoft.com/office/officeart/2005/8/layout/hProcess4"/>
    <dgm:cxn modelId="{F7882DF7-2D7B-46B1-B7E4-8C992078F50F}" type="presParOf" srcId="{0AB5D716-EFD7-4FB6-8EF5-57CEA388F15F}" destId="{5289E86D-992F-412F-B62D-A36A9F0469E1}" srcOrd="3" destOrd="0" presId="urn:microsoft.com/office/officeart/2005/8/layout/hProcess4"/>
    <dgm:cxn modelId="{1E9918FC-8900-4412-9644-8FCAF6137CFC}" type="presParOf" srcId="{0AB5D716-EFD7-4FB6-8EF5-57CEA388F15F}" destId="{2B61D435-5980-4119-BE32-36C3CF0D4BD4}" srcOrd="4" destOrd="0" presId="urn:microsoft.com/office/officeart/2005/8/layout/hProcess4"/>
    <dgm:cxn modelId="{EC76A440-307E-4BDA-95F8-E21AADC9979A}" type="presParOf" srcId="{FC83CB50-89A0-46E4-9F8C-A923AE4769F8}" destId="{6E7D2878-1997-428F-BC3F-49745135956A}" srcOrd="1" destOrd="0" presId="urn:microsoft.com/office/officeart/2005/8/layout/hProcess4"/>
    <dgm:cxn modelId="{FE311625-533B-4112-9603-CCDF236A626A}" type="presParOf" srcId="{FC83CB50-89A0-46E4-9F8C-A923AE4769F8}" destId="{B1EBAF1D-E741-4E5C-9279-F2B006A5DF66}" srcOrd="2" destOrd="0" presId="urn:microsoft.com/office/officeart/2005/8/layout/hProcess4"/>
    <dgm:cxn modelId="{54134814-B8C9-497A-8029-C1990F95922E}" type="presParOf" srcId="{B1EBAF1D-E741-4E5C-9279-F2B006A5DF66}" destId="{FC4256DF-552B-43B8-A763-2DFA43BC63A3}" srcOrd="0" destOrd="0" presId="urn:microsoft.com/office/officeart/2005/8/layout/hProcess4"/>
    <dgm:cxn modelId="{D5D0A9B4-523B-4EBB-839A-BD5BDF4D7E67}" type="presParOf" srcId="{B1EBAF1D-E741-4E5C-9279-F2B006A5DF66}" destId="{1220795C-C94C-4A87-AD01-C4AA5D969A85}" srcOrd="1" destOrd="0" presId="urn:microsoft.com/office/officeart/2005/8/layout/hProcess4"/>
    <dgm:cxn modelId="{E01DDD06-3DD6-469E-AE90-C815BB7EB7DA}" type="presParOf" srcId="{B1EBAF1D-E741-4E5C-9279-F2B006A5DF66}" destId="{1B2FE9AA-3713-4474-A206-07EB791915EC}" srcOrd="2" destOrd="0" presId="urn:microsoft.com/office/officeart/2005/8/layout/hProcess4"/>
    <dgm:cxn modelId="{DB421D6B-A934-4E11-985E-3CC2E1D3F95E}" type="presParOf" srcId="{B1EBAF1D-E741-4E5C-9279-F2B006A5DF66}" destId="{E80077DC-0584-4CEE-80CC-A876E2D8940E}" srcOrd="3" destOrd="0" presId="urn:microsoft.com/office/officeart/2005/8/layout/hProcess4"/>
    <dgm:cxn modelId="{106A3CF1-AC67-4D5B-9DF8-855958AB2B3A}" type="presParOf" srcId="{B1EBAF1D-E741-4E5C-9279-F2B006A5DF66}" destId="{F66DAD7C-9D98-4992-A83E-3296A8A64E5E}" srcOrd="4" destOrd="0" presId="urn:microsoft.com/office/officeart/2005/8/layout/hProcess4"/>
    <dgm:cxn modelId="{93D99501-323F-434B-B817-6689D48F2D18}" type="presParOf" srcId="{FC83CB50-89A0-46E4-9F8C-A923AE4769F8}" destId="{D19AFEA5-6AB0-444F-93EE-D6038EB83773}" srcOrd="3" destOrd="0" presId="urn:microsoft.com/office/officeart/2005/8/layout/hProcess4"/>
    <dgm:cxn modelId="{DF48F01B-7454-416C-A0D7-5495236DC153}" type="presParOf" srcId="{FC83CB50-89A0-46E4-9F8C-A923AE4769F8}" destId="{33844745-CD56-450A-A54E-A566E84F0699}" srcOrd="4" destOrd="0" presId="urn:microsoft.com/office/officeart/2005/8/layout/hProcess4"/>
    <dgm:cxn modelId="{173E055A-CA71-43A4-896A-FB4DA159790D}" type="presParOf" srcId="{33844745-CD56-450A-A54E-A566E84F0699}" destId="{7ABCD43B-4076-404B-B2EA-C098FDE7E480}" srcOrd="0" destOrd="0" presId="urn:microsoft.com/office/officeart/2005/8/layout/hProcess4"/>
    <dgm:cxn modelId="{4905BC0B-2EE5-45A0-B264-72C6C0E9AFEC}" type="presParOf" srcId="{33844745-CD56-450A-A54E-A566E84F0699}" destId="{44D9C2FF-9596-4F7B-8A53-7B8DC176F2EB}" srcOrd="1" destOrd="0" presId="urn:microsoft.com/office/officeart/2005/8/layout/hProcess4"/>
    <dgm:cxn modelId="{D9A7DD44-30C8-441E-A8F0-79B87456A24D}" type="presParOf" srcId="{33844745-CD56-450A-A54E-A566E84F0699}" destId="{40826563-0AFB-48A3-8821-E7DCE65BAB56}" srcOrd="2" destOrd="0" presId="urn:microsoft.com/office/officeart/2005/8/layout/hProcess4"/>
    <dgm:cxn modelId="{2533FF24-C6D5-4015-815C-4E940A53A2BC}" type="presParOf" srcId="{33844745-CD56-450A-A54E-A566E84F0699}" destId="{1E106365-75E5-4583-AAFC-5F394318B435}" srcOrd="3" destOrd="0" presId="urn:microsoft.com/office/officeart/2005/8/layout/hProcess4"/>
    <dgm:cxn modelId="{3A8C870D-E545-49D3-B6A2-910BE96F81E2}" type="presParOf" srcId="{33844745-CD56-450A-A54E-A566E84F0699}" destId="{A998B64D-7CF0-428B-A5D7-E945375FA782}" srcOrd="4" destOrd="0" presId="urn:microsoft.com/office/officeart/2005/8/layout/h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C27C54-B8DD-433B-ACF1-3475FB1D23A7}" type="doc">
      <dgm:prSet loTypeId="urn:microsoft.com/office/officeart/2016/7/layout/LinearArrowProcessNumbered" loCatId="process" qsTypeId="urn:microsoft.com/office/officeart/2005/8/quickstyle/simple1" qsCatId="simple" csTypeId="urn:microsoft.com/office/officeart/2005/8/colors/colorful5" csCatId="colorful" phldr="1"/>
      <dgm:spPr/>
      <dgm:t>
        <a:bodyPr/>
        <a:lstStyle/>
        <a:p>
          <a:endParaRPr lang="en-US"/>
        </a:p>
      </dgm:t>
    </dgm:pt>
    <dgm:pt modelId="{26E7D4A0-1568-4E22-9A96-DEEFDC3DD895}">
      <dgm:prSet custT="1"/>
      <dgm:spPr/>
      <dgm:t>
        <a:bodyPr/>
        <a:lstStyle/>
        <a:p>
          <a:pPr algn="ctr"/>
          <a:r>
            <a:rPr lang="en-GB" sz="1600"/>
            <a:t>Complex evidence base</a:t>
          </a:r>
          <a:endParaRPr lang="en-US" sz="1600"/>
        </a:p>
      </dgm:t>
    </dgm:pt>
    <dgm:pt modelId="{0F33D352-EB61-48A7-B3A1-95F9D137DC23}" type="parTrans" cxnId="{F5007ED8-1922-4474-9250-09B38FCAB21C}">
      <dgm:prSet/>
      <dgm:spPr/>
      <dgm:t>
        <a:bodyPr/>
        <a:lstStyle/>
        <a:p>
          <a:endParaRPr lang="en-US" sz="4800"/>
        </a:p>
      </dgm:t>
    </dgm:pt>
    <dgm:pt modelId="{7196B4AF-5750-448C-A361-085E507CA788}" type="sibTrans" cxnId="{F5007ED8-1922-4474-9250-09B38FCAB21C}">
      <dgm:prSet phldrT="1" phldr="0" custT="1"/>
      <dgm:spPr/>
      <dgm:t>
        <a:bodyPr/>
        <a:lstStyle/>
        <a:p>
          <a:r>
            <a:rPr lang="en-US" sz="4800"/>
            <a:t>1</a:t>
          </a:r>
        </a:p>
      </dgm:t>
    </dgm:pt>
    <dgm:pt modelId="{7E2A2FD6-38EA-4595-8139-B2A62E6979E9}">
      <dgm:prSet custT="1"/>
      <dgm:spPr/>
      <dgm:t>
        <a:bodyPr/>
        <a:lstStyle/>
        <a:p>
          <a:pPr algn="ctr"/>
          <a:r>
            <a:rPr lang="en-GB" sz="1600" b="0" dirty="0"/>
            <a:t>Our responsibility</a:t>
          </a:r>
          <a:endParaRPr lang="en-US" sz="1600" b="0" dirty="0"/>
        </a:p>
      </dgm:t>
    </dgm:pt>
    <dgm:pt modelId="{E714A058-BEC9-4854-899B-C5A8DF673665}" type="parTrans" cxnId="{5F34B024-55D0-4AA2-990C-C35B6ABC1084}">
      <dgm:prSet/>
      <dgm:spPr/>
      <dgm:t>
        <a:bodyPr/>
        <a:lstStyle/>
        <a:p>
          <a:endParaRPr lang="en-US" sz="4800"/>
        </a:p>
      </dgm:t>
    </dgm:pt>
    <dgm:pt modelId="{F6293341-D9C8-4181-B65F-172348E9E03B}" type="sibTrans" cxnId="{5F34B024-55D0-4AA2-990C-C35B6ABC1084}">
      <dgm:prSet phldrT="2" phldr="0" custT="1"/>
      <dgm:spPr/>
      <dgm:t>
        <a:bodyPr/>
        <a:lstStyle/>
        <a:p>
          <a:r>
            <a:rPr lang="en-US" sz="4800"/>
            <a:t>2</a:t>
          </a:r>
        </a:p>
      </dgm:t>
    </dgm:pt>
    <dgm:pt modelId="{B4E1FD14-7A1C-4513-962D-59085196B3C2}">
      <dgm:prSet custT="1"/>
      <dgm:spPr/>
      <dgm:t>
        <a:bodyPr/>
        <a:lstStyle/>
        <a:p>
          <a:pPr algn="ctr"/>
          <a:r>
            <a:rPr lang="en-GB" sz="1600" dirty="0"/>
            <a:t>Evidence of reduction on mortality and morbidity with increased ICU staffing ratios</a:t>
          </a:r>
          <a:endParaRPr lang="en-US" sz="1600" dirty="0"/>
        </a:p>
      </dgm:t>
    </dgm:pt>
    <dgm:pt modelId="{2286F03C-FE3E-4491-890C-86C6DDAFD7CF}" type="parTrans" cxnId="{4367CE31-A982-4CEF-84B2-A3783C75AFDE}">
      <dgm:prSet/>
      <dgm:spPr/>
      <dgm:t>
        <a:bodyPr/>
        <a:lstStyle/>
        <a:p>
          <a:endParaRPr lang="en-US" sz="4800"/>
        </a:p>
      </dgm:t>
    </dgm:pt>
    <dgm:pt modelId="{0A84181F-494A-4A31-9213-5769B7579A6D}" type="sibTrans" cxnId="{4367CE31-A982-4CEF-84B2-A3783C75AFDE}">
      <dgm:prSet phldrT="3" phldr="0" custT="1"/>
      <dgm:spPr/>
      <dgm:t>
        <a:bodyPr/>
        <a:lstStyle/>
        <a:p>
          <a:r>
            <a:rPr lang="en-US" sz="4800"/>
            <a:t>3</a:t>
          </a:r>
        </a:p>
      </dgm:t>
    </dgm:pt>
    <dgm:pt modelId="{1D78073D-F671-4056-A89D-E67C524381E6}">
      <dgm:prSet custT="1"/>
      <dgm:spPr/>
      <dgm:t>
        <a:bodyPr/>
        <a:lstStyle/>
        <a:p>
          <a:pPr algn="ctr"/>
          <a:r>
            <a:rPr lang="en-GB" sz="1600" dirty="0"/>
            <a:t>Positive leadership and work environment critical for nurse and patient outcomes</a:t>
          </a:r>
          <a:endParaRPr lang="en-US" sz="1600" dirty="0"/>
        </a:p>
      </dgm:t>
    </dgm:pt>
    <dgm:pt modelId="{F775227F-10D2-47A3-BC0F-70F7F3D14163}" type="parTrans" cxnId="{13823323-C18D-4C9C-834B-44FF81C605D1}">
      <dgm:prSet/>
      <dgm:spPr/>
      <dgm:t>
        <a:bodyPr/>
        <a:lstStyle/>
        <a:p>
          <a:endParaRPr lang="en-US" sz="4800"/>
        </a:p>
      </dgm:t>
    </dgm:pt>
    <dgm:pt modelId="{996162AF-D4A7-47D8-81B3-254BB0B95D4C}" type="sibTrans" cxnId="{13823323-C18D-4C9C-834B-44FF81C605D1}">
      <dgm:prSet phldrT="4" phldr="0" custT="1"/>
      <dgm:spPr/>
      <dgm:t>
        <a:bodyPr/>
        <a:lstStyle/>
        <a:p>
          <a:r>
            <a:rPr lang="en-US" sz="4800"/>
            <a:t>4</a:t>
          </a:r>
        </a:p>
      </dgm:t>
    </dgm:pt>
    <dgm:pt modelId="{09390004-C924-45D5-A050-172FD5205D7A}" type="pres">
      <dgm:prSet presAssocID="{AAC27C54-B8DD-433B-ACF1-3475FB1D23A7}" presName="linearFlow" presStyleCnt="0">
        <dgm:presLayoutVars>
          <dgm:dir/>
          <dgm:animLvl val="lvl"/>
          <dgm:resizeHandles val="exact"/>
        </dgm:presLayoutVars>
      </dgm:prSet>
      <dgm:spPr/>
    </dgm:pt>
    <dgm:pt modelId="{77CE9719-5266-4A68-8769-4E477E4C94CB}" type="pres">
      <dgm:prSet presAssocID="{26E7D4A0-1568-4E22-9A96-DEEFDC3DD895}" presName="compositeNode" presStyleCnt="0"/>
      <dgm:spPr/>
    </dgm:pt>
    <dgm:pt modelId="{9FA6CFD8-6660-47D0-86FC-C2675D09638B}" type="pres">
      <dgm:prSet presAssocID="{26E7D4A0-1568-4E22-9A96-DEEFDC3DD895}" presName="parTx" presStyleLbl="node1" presStyleIdx="0" presStyleCnt="0">
        <dgm:presLayoutVars>
          <dgm:chMax val="0"/>
          <dgm:chPref val="0"/>
          <dgm:bulletEnabled val="1"/>
        </dgm:presLayoutVars>
      </dgm:prSet>
      <dgm:spPr/>
    </dgm:pt>
    <dgm:pt modelId="{740DD15F-968B-45B7-909D-4DAD4FEE2761}" type="pres">
      <dgm:prSet presAssocID="{26E7D4A0-1568-4E22-9A96-DEEFDC3DD895}" presName="parSh" presStyleCnt="0"/>
      <dgm:spPr/>
    </dgm:pt>
    <dgm:pt modelId="{1E607296-67FB-44E2-9C08-E8293DB02294}" type="pres">
      <dgm:prSet presAssocID="{26E7D4A0-1568-4E22-9A96-DEEFDC3DD895}" presName="lineNode" presStyleLbl="alignAccFollowNode1" presStyleIdx="0" presStyleCnt="12"/>
      <dgm:spPr/>
    </dgm:pt>
    <dgm:pt modelId="{A3E79DFD-ACA9-4D93-B1C1-8A8A9137E65E}" type="pres">
      <dgm:prSet presAssocID="{26E7D4A0-1568-4E22-9A96-DEEFDC3DD895}" presName="lineArrowNode" presStyleLbl="alignAccFollowNode1" presStyleIdx="1" presStyleCnt="12"/>
      <dgm:spPr/>
    </dgm:pt>
    <dgm:pt modelId="{F42EBC9E-C543-4417-802B-14399013D194}" type="pres">
      <dgm:prSet presAssocID="{7196B4AF-5750-448C-A361-085E507CA788}" presName="sibTransNodeCircle" presStyleLbl="alignNode1" presStyleIdx="0" presStyleCnt="4">
        <dgm:presLayoutVars>
          <dgm:chMax val="0"/>
          <dgm:bulletEnabled/>
        </dgm:presLayoutVars>
      </dgm:prSet>
      <dgm:spPr/>
    </dgm:pt>
    <dgm:pt modelId="{4DA4C01D-C32F-4D5F-8622-4D50CF286D15}" type="pres">
      <dgm:prSet presAssocID="{7196B4AF-5750-448C-A361-085E507CA788}" presName="spacerBetweenCircleAndCallout" presStyleCnt="0">
        <dgm:presLayoutVars/>
      </dgm:prSet>
      <dgm:spPr/>
    </dgm:pt>
    <dgm:pt modelId="{9DF0D9FA-AF93-4C73-AF80-EEEFA8E1E2CD}" type="pres">
      <dgm:prSet presAssocID="{26E7D4A0-1568-4E22-9A96-DEEFDC3DD895}" presName="nodeText" presStyleLbl="alignAccFollowNode1" presStyleIdx="2" presStyleCnt="12">
        <dgm:presLayoutVars>
          <dgm:bulletEnabled val="1"/>
        </dgm:presLayoutVars>
      </dgm:prSet>
      <dgm:spPr/>
    </dgm:pt>
    <dgm:pt modelId="{0E8894BF-86C3-4DE9-A38B-18A9273592A9}" type="pres">
      <dgm:prSet presAssocID="{7196B4AF-5750-448C-A361-085E507CA788}" presName="sibTransComposite" presStyleCnt="0"/>
      <dgm:spPr/>
    </dgm:pt>
    <dgm:pt modelId="{6D3A4E91-8C2A-4608-A908-1CB7A9824591}" type="pres">
      <dgm:prSet presAssocID="{7E2A2FD6-38EA-4595-8139-B2A62E6979E9}" presName="compositeNode" presStyleCnt="0"/>
      <dgm:spPr/>
    </dgm:pt>
    <dgm:pt modelId="{BE0BC121-713B-4EFE-9E56-167B33873856}" type="pres">
      <dgm:prSet presAssocID="{7E2A2FD6-38EA-4595-8139-B2A62E6979E9}" presName="parTx" presStyleLbl="node1" presStyleIdx="0" presStyleCnt="0">
        <dgm:presLayoutVars>
          <dgm:chMax val="0"/>
          <dgm:chPref val="0"/>
          <dgm:bulletEnabled val="1"/>
        </dgm:presLayoutVars>
      </dgm:prSet>
      <dgm:spPr/>
    </dgm:pt>
    <dgm:pt modelId="{8508CD0A-D521-4B70-A07E-3C924E45AFF5}" type="pres">
      <dgm:prSet presAssocID="{7E2A2FD6-38EA-4595-8139-B2A62E6979E9}" presName="parSh" presStyleCnt="0"/>
      <dgm:spPr/>
    </dgm:pt>
    <dgm:pt modelId="{C8242429-9D39-48A9-86FD-4EEABDB3E625}" type="pres">
      <dgm:prSet presAssocID="{7E2A2FD6-38EA-4595-8139-B2A62E6979E9}" presName="lineNode" presStyleLbl="alignAccFollowNode1" presStyleIdx="3" presStyleCnt="12"/>
      <dgm:spPr/>
    </dgm:pt>
    <dgm:pt modelId="{818492A7-B96D-469C-BFB1-05096FF4E8DB}" type="pres">
      <dgm:prSet presAssocID="{7E2A2FD6-38EA-4595-8139-B2A62E6979E9}" presName="lineArrowNode" presStyleLbl="alignAccFollowNode1" presStyleIdx="4" presStyleCnt="12"/>
      <dgm:spPr/>
    </dgm:pt>
    <dgm:pt modelId="{E9921EA4-B74F-49CA-A4C8-8B7EB4D442C0}" type="pres">
      <dgm:prSet presAssocID="{F6293341-D9C8-4181-B65F-172348E9E03B}" presName="sibTransNodeCircle" presStyleLbl="alignNode1" presStyleIdx="1" presStyleCnt="4">
        <dgm:presLayoutVars>
          <dgm:chMax val="0"/>
          <dgm:bulletEnabled/>
        </dgm:presLayoutVars>
      </dgm:prSet>
      <dgm:spPr/>
    </dgm:pt>
    <dgm:pt modelId="{08BB53D2-7CC5-438A-A999-C1141BA9B34F}" type="pres">
      <dgm:prSet presAssocID="{F6293341-D9C8-4181-B65F-172348E9E03B}" presName="spacerBetweenCircleAndCallout" presStyleCnt="0">
        <dgm:presLayoutVars/>
      </dgm:prSet>
      <dgm:spPr/>
    </dgm:pt>
    <dgm:pt modelId="{036DB2EB-9695-4ED3-9F68-D0E30FDABC49}" type="pres">
      <dgm:prSet presAssocID="{7E2A2FD6-38EA-4595-8139-B2A62E6979E9}" presName="nodeText" presStyleLbl="alignAccFollowNode1" presStyleIdx="5" presStyleCnt="12">
        <dgm:presLayoutVars>
          <dgm:bulletEnabled val="1"/>
        </dgm:presLayoutVars>
      </dgm:prSet>
      <dgm:spPr/>
    </dgm:pt>
    <dgm:pt modelId="{E8664C76-4B5C-4377-B6BB-AD5AE3F54FB4}" type="pres">
      <dgm:prSet presAssocID="{F6293341-D9C8-4181-B65F-172348E9E03B}" presName="sibTransComposite" presStyleCnt="0"/>
      <dgm:spPr/>
    </dgm:pt>
    <dgm:pt modelId="{90155BDD-F1C5-4D61-A3EC-C52914B47F39}" type="pres">
      <dgm:prSet presAssocID="{B4E1FD14-7A1C-4513-962D-59085196B3C2}" presName="compositeNode" presStyleCnt="0"/>
      <dgm:spPr/>
    </dgm:pt>
    <dgm:pt modelId="{0D29A381-995F-4D56-8BE0-9346BEC7257F}" type="pres">
      <dgm:prSet presAssocID="{B4E1FD14-7A1C-4513-962D-59085196B3C2}" presName="parTx" presStyleLbl="node1" presStyleIdx="0" presStyleCnt="0">
        <dgm:presLayoutVars>
          <dgm:chMax val="0"/>
          <dgm:chPref val="0"/>
          <dgm:bulletEnabled val="1"/>
        </dgm:presLayoutVars>
      </dgm:prSet>
      <dgm:spPr/>
    </dgm:pt>
    <dgm:pt modelId="{354784C6-4632-4FF4-84B0-88B3F0CFB551}" type="pres">
      <dgm:prSet presAssocID="{B4E1FD14-7A1C-4513-962D-59085196B3C2}" presName="parSh" presStyleCnt="0"/>
      <dgm:spPr/>
    </dgm:pt>
    <dgm:pt modelId="{37D55B2A-4492-487F-A352-2BD7A7C612FE}" type="pres">
      <dgm:prSet presAssocID="{B4E1FD14-7A1C-4513-962D-59085196B3C2}" presName="lineNode" presStyleLbl="alignAccFollowNode1" presStyleIdx="6" presStyleCnt="12"/>
      <dgm:spPr/>
    </dgm:pt>
    <dgm:pt modelId="{59E52FBE-C500-4134-9024-67B2CCA1A389}" type="pres">
      <dgm:prSet presAssocID="{B4E1FD14-7A1C-4513-962D-59085196B3C2}" presName="lineArrowNode" presStyleLbl="alignAccFollowNode1" presStyleIdx="7" presStyleCnt="12"/>
      <dgm:spPr/>
    </dgm:pt>
    <dgm:pt modelId="{E7BB5859-0209-44F3-B8C7-7D8446565364}" type="pres">
      <dgm:prSet presAssocID="{0A84181F-494A-4A31-9213-5769B7579A6D}" presName="sibTransNodeCircle" presStyleLbl="alignNode1" presStyleIdx="2" presStyleCnt="4">
        <dgm:presLayoutVars>
          <dgm:chMax val="0"/>
          <dgm:bulletEnabled/>
        </dgm:presLayoutVars>
      </dgm:prSet>
      <dgm:spPr/>
    </dgm:pt>
    <dgm:pt modelId="{742008CA-EC4B-4C1C-861A-B2033BBE4B2A}" type="pres">
      <dgm:prSet presAssocID="{0A84181F-494A-4A31-9213-5769B7579A6D}" presName="spacerBetweenCircleAndCallout" presStyleCnt="0">
        <dgm:presLayoutVars/>
      </dgm:prSet>
      <dgm:spPr/>
    </dgm:pt>
    <dgm:pt modelId="{2D240A15-C841-4A20-85E1-33DD3F9AAA6F}" type="pres">
      <dgm:prSet presAssocID="{B4E1FD14-7A1C-4513-962D-59085196B3C2}" presName="nodeText" presStyleLbl="alignAccFollowNode1" presStyleIdx="8" presStyleCnt="12">
        <dgm:presLayoutVars>
          <dgm:bulletEnabled val="1"/>
        </dgm:presLayoutVars>
      </dgm:prSet>
      <dgm:spPr/>
    </dgm:pt>
    <dgm:pt modelId="{020C91AD-FC9E-45AF-8164-BFA29F8BDD10}" type="pres">
      <dgm:prSet presAssocID="{0A84181F-494A-4A31-9213-5769B7579A6D}" presName="sibTransComposite" presStyleCnt="0"/>
      <dgm:spPr/>
    </dgm:pt>
    <dgm:pt modelId="{73AE6BC9-2F32-4D6F-8C8E-0DAE324B9EDF}" type="pres">
      <dgm:prSet presAssocID="{1D78073D-F671-4056-A89D-E67C524381E6}" presName="compositeNode" presStyleCnt="0"/>
      <dgm:spPr/>
    </dgm:pt>
    <dgm:pt modelId="{B9A899B2-44BB-4833-B280-78C0CCA996B3}" type="pres">
      <dgm:prSet presAssocID="{1D78073D-F671-4056-A89D-E67C524381E6}" presName="parTx" presStyleLbl="node1" presStyleIdx="0" presStyleCnt="0">
        <dgm:presLayoutVars>
          <dgm:chMax val="0"/>
          <dgm:chPref val="0"/>
          <dgm:bulletEnabled val="1"/>
        </dgm:presLayoutVars>
      </dgm:prSet>
      <dgm:spPr/>
    </dgm:pt>
    <dgm:pt modelId="{9BF6ACC9-7399-4F7F-AC94-6AD03F2EA89B}" type="pres">
      <dgm:prSet presAssocID="{1D78073D-F671-4056-A89D-E67C524381E6}" presName="parSh" presStyleCnt="0"/>
      <dgm:spPr/>
    </dgm:pt>
    <dgm:pt modelId="{9A757032-470F-4050-A410-E4581B0DCAA9}" type="pres">
      <dgm:prSet presAssocID="{1D78073D-F671-4056-A89D-E67C524381E6}" presName="lineNode" presStyleLbl="alignAccFollowNode1" presStyleIdx="9" presStyleCnt="12"/>
      <dgm:spPr/>
    </dgm:pt>
    <dgm:pt modelId="{64E35740-CB00-4D43-8662-2A308DC88804}" type="pres">
      <dgm:prSet presAssocID="{1D78073D-F671-4056-A89D-E67C524381E6}" presName="lineArrowNode" presStyleLbl="alignAccFollowNode1" presStyleIdx="10" presStyleCnt="12"/>
      <dgm:spPr/>
    </dgm:pt>
    <dgm:pt modelId="{937C11B1-2E52-4C7C-ACCA-77538CF80493}" type="pres">
      <dgm:prSet presAssocID="{996162AF-D4A7-47D8-81B3-254BB0B95D4C}" presName="sibTransNodeCircle" presStyleLbl="alignNode1" presStyleIdx="3" presStyleCnt="4">
        <dgm:presLayoutVars>
          <dgm:chMax val="0"/>
          <dgm:bulletEnabled/>
        </dgm:presLayoutVars>
      </dgm:prSet>
      <dgm:spPr/>
    </dgm:pt>
    <dgm:pt modelId="{6EAF39D4-2215-480E-9927-24EF3DFAFBF9}" type="pres">
      <dgm:prSet presAssocID="{996162AF-D4A7-47D8-81B3-254BB0B95D4C}" presName="spacerBetweenCircleAndCallout" presStyleCnt="0">
        <dgm:presLayoutVars/>
      </dgm:prSet>
      <dgm:spPr/>
    </dgm:pt>
    <dgm:pt modelId="{A32FBF63-567E-4511-9752-3E0979627301}" type="pres">
      <dgm:prSet presAssocID="{1D78073D-F671-4056-A89D-E67C524381E6}" presName="nodeText" presStyleLbl="alignAccFollowNode1" presStyleIdx="11" presStyleCnt="12">
        <dgm:presLayoutVars>
          <dgm:bulletEnabled val="1"/>
        </dgm:presLayoutVars>
      </dgm:prSet>
      <dgm:spPr/>
    </dgm:pt>
  </dgm:ptLst>
  <dgm:cxnLst>
    <dgm:cxn modelId="{EA759306-C157-4A01-B442-225A6532A093}" type="presOf" srcId="{F6293341-D9C8-4181-B65F-172348E9E03B}" destId="{E9921EA4-B74F-49CA-A4C8-8B7EB4D442C0}" srcOrd="0" destOrd="0" presId="urn:microsoft.com/office/officeart/2016/7/layout/LinearArrowProcessNumbered"/>
    <dgm:cxn modelId="{51C5980F-B159-495C-B180-E57977CEF62F}" type="presOf" srcId="{AAC27C54-B8DD-433B-ACF1-3475FB1D23A7}" destId="{09390004-C924-45D5-A050-172FD5205D7A}" srcOrd="0" destOrd="0" presId="urn:microsoft.com/office/officeart/2016/7/layout/LinearArrowProcessNumbered"/>
    <dgm:cxn modelId="{1E8E1120-1E8E-4D7C-86FC-AEBD7D0EBFD7}" type="presOf" srcId="{B4E1FD14-7A1C-4513-962D-59085196B3C2}" destId="{2D240A15-C841-4A20-85E1-33DD3F9AAA6F}" srcOrd="0" destOrd="0" presId="urn:microsoft.com/office/officeart/2016/7/layout/LinearArrowProcessNumbered"/>
    <dgm:cxn modelId="{13823323-C18D-4C9C-834B-44FF81C605D1}" srcId="{AAC27C54-B8DD-433B-ACF1-3475FB1D23A7}" destId="{1D78073D-F671-4056-A89D-E67C524381E6}" srcOrd="3" destOrd="0" parTransId="{F775227F-10D2-47A3-BC0F-70F7F3D14163}" sibTransId="{996162AF-D4A7-47D8-81B3-254BB0B95D4C}"/>
    <dgm:cxn modelId="{5F34B024-55D0-4AA2-990C-C35B6ABC1084}" srcId="{AAC27C54-B8DD-433B-ACF1-3475FB1D23A7}" destId="{7E2A2FD6-38EA-4595-8139-B2A62E6979E9}" srcOrd="1" destOrd="0" parTransId="{E714A058-BEC9-4854-899B-C5A8DF673665}" sibTransId="{F6293341-D9C8-4181-B65F-172348E9E03B}"/>
    <dgm:cxn modelId="{4367CE31-A982-4CEF-84B2-A3783C75AFDE}" srcId="{AAC27C54-B8DD-433B-ACF1-3475FB1D23A7}" destId="{B4E1FD14-7A1C-4513-962D-59085196B3C2}" srcOrd="2" destOrd="0" parTransId="{2286F03C-FE3E-4491-890C-86C6DDAFD7CF}" sibTransId="{0A84181F-494A-4A31-9213-5769B7579A6D}"/>
    <dgm:cxn modelId="{B963E13F-11BC-4DC0-9417-C763FFDAA3DB}" type="presOf" srcId="{26E7D4A0-1568-4E22-9A96-DEEFDC3DD895}" destId="{9DF0D9FA-AF93-4C73-AF80-EEEFA8E1E2CD}" srcOrd="0" destOrd="0" presId="urn:microsoft.com/office/officeart/2016/7/layout/LinearArrowProcessNumbered"/>
    <dgm:cxn modelId="{F35E9170-716E-45F4-9F17-BAA4D8A22961}" type="presOf" srcId="{7196B4AF-5750-448C-A361-085E507CA788}" destId="{F42EBC9E-C543-4417-802B-14399013D194}" srcOrd="0" destOrd="0" presId="urn:microsoft.com/office/officeart/2016/7/layout/LinearArrowProcessNumbered"/>
    <dgm:cxn modelId="{4ED36AA5-7D28-46D0-AB97-FAC1BC10D455}" type="presOf" srcId="{1D78073D-F671-4056-A89D-E67C524381E6}" destId="{A32FBF63-567E-4511-9752-3E0979627301}" srcOrd="0" destOrd="0" presId="urn:microsoft.com/office/officeart/2016/7/layout/LinearArrowProcessNumbered"/>
    <dgm:cxn modelId="{FF4074CC-EB9D-43C7-8EAA-567DD2F6A5A8}" type="presOf" srcId="{7E2A2FD6-38EA-4595-8139-B2A62E6979E9}" destId="{036DB2EB-9695-4ED3-9F68-D0E30FDABC49}" srcOrd="0" destOrd="0" presId="urn:microsoft.com/office/officeart/2016/7/layout/LinearArrowProcessNumbered"/>
    <dgm:cxn modelId="{813105D3-3D9E-4614-B034-0A35FEDBC209}" type="presOf" srcId="{996162AF-D4A7-47D8-81B3-254BB0B95D4C}" destId="{937C11B1-2E52-4C7C-ACCA-77538CF80493}" srcOrd="0" destOrd="0" presId="urn:microsoft.com/office/officeart/2016/7/layout/LinearArrowProcessNumbered"/>
    <dgm:cxn modelId="{F5007ED8-1922-4474-9250-09B38FCAB21C}" srcId="{AAC27C54-B8DD-433B-ACF1-3475FB1D23A7}" destId="{26E7D4A0-1568-4E22-9A96-DEEFDC3DD895}" srcOrd="0" destOrd="0" parTransId="{0F33D352-EB61-48A7-B3A1-95F9D137DC23}" sibTransId="{7196B4AF-5750-448C-A361-085E507CA788}"/>
    <dgm:cxn modelId="{013D42E9-F7AC-4024-8181-4FF971BE75C9}" type="presOf" srcId="{0A84181F-494A-4A31-9213-5769B7579A6D}" destId="{E7BB5859-0209-44F3-B8C7-7D8446565364}" srcOrd="0" destOrd="0" presId="urn:microsoft.com/office/officeart/2016/7/layout/LinearArrowProcessNumbered"/>
    <dgm:cxn modelId="{C44C2F59-9808-491D-86D8-089052F7617F}" type="presParOf" srcId="{09390004-C924-45D5-A050-172FD5205D7A}" destId="{77CE9719-5266-4A68-8769-4E477E4C94CB}" srcOrd="0" destOrd="0" presId="urn:microsoft.com/office/officeart/2016/7/layout/LinearArrowProcessNumbered"/>
    <dgm:cxn modelId="{09CF1332-4B7E-464A-AAA3-26C8E8CFC7D4}" type="presParOf" srcId="{77CE9719-5266-4A68-8769-4E477E4C94CB}" destId="{9FA6CFD8-6660-47D0-86FC-C2675D09638B}" srcOrd="0" destOrd="0" presId="urn:microsoft.com/office/officeart/2016/7/layout/LinearArrowProcessNumbered"/>
    <dgm:cxn modelId="{67376925-4CDD-4715-AA9E-D8D1D507204F}" type="presParOf" srcId="{77CE9719-5266-4A68-8769-4E477E4C94CB}" destId="{740DD15F-968B-45B7-909D-4DAD4FEE2761}" srcOrd="1" destOrd="0" presId="urn:microsoft.com/office/officeart/2016/7/layout/LinearArrowProcessNumbered"/>
    <dgm:cxn modelId="{A00BA573-9082-40DF-8ACA-0AA4EB558F60}" type="presParOf" srcId="{740DD15F-968B-45B7-909D-4DAD4FEE2761}" destId="{1E607296-67FB-44E2-9C08-E8293DB02294}" srcOrd="0" destOrd="0" presId="urn:microsoft.com/office/officeart/2016/7/layout/LinearArrowProcessNumbered"/>
    <dgm:cxn modelId="{A309BDF4-8457-4D8A-8782-2DD939D3D6CE}" type="presParOf" srcId="{740DD15F-968B-45B7-909D-4DAD4FEE2761}" destId="{A3E79DFD-ACA9-4D93-B1C1-8A8A9137E65E}" srcOrd="1" destOrd="0" presId="urn:microsoft.com/office/officeart/2016/7/layout/LinearArrowProcessNumbered"/>
    <dgm:cxn modelId="{3FC78972-83D8-49BC-AD31-035EEB3AC9F6}" type="presParOf" srcId="{740DD15F-968B-45B7-909D-4DAD4FEE2761}" destId="{F42EBC9E-C543-4417-802B-14399013D194}" srcOrd="2" destOrd="0" presId="urn:microsoft.com/office/officeart/2016/7/layout/LinearArrowProcessNumbered"/>
    <dgm:cxn modelId="{BED77751-7BAE-4726-A046-171F9D00903E}" type="presParOf" srcId="{740DD15F-968B-45B7-909D-4DAD4FEE2761}" destId="{4DA4C01D-C32F-4D5F-8622-4D50CF286D15}" srcOrd="3" destOrd="0" presId="urn:microsoft.com/office/officeart/2016/7/layout/LinearArrowProcessNumbered"/>
    <dgm:cxn modelId="{24EA864D-7103-4E50-AC32-DACFD533E0A8}" type="presParOf" srcId="{77CE9719-5266-4A68-8769-4E477E4C94CB}" destId="{9DF0D9FA-AF93-4C73-AF80-EEEFA8E1E2CD}" srcOrd="2" destOrd="0" presId="urn:microsoft.com/office/officeart/2016/7/layout/LinearArrowProcessNumbered"/>
    <dgm:cxn modelId="{00BB35E9-37A0-4ADB-A65E-64FF940D95D4}" type="presParOf" srcId="{09390004-C924-45D5-A050-172FD5205D7A}" destId="{0E8894BF-86C3-4DE9-A38B-18A9273592A9}" srcOrd="1" destOrd="0" presId="urn:microsoft.com/office/officeart/2016/7/layout/LinearArrowProcessNumbered"/>
    <dgm:cxn modelId="{FD927140-7E7E-4621-8C6C-2B8CCB1E9CB1}" type="presParOf" srcId="{09390004-C924-45D5-A050-172FD5205D7A}" destId="{6D3A4E91-8C2A-4608-A908-1CB7A9824591}" srcOrd="2" destOrd="0" presId="urn:microsoft.com/office/officeart/2016/7/layout/LinearArrowProcessNumbered"/>
    <dgm:cxn modelId="{935FDE68-6640-4FF1-8BE3-B674FD94F4E4}" type="presParOf" srcId="{6D3A4E91-8C2A-4608-A908-1CB7A9824591}" destId="{BE0BC121-713B-4EFE-9E56-167B33873856}" srcOrd="0" destOrd="0" presId="urn:microsoft.com/office/officeart/2016/7/layout/LinearArrowProcessNumbered"/>
    <dgm:cxn modelId="{762E5C3D-0047-4C20-8A16-AA2FF9B13CFF}" type="presParOf" srcId="{6D3A4E91-8C2A-4608-A908-1CB7A9824591}" destId="{8508CD0A-D521-4B70-A07E-3C924E45AFF5}" srcOrd="1" destOrd="0" presId="urn:microsoft.com/office/officeart/2016/7/layout/LinearArrowProcessNumbered"/>
    <dgm:cxn modelId="{C8E4C402-16A3-4F5F-B107-3F95CCCD785D}" type="presParOf" srcId="{8508CD0A-D521-4B70-A07E-3C924E45AFF5}" destId="{C8242429-9D39-48A9-86FD-4EEABDB3E625}" srcOrd="0" destOrd="0" presId="urn:microsoft.com/office/officeart/2016/7/layout/LinearArrowProcessNumbered"/>
    <dgm:cxn modelId="{2FE8E4E9-218C-4886-929D-A1697463D22E}" type="presParOf" srcId="{8508CD0A-D521-4B70-A07E-3C924E45AFF5}" destId="{818492A7-B96D-469C-BFB1-05096FF4E8DB}" srcOrd="1" destOrd="0" presId="urn:microsoft.com/office/officeart/2016/7/layout/LinearArrowProcessNumbered"/>
    <dgm:cxn modelId="{BB506375-417D-4F68-B5F1-D8E0C8E90B79}" type="presParOf" srcId="{8508CD0A-D521-4B70-A07E-3C924E45AFF5}" destId="{E9921EA4-B74F-49CA-A4C8-8B7EB4D442C0}" srcOrd="2" destOrd="0" presId="urn:microsoft.com/office/officeart/2016/7/layout/LinearArrowProcessNumbered"/>
    <dgm:cxn modelId="{B3039A8A-FF1E-46F9-B80A-6039686C5680}" type="presParOf" srcId="{8508CD0A-D521-4B70-A07E-3C924E45AFF5}" destId="{08BB53D2-7CC5-438A-A999-C1141BA9B34F}" srcOrd="3" destOrd="0" presId="urn:microsoft.com/office/officeart/2016/7/layout/LinearArrowProcessNumbered"/>
    <dgm:cxn modelId="{B7FB4788-7A2A-4C2C-A460-E81885FCFDAD}" type="presParOf" srcId="{6D3A4E91-8C2A-4608-A908-1CB7A9824591}" destId="{036DB2EB-9695-4ED3-9F68-D0E30FDABC49}" srcOrd="2" destOrd="0" presId="urn:microsoft.com/office/officeart/2016/7/layout/LinearArrowProcessNumbered"/>
    <dgm:cxn modelId="{C0136CDD-6AA2-4DE2-85AF-64E937C0FD7F}" type="presParOf" srcId="{09390004-C924-45D5-A050-172FD5205D7A}" destId="{E8664C76-4B5C-4377-B6BB-AD5AE3F54FB4}" srcOrd="3" destOrd="0" presId="urn:microsoft.com/office/officeart/2016/7/layout/LinearArrowProcessNumbered"/>
    <dgm:cxn modelId="{84892C55-7D4A-4D69-AC00-2825653E97E7}" type="presParOf" srcId="{09390004-C924-45D5-A050-172FD5205D7A}" destId="{90155BDD-F1C5-4D61-A3EC-C52914B47F39}" srcOrd="4" destOrd="0" presId="urn:microsoft.com/office/officeart/2016/7/layout/LinearArrowProcessNumbered"/>
    <dgm:cxn modelId="{5B5DA146-9C9F-4E3C-80F0-0991C23B991A}" type="presParOf" srcId="{90155BDD-F1C5-4D61-A3EC-C52914B47F39}" destId="{0D29A381-995F-4D56-8BE0-9346BEC7257F}" srcOrd="0" destOrd="0" presId="urn:microsoft.com/office/officeart/2016/7/layout/LinearArrowProcessNumbered"/>
    <dgm:cxn modelId="{C4A4D25E-8C77-46B0-B92E-BE64F8ABC5FE}" type="presParOf" srcId="{90155BDD-F1C5-4D61-A3EC-C52914B47F39}" destId="{354784C6-4632-4FF4-84B0-88B3F0CFB551}" srcOrd="1" destOrd="0" presId="urn:microsoft.com/office/officeart/2016/7/layout/LinearArrowProcessNumbered"/>
    <dgm:cxn modelId="{13D55D16-ED2C-48EB-AD2B-D75CB894D899}" type="presParOf" srcId="{354784C6-4632-4FF4-84B0-88B3F0CFB551}" destId="{37D55B2A-4492-487F-A352-2BD7A7C612FE}" srcOrd="0" destOrd="0" presId="urn:microsoft.com/office/officeart/2016/7/layout/LinearArrowProcessNumbered"/>
    <dgm:cxn modelId="{9EFE9BAD-2BE1-424B-8449-2643980D8DBC}" type="presParOf" srcId="{354784C6-4632-4FF4-84B0-88B3F0CFB551}" destId="{59E52FBE-C500-4134-9024-67B2CCA1A389}" srcOrd="1" destOrd="0" presId="urn:microsoft.com/office/officeart/2016/7/layout/LinearArrowProcessNumbered"/>
    <dgm:cxn modelId="{CD432AE2-F121-49E6-A89F-A8D7433E40D0}" type="presParOf" srcId="{354784C6-4632-4FF4-84B0-88B3F0CFB551}" destId="{E7BB5859-0209-44F3-B8C7-7D8446565364}" srcOrd="2" destOrd="0" presId="urn:microsoft.com/office/officeart/2016/7/layout/LinearArrowProcessNumbered"/>
    <dgm:cxn modelId="{4C3D00FA-E87E-403E-8BBD-6CA59625DE5B}" type="presParOf" srcId="{354784C6-4632-4FF4-84B0-88B3F0CFB551}" destId="{742008CA-EC4B-4C1C-861A-B2033BBE4B2A}" srcOrd="3" destOrd="0" presId="urn:microsoft.com/office/officeart/2016/7/layout/LinearArrowProcessNumbered"/>
    <dgm:cxn modelId="{2A8067AB-A7EB-49C1-BE01-89E223E4AA7E}" type="presParOf" srcId="{90155BDD-F1C5-4D61-A3EC-C52914B47F39}" destId="{2D240A15-C841-4A20-85E1-33DD3F9AAA6F}" srcOrd="2" destOrd="0" presId="urn:microsoft.com/office/officeart/2016/7/layout/LinearArrowProcessNumbered"/>
    <dgm:cxn modelId="{412111E6-3523-468D-85C7-67C2D99A5ABD}" type="presParOf" srcId="{09390004-C924-45D5-A050-172FD5205D7A}" destId="{020C91AD-FC9E-45AF-8164-BFA29F8BDD10}" srcOrd="5" destOrd="0" presId="urn:microsoft.com/office/officeart/2016/7/layout/LinearArrowProcessNumbered"/>
    <dgm:cxn modelId="{71B2E3EA-511A-461F-A31A-9035E4F9519C}" type="presParOf" srcId="{09390004-C924-45D5-A050-172FD5205D7A}" destId="{73AE6BC9-2F32-4D6F-8C8E-0DAE324B9EDF}" srcOrd="6" destOrd="0" presId="urn:microsoft.com/office/officeart/2016/7/layout/LinearArrowProcessNumbered"/>
    <dgm:cxn modelId="{37FEE50C-82AC-4D7E-80C5-4442317A47D0}" type="presParOf" srcId="{73AE6BC9-2F32-4D6F-8C8E-0DAE324B9EDF}" destId="{B9A899B2-44BB-4833-B280-78C0CCA996B3}" srcOrd="0" destOrd="0" presId="urn:microsoft.com/office/officeart/2016/7/layout/LinearArrowProcessNumbered"/>
    <dgm:cxn modelId="{B88376E2-C51F-40E9-B002-1B499BD9A716}" type="presParOf" srcId="{73AE6BC9-2F32-4D6F-8C8E-0DAE324B9EDF}" destId="{9BF6ACC9-7399-4F7F-AC94-6AD03F2EA89B}" srcOrd="1" destOrd="0" presId="urn:microsoft.com/office/officeart/2016/7/layout/LinearArrowProcessNumbered"/>
    <dgm:cxn modelId="{78B34F89-4179-48DC-9707-4BC2A65111CC}" type="presParOf" srcId="{9BF6ACC9-7399-4F7F-AC94-6AD03F2EA89B}" destId="{9A757032-470F-4050-A410-E4581B0DCAA9}" srcOrd="0" destOrd="0" presId="urn:microsoft.com/office/officeart/2016/7/layout/LinearArrowProcessNumbered"/>
    <dgm:cxn modelId="{E0339CF9-7A89-4628-A88F-5B3C9746CB40}" type="presParOf" srcId="{9BF6ACC9-7399-4F7F-AC94-6AD03F2EA89B}" destId="{64E35740-CB00-4D43-8662-2A308DC88804}" srcOrd="1" destOrd="0" presId="urn:microsoft.com/office/officeart/2016/7/layout/LinearArrowProcessNumbered"/>
    <dgm:cxn modelId="{D0E385C8-DA2A-4390-AD8C-F093A6DB62E4}" type="presParOf" srcId="{9BF6ACC9-7399-4F7F-AC94-6AD03F2EA89B}" destId="{937C11B1-2E52-4C7C-ACCA-77538CF80493}" srcOrd="2" destOrd="0" presId="urn:microsoft.com/office/officeart/2016/7/layout/LinearArrowProcessNumbered"/>
    <dgm:cxn modelId="{4D10E1EB-0BB5-423E-9E5E-0BBFEC34FCE4}" type="presParOf" srcId="{9BF6ACC9-7399-4F7F-AC94-6AD03F2EA89B}" destId="{6EAF39D4-2215-480E-9927-24EF3DFAFBF9}" srcOrd="3" destOrd="0" presId="urn:microsoft.com/office/officeart/2016/7/layout/LinearArrowProcessNumbered"/>
    <dgm:cxn modelId="{8D9F6220-61BB-4487-BF8B-C230BCA0C335}" type="presParOf" srcId="{73AE6BC9-2F32-4D6F-8C8E-0DAE324B9EDF}" destId="{A32FBF63-567E-4511-9752-3E0979627301}"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E4082B5-A8FD-43E8-BE24-373F85049320}"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GB"/>
        </a:p>
      </dgm:t>
    </dgm:pt>
    <dgm:pt modelId="{A970B978-0136-44AC-8EC9-E51EF0B55344}">
      <dgm:prSet phldrT="[Text]" custT="1"/>
      <dgm:spPr>
        <a:gradFill flip="none" rotWithShape="1">
          <a:gsLst>
            <a:gs pos="0">
              <a:srgbClr val="F7BDA4"/>
            </a:gs>
            <a:gs pos="50000">
              <a:srgbClr val="F5B195">
                <a:lumMod val="95000"/>
                <a:lumOff val="5000"/>
              </a:srgbClr>
            </a:gs>
            <a:gs pos="100000">
              <a:srgbClr val="F8A581">
                <a:lumMod val="95000"/>
                <a:lumOff val="5000"/>
              </a:srgbClr>
            </a:gs>
          </a:gsLst>
          <a:path path="circle">
            <a:fillToRect r="100000" b="100000"/>
          </a:path>
          <a:tileRect l="-100000" t="-100000"/>
        </a:gradFill>
      </dgm:spPr>
      <dgm:t>
        <a:bodyPr/>
        <a:lstStyle/>
        <a:p>
          <a:r>
            <a:rPr lang="en-GB" sz="1600" b="1" dirty="0">
              <a:solidFill>
                <a:srgbClr val="002060"/>
              </a:solidFill>
            </a:rPr>
            <a:t>Professional </a:t>
          </a:r>
        </a:p>
        <a:p>
          <a:r>
            <a:rPr lang="en-GB" sz="1600" b="1" dirty="0">
              <a:solidFill>
                <a:srgbClr val="002060"/>
              </a:solidFill>
            </a:rPr>
            <a:t>Barriers</a:t>
          </a:r>
        </a:p>
      </dgm:t>
    </dgm:pt>
    <dgm:pt modelId="{B896724F-30C8-4F2D-8F30-664C3750090F}" type="parTrans" cxnId="{ECAE4A24-A887-40E9-8F44-9F3087FBBEE3}">
      <dgm:prSet/>
      <dgm:spPr/>
      <dgm:t>
        <a:bodyPr/>
        <a:lstStyle/>
        <a:p>
          <a:endParaRPr lang="en-GB"/>
        </a:p>
      </dgm:t>
    </dgm:pt>
    <dgm:pt modelId="{16AE3E7E-9B32-4CC0-B311-016F00452B7A}" type="sibTrans" cxnId="{ECAE4A24-A887-40E9-8F44-9F3087FBBEE3}">
      <dgm:prSet/>
      <dgm:spPr/>
      <dgm:t>
        <a:bodyPr/>
        <a:lstStyle/>
        <a:p>
          <a:endParaRPr lang="en-GB"/>
        </a:p>
      </dgm:t>
    </dgm:pt>
    <dgm:pt modelId="{6ED19C43-43DB-4E7C-BE1A-7FD71C11AABC}">
      <dgm:prSet phldrT="[Text]" custT="1"/>
      <dgm:spPr/>
      <dgm:t>
        <a:bodyPr/>
        <a:lstStyle/>
        <a:p>
          <a:r>
            <a:rPr lang="en-GB" sz="1200" b="1" dirty="0"/>
            <a:t>Perceived ‘threat’</a:t>
          </a:r>
        </a:p>
      </dgm:t>
    </dgm:pt>
    <dgm:pt modelId="{C06D4EC8-5481-421F-BF82-F9B034D759C4}" type="parTrans" cxnId="{C506EB9D-80E5-4797-8304-14628B4A55D8}">
      <dgm:prSet/>
      <dgm:spPr/>
      <dgm:t>
        <a:bodyPr/>
        <a:lstStyle/>
        <a:p>
          <a:endParaRPr lang="en-GB"/>
        </a:p>
      </dgm:t>
    </dgm:pt>
    <dgm:pt modelId="{A5A07172-0785-4D7F-9706-8FAD4EB8FFC2}" type="sibTrans" cxnId="{C506EB9D-80E5-4797-8304-14628B4A55D8}">
      <dgm:prSet/>
      <dgm:spPr/>
      <dgm:t>
        <a:bodyPr/>
        <a:lstStyle/>
        <a:p>
          <a:endParaRPr lang="en-GB"/>
        </a:p>
      </dgm:t>
    </dgm:pt>
    <dgm:pt modelId="{054DFA1B-344D-459E-988C-CDE4BD31D661}">
      <dgm:prSet phldrT="[Text]" custT="1"/>
      <dgm:spPr/>
      <dgm:t>
        <a:bodyPr/>
        <a:lstStyle/>
        <a:p>
          <a:r>
            <a:rPr lang="en-GB" sz="1100" dirty="0"/>
            <a:t> </a:t>
          </a:r>
          <a:r>
            <a:rPr lang="en-GB" sz="1100" b="1" dirty="0"/>
            <a:t>RNA’s do not fit into specialist clinical areas</a:t>
          </a:r>
        </a:p>
      </dgm:t>
    </dgm:pt>
    <dgm:pt modelId="{D43C9AD0-7BFA-4ADB-BA88-DF4090DEF7AB}" type="parTrans" cxnId="{574A484E-94BA-49E6-BE9F-0F717932C439}">
      <dgm:prSet/>
      <dgm:spPr/>
      <dgm:t>
        <a:bodyPr/>
        <a:lstStyle/>
        <a:p>
          <a:endParaRPr lang="en-GB"/>
        </a:p>
      </dgm:t>
    </dgm:pt>
    <dgm:pt modelId="{B4CC62E7-C237-4C53-B7AF-B21BBE0158A0}" type="sibTrans" cxnId="{574A484E-94BA-49E6-BE9F-0F717932C439}">
      <dgm:prSet/>
      <dgm:spPr/>
      <dgm:t>
        <a:bodyPr/>
        <a:lstStyle/>
        <a:p>
          <a:endParaRPr lang="en-GB"/>
        </a:p>
      </dgm:t>
    </dgm:pt>
    <dgm:pt modelId="{82CDCBD8-94B0-4146-B636-DAB2ED5DB12C}">
      <dgm:prSet phldrT="[Text]" custT="1"/>
      <dgm:spPr/>
      <dgm:t>
        <a:bodyPr/>
        <a:lstStyle/>
        <a:p>
          <a:r>
            <a:rPr lang="en-GB" sz="1200" b="1" dirty="0">
              <a:latin typeface="+mn-lt"/>
            </a:rPr>
            <a:t>Financial expense</a:t>
          </a:r>
        </a:p>
      </dgm:t>
    </dgm:pt>
    <dgm:pt modelId="{23FCE87B-61D0-4BCE-A44B-4767B568E948}" type="parTrans" cxnId="{2D2D4DB1-154D-4749-B254-9C3E46F29670}">
      <dgm:prSet/>
      <dgm:spPr/>
      <dgm:t>
        <a:bodyPr/>
        <a:lstStyle/>
        <a:p>
          <a:endParaRPr lang="en-GB"/>
        </a:p>
      </dgm:t>
    </dgm:pt>
    <dgm:pt modelId="{80A43271-2E46-4D22-9029-263F6D476B72}" type="sibTrans" cxnId="{2D2D4DB1-154D-4749-B254-9C3E46F29670}">
      <dgm:prSet/>
      <dgm:spPr/>
      <dgm:t>
        <a:bodyPr/>
        <a:lstStyle/>
        <a:p>
          <a:endParaRPr lang="en-GB"/>
        </a:p>
      </dgm:t>
    </dgm:pt>
    <dgm:pt modelId="{C9FD2AFF-C149-47E4-9A01-FD46132854EF}">
      <dgm:prSet phldrT="[Text]" custT="1"/>
      <dgm:spPr/>
      <dgm:t>
        <a:bodyPr/>
        <a:lstStyle/>
        <a:p>
          <a:r>
            <a:rPr lang="en-GB" sz="1100" b="1" dirty="0"/>
            <a:t>Similar to enrolled nurses – nothing new</a:t>
          </a:r>
        </a:p>
      </dgm:t>
    </dgm:pt>
    <dgm:pt modelId="{FDF1FF4A-ED26-4DF8-9651-1C599BD2CA1C}" type="parTrans" cxnId="{0B7F514A-5303-4DD3-ADCA-8C178A8C9085}">
      <dgm:prSet/>
      <dgm:spPr/>
      <dgm:t>
        <a:bodyPr/>
        <a:lstStyle/>
        <a:p>
          <a:endParaRPr lang="en-GB"/>
        </a:p>
      </dgm:t>
    </dgm:pt>
    <dgm:pt modelId="{A99B6D97-D742-475E-8C7D-36FCFE07DBA9}" type="sibTrans" cxnId="{0B7F514A-5303-4DD3-ADCA-8C178A8C9085}">
      <dgm:prSet/>
      <dgm:spPr/>
      <dgm:t>
        <a:bodyPr/>
        <a:lstStyle/>
        <a:p>
          <a:endParaRPr lang="en-GB"/>
        </a:p>
      </dgm:t>
    </dgm:pt>
    <dgm:pt modelId="{91EDF526-F7F6-492B-84BD-36CB5AACE96B}">
      <dgm:prSet phldrT="[Text]" custT="1"/>
      <dgm:spPr/>
      <dgm:t>
        <a:bodyPr/>
        <a:lstStyle/>
        <a:p>
          <a:r>
            <a:rPr lang="en-GB" sz="1100" b="1" dirty="0"/>
            <a:t>Lack of understanding of their purpose “cheap nurses</a:t>
          </a:r>
          <a:r>
            <a:rPr lang="en-GB" sz="700" dirty="0"/>
            <a:t>”</a:t>
          </a:r>
        </a:p>
      </dgm:t>
    </dgm:pt>
    <dgm:pt modelId="{33E1D697-82CD-4D99-A4D7-A835B2C02326}" type="parTrans" cxnId="{40810E35-2D44-4B13-A6FC-0CD55E15CC14}">
      <dgm:prSet/>
      <dgm:spPr/>
      <dgm:t>
        <a:bodyPr/>
        <a:lstStyle/>
        <a:p>
          <a:endParaRPr lang="en-GB"/>
        </a:p>
      </dgm:t>
    </dgm:pt>
    <dgm:pt modelId="{2861577C-6C0E-4D5A-A9BC-F91B0E4F967D}" type="sibTrans" cxnId="{40810E35-2D44-4B13-A6FC-0CD55E15CC14}">
      <dgm:prSet/>
      <dgm:spPr/>
      <dgm:t>
        <a:bodyPr/>
        <a:lstStyle/>
        <a:p>
          <a:endParaRPr lang="en-GB"/>
        </a:p>
      </dgm:t>
    </dgm:pt>
    <dgm:pt modelId="{F0B481B9-3BC2-4C5A-990C-804B70A568AC}">
      <dgm:prSet phldrT="[Text]" custT="1"/>
      <dgm:spPr/>
      <dgm:t>
        <a:bodyPr/>
        <a:lstStyle/>
        <a:p>
          <a:r>
            <a:rPr lang="en-GB" sz="1100" b="1" dirty="0"/>
            <a:t>NMC recognition and registration cause for concern</a:t>
          </a:r>
        </a:p>
      </dgm:t>
    </dgm:pt>
    <dgm:pt modelId="{D3C041BC-65D8-4A47-9E5F-ADEB93EC0076}" type="parTrans" cxnId="{7463505C-FA3D-4E2E-88F9-FAF1376509CC}">
      <dgm:prSet/>
      <dgm:spPr/>
      <dgm:t>
        <a:bodyPr/>
        <a:lstStyle/>
        <a:p>
          <a:endParaRPr lang="en-GB"/>
        </a:p>
      </dgm:t>
    </dgm:pt>
    <dgm:pt modelId="{1385F102-125D-4655-BECE-9805E9E7B955}" type="sibTrans" cxnId="{7463505C-FA3D-4E2E-88F9-FAF1376509CC}">
      <dgm:prSet/>
      <dgm:spPr/>
      <dgm:t>
        <a:bodyPr/>
        <a:lstStyle/>
        <a:p>
          <a:endParaRPr lang="en-GB"/>
        </a:p>
      </dgm:t>
    </dgm:pt>
    <dgm:pt modelId="{5F37D068-4C22-47E1-924C-F473B57BDE6E}">
      <dgm:prSet phldrT="[Text]" custT="1"/>
      <dgm:spPr/>
      <dgm:t>
        <a:bodyPr/>
        <a:lstStyle/>
        <a:p>
          <a:r>
            <a:rPr lang="en-GB" sz="1100" b="1" dirty="0"/>
            <a:t>Nobody had done it before – It was just another pilot</a:t>
          </a:r>
        </a:p>
      </dgm:t>
    </dgm:pt>
    <dgm:pt modelId="{1F8C4F84-BC7F-45B8-9F10-FE24903FE43B}" type="parTrans" cxnId="{476F592D-9D8E-49F9-8A8C-78DF1B6B2468}">
      <dgm:prSet/>
      <dgm:spPr/>
      <dgm:t>
        <a:bodyPr/>
        <a:lstStyle/>
        <a:p>
          <a:endParaRPr lang="en-GB"/>
        </a:p>
      </dgm:t>
    </dgm:pt>
    <dgm:pt modelId="{5616D995-3154-4AD3-ABA0-D2460C78F032}" type="sibTrans" cxnId="{476F592D-9D8E-49F9-8A8C-78DF1B6B2468}">
      <dgm:prSet/>
      <dgm:spPr/>
      <dgm:t>
        <a:bodyPr/>
        <a:lstStyle/>
        <a:p>
          <a:endParaRPr lang="en-GB"/>
        </a:p>
      </dgm:t>
    </dgm:pt>
    <dgm:pt modelId="{EBB2B06C-BEAB-4290-ABA7-F12C25450E11}" type="pres">
      <dgm:prSet presAssocID="{FE4082B5-A8FD-43E8-BE24-373F85049320}" presName="Name0" presStyleCnt="0">
        <dgm:presLayoutVars>
          <dgm:chMax val="1"/>
          <dgm:dir/>
          <dgm:animLvl val="ctr"/>
          <dgm:resizeHandles val="exact"/>
        </dgm:presLayoutVars>
      </dgm:prSet>
      <dgm:spPr/>
    </dgm:pt>
    <dgm:pt modelId="{8EBEF714-AEBD-4FF5-83C3-08EA6F45B16C}" type="pres">
      <dgm:prSet presAssocID="{A970B978-0136-44AC-8EC9-E51EF0B55344}" presName="centerShape" presStyleLbl="node0" presStyleIdx="0" presStyleCnt="1" custScaleX="139655" custScaleY="117804" custLinFactNeighborX="1718" custLinFactNeighborY="-1742"/>
      <dgm:spPr/>
    </dgm:pt>
    <dgm:pt modelId="{D702F14A-BD56-4EEA-81A2-FD65D7291556}" type="pres">
      <dgm:prSet presAssocID="{6ED19C43-43DB-4E7C-BE1A-7FD71C11AABC}" presName="node" presStyleLbl="node1" presStyleIdx="0" presStyleCnt="7" custScaleX="170332" custRadScaleRad="100108" custRadScaleInc="-1768">
        <dgm:presLayoutVars>
          <dgm:bulletEnabled val="1"/>
        </dgm:presLayoutVars>
      </dgm:prSet>
      <dgm:spPr/>
    </dgm:pt>
    <dgm:pt modelId="{82065062-BA58-4DA7-9593-A211E101028C}" type="pres">
      <dgm:prSet presAssocID="{6ED19C43-43DB-4E7C-BE1A-7FD71C11AABC}" presName="dummy" presStyleCnt="0"/>
      <dgm:spPr/>
    </dgm:pt>
    <dgm:pt modelId="{9F537403-92BC-49BE-8F59-AE0DCCDBF017}" type="pres">
      <dgm:prSet presAssocID="{A5A07172-0785-4D7F-9706-8FAD4EB8FFC2}" presName="sibTrans" presStyleLbl="sibTrans2D1" presStyleIdx="0" presStyleCnt="7" custLinFactNeighborX="9456" custLinFactNeighborY="-2531"/>
      <dgm:spPr/>
    </dgm:pt>
    <dgm:pt modelId="{100EAAA8-83DA-49FC-B92C-E187196BB14D}" type="pres">
      <dgm:prSet presAssocID="{054DFA1B-344D-459E-988C-CDE4BD31D661}" presName="node" presStyleLbl="node1" presStyleIdx="1" presStyleCnt="7" custScaleX="170689" custRadScaleRad="98604" custRadScaleInc="38482">
        <dgm:presLayoutVars>
          <dgm:bulletEnabled val="1"/>
        </dgm:presLayoutVars>
      </dgm:prSet>
      <dgm:spPr/>
    </dgm:pt>
    <dgm:pt modelId="{14A0C79A-2DAA-4C94-B8D9-30EFB2A807C0}" type="pres">
      <dgm:prSet presAssocID="{054DFA1B-344D-459E-988C-CDE4BD31D661}" presName="dummy" presStyleCnt="0"/>
      <dgm:spPr/>
    </dgm:pt>
    <dgm:pt modelId="{5085C0BE-9255-4E0D-A8FE-80FF9D1E433D}" type="pres">
      <dgm:prSet presAssocID="{B4CC62E7-C237-4C53-B7AF-B21BBE0158A0}" presName="sibTrans" presStyleLbl="sibTrans2D1" presStyleIdx="1" presStyleCnt="7" custScaleX="107760" custLinFactNeighborX="4088" custLinFactNeighborY="834"/>
      <dgm:spPr/>
    </dgm:pt>
    <dgm:pt modelId="{CA5FD203-F722-45B9-8D96-B0C289324810}" type="pres">
      <dgm:prSet presAssocID="{82CDCBD8-94B0-4146-B636-DAB2ED5DB12C}" presName="node" presStyleLbl="node1" presStyleIdx="2" presStyleCnt="7" custScaleX="163761" custRadScaleRad="106502" custRadScaleInc="-3309">
        <dgm:presLayoutVars>
          <dgm:bulletEnabled val="1"/>
        </dgm:presLayoutVars>
      </dgm:prSet>
      <dgm:spPr/>
    </dgm:pt>
    <dgm:pt modelId="{7589BF08-7316-43C0-8EA3-3FCEE8F0E694}" type="pres">
      <dgm:prSet presAssocID="{82CDCBD8-94B0-4146-B636-DAB2ED5DB12C}" presName="dummy" presStyleCnt="0"/>
      <dgm:spPr/>
    </dgm:pt>
    <dgm:pt modelId="{86B77789-AEB0-46A6-8E58-1041648CFF48}" type="pres">
      <dgm:prSet presAssocID="{80A43271-2E46-4D22-9029-263F6D476B72}" presName="sibTrans" presStyleLbl="sibTrans2D1" presStyleIdx="2" presStyleCnt="7" custLinFactNeighborX="9177" custLinFactNeighborY="5642"/>
      <dgm:spPr/>
    </dgm:pt>
    <dgm:pt modelId="{86F1FE67-8724-4BDA-B4DB-BB8CD3B0DDD6}" type="pres">
      <dgm:prSet presAssocID="{C9FD2AFF-C149-47E4-9A01-FD46132854EF}" presName="node" presStyleLbl="node1" presStyleIdx="3" presStyleCnt="7" custScaleX="171857" custRadScaleRad="103262" custRadScaleInc="-40412">
        <dgm:presLayoutVars>
          <dgm:bulletEnabled val="1"/>
        </dgm:presLayoutVars>
      </dgm:prSet>
      <dgm:spPr/>
    </dgm:pt>
    <dgm:pt modelId="{BC78CA79-7967-4222-A9F8-95879AF1756F}" type="pres">
      <dgm:prSet presAssocID="{C9FD2AFF-C149-47E4-9A01-FD46132854EF}" presName="dummy" presStyleCnt="0"/>
      <dgm:spPr/>
    </dgm:pt>
    <dgm:pt modelId="{44E12F5D-4D08-47B5-8F28-80BF4A3CCC36}" type="pres">
      <dgm:prSet presAssocID="{A99B6D97-D742-475E-8C7D-36FCFE07DBA9}" presName="sibTrans" presStyleLbl="sibTrans2D1" presStyleIdx="3" presStyleCnt="7" custLinFactNeighborX="931" custLinFactNeighborY="4597"/>
      <dgm:spPr/>
    </dgm:pt>
    <dgm:pt modelId="{44EE5424-5AF5-45B0-98BE-B3525E1E574B}" type="pres">
      <dgm:prSet presAssocID="{91EDF526-F7F6-492B-84BD-36CB5AACE96B}" presName="node" presStyleLbl="node1" presStyleIdx="4" presStyleCnt="7" custScaleX="159515">
        <dgm:presLayoutVars>
          <dgm:bulletEnabled val="1"/>
        </dgm:presLayoutVars>
      </dgm:prSet>
      <dgm:spPr/>
    </dgm:pt>
    <dgm:pt modelId="{2E43AB2A-C8E9-49C1-BEF9-E50CADB052E7}" type="pres">
      <dgm:prSet presAssocID="{91EDF526-F7F6-492B-84BD-36CB5AACE96B}" presName="dummy" presStyleCnt="0"/>
      <dgm:spPr/>
    </dgm:pt>
    <dgm:pt modelId="{A2339763-F5D5-446F-8D25-2EE000254F35}" type="pres">
      <dgm:prSet presAssocID="{2861577C-6C0E-4D5A-A9BC-F91B0E4F967D}" presName="sibTrans" presStyleLbl="sibTrans2D1" presStyleIdx="4" presStyleCnt="7" custLinFactNeighborX="-6136" custLinFactNeighborY="5090"/>
      <dgm:spPr/>
    </dgm:pt>
    <dgm:pt modelId="{5B901771-9DD2-4F5E-9F9F-D13AD48D3FBD}" type="pres">
      <dgm:prSet presAssocID="{F0B481B9-3BC2-4C5A-990C-804B70A568AC}" presName="node" presStyleLbl="node1" presStyleIdx="5" presStyleCnt="7" custScaleX="172559" custRadScaleRad="98740" custRadScaleInc="882">
        <dgm:presLayoutVars>
          <dgm:bulletEnabled val="1"/>
        </dgm:presLayoutVars>
      </dgm:prSet>
      <dgm:spPr/>
    </dgm:pt>
    <dgm:pt modelId="{11831F30-1835-443F-895F-D2CEA83B4BB4}" type="pres">
      <dgm:prSet presAssocID="{F0B481B9-3BC2-4C5A-990C-804B70A568AC}" presName="dummy" presStyleCnt="0"/>
      <dgm:spPr/>
    </dgm:pt>
    <dgm:pt modelId="{7C320D76-85FA-42E0-B5A6-4D50F86DD42E}" type="pres">
      <dgm:prSet presAssocID="{1385F102-125D-4655-BECE-9805E9E7B955}" presName="sibTrans" presStyleLbl="sibTrans2D1" presStyleIdx="5" presStyleCnt="7" custScaleX="110359" custLinFactNeighborX="-2835" custLinFactNeighborY="-349"/>
      <dgm:spPr/>
    </dgm:pt>
    <dgm:pt modelId="{011BD670-134B-4A74-A84B-643B45E37204}" type="pres">
      <dgm:prSet presAssocID="{5F37D068-4C22-47E1-924C-F473B57BDE6E}" presName="node" presStyleLbl="node1" presStyleIdx="6" presStyleCnt="7" custScaleX="176406" custRadScaleRad="99235" custRadScaleInc="-39807">
        <dgm:presLayoutVars>
          <dgm:bulletEnabled val="1"/>
        </dgm:presLayoutVars>
      </dgm:prSet>
      <dgm:spPr/>
    </dgm:pt>
    <dgm:pt modelId="{EDEFBE89-5E6D-4624-8B8E-965150066957}" type="pres">
      <dgm:prSet presAssocID="{5F37D068-4C22-47E1-924C-F473B57BDE6E}" presName="dummy" presStyleCnt="0"/>
      <dgm:spPr/>
    </dgm:pt>
    <dgm:pt modelId="{7B2526A7-D3C9-4756-BDE8-0C0E4A0D1EE8}" type="pres">
      <dgm:prSet presAssocID="{5616D995-3154-4AD3-ABA0-D2460C78F032}" presName="sibTrans" presStyleLbl="sibTrans2D1" presStyleIdx="6" presStyleCnt="7" custLinFactNeighborX="-3411" custLinFactNeighborY="-5866"/>
      <dgm:spPr/>
    </dgm:pt>
  </dgm:ptLst>
  <dgm:cxnLst>
    <dgm:cxn modelId="{5FD5A50E-F6A6-453A-BA94-B1407D3F622E}" type="presOf" srcId="{5616D995-3154-4AD3-ABA0-D2460C78F032}" destId="{7B2526A7-D3C9-4756-BDE8-0C0E4A0D1EE8}" srcOrd="0" destOrd="0" presId="urn:microsoft.com/office/officeart/2005/8/layout/radial6"/>
    <dgm:cxn modelId="{446DC91F-6156-4382-874D-EA6BE587F5EB}" type="presOf" srcId="{054DFA1B-344D-459E-988C-CDE4BD31D661}" destId="{100EAAA8-83DA-49FC-B92C-E187196BB14D}" srcOrd="0" destOrd="0" presId="urn:microsoft.com/office/officeart/2005/8/layout/radial6"/>
    <dgm:cxn modelId="{ECAE4A24-A887-40E9-8F44-9F3087FBBEE3}" srcId="{FE4082B5-A8FD-43E8-BE24-373F85049320}" destId="{A970B978-0136-44AC-8EC9-E51EF0B55344}" srcOrd="0" destOrd="0" parTransId="{B896724F-30C8-4F2D-8F30-664C3750090F}" sibTransId="{16AE3E7E-9B32-4CC0-B311-016F00452B7A}"/>
    <dgm:cxn modelId="{476F592D-9D8E-49F9-8A8C-78DF1B6B2468}" srcId="{A970B978-0136-44AC-8EC9-E51EF0B55344}" destId="{5F37D068-4C22-47E1-924C-F473B57BDE6E}" srcOrd="6" destOrd="0" parTransId="{1F8C4F84-BC7F-45B8-9F10-FE24903FE43B}" sibTransId="{5616D995-3154-4AD3-ABA0-D2460C78F032}"/>
    <dgm:cxn modelId="{40810E35-2D44-4B13-A6FC-0CD55E15CC14}" srcId="{A970B978-0136-44AC-8EC9-E51EF0B55344}" destId="{91EDF526-F7F6-492B-84BD-36CB5AACE96B}" srcOrd="4" destOrd="0" parTransId="{33E1D697-82CD-4D99-A4D7-A835B2C02326}" sibTransId="{2861577C-6C0E-4D5A-A9BC-F91B0E4F967D}"/>
    <dgm:cxn modelId="{22F7DC3A-E0D1-41D9-B7E0-AFED90EC21BB}" type="presOf" srcId="{FE4082B5-A8FD-43E8-BE24-373F85049320}" destId="{EBB2B06C-BEAB-4290-ABA7-F12C25450E11}" srcOrd="0" destOrd="0" presId="urn:microsoft.com/office/officeart/2005/8/layout/radial6"/>
    <dgm:cxn modelId="{49C9443D-AD02-49AD-8757-B1D696155931}" type="presOf" srcId="{A99B6D97-D742-475E-8C7D-36FCFE07DBA9}" destId="{44E12F5D-4D08-47B5-8F28-80BF4A3CCC36}" srcOrd="0" destOrd="0" presId="urn:microsoft.com/office/officeart/2005/8/layout/radial6"/>
    <dgm:cxn modelId="{7463505C-FA3D-4E2E-88F9-FAF1376509CC}" srcId="{A970B978-0136-44AC-8EC9-E51EF0B55344}" destId="{F0B481B9-3BC2-4C5A-990C-804B70A568AC}" srcOrd="5" destOrd="0" parTransId="{D3C041BC-65D8-4A47-9E5F-ADEB93EC0076}" sibTransId="{1385F102-125D-4655-BECE-9805E9E7B955}"/>
    <dgm:cxn modelId="{13B9D869-FE8A-4618-B0ED-88DD44220E36}" type="presOf" srcId="{1385F102-125D-4655-BECE-9805E9E7B955}" destId="{7C320D76-85FA-42E0-B5A6-4D50F86DD42E}" srcOrd="0" destOrd="0" presId="urn:microsoft.com/office/officeart/2005/8/layout/radial6"/>
    <dgm:cxn modelId="{0B7F514A-5303-4DD3-ADCA-8C178A8C9085}" srcId="{A970B978-0136-44AC-8EC9-E51EF0B55344}" destId="{C9FD2AFF-C149-47E4-9A01-FD46132854EF}" srcOrd="3" destOrd="0" parTransId="{FDF1FF4A-ED26-4DF8-9651-1C599BD2CA1C}" sibTransId="{A99B6D97-D742-475E-8C7D-36FCFE07DBA9}"/>
    <dgm:cxn modelId="{574A484E-94BA-49E6-BE9F-0F717932C439}" srcId="{A970B978-0136-44AC-8EC9-E51EF0B55344}" destId="{054DFA1B-344D-459E-988C-CDE4BD31D661}" srcOrd="1" destOrd="0" parTransId="{D43C9AD0-7BFA-4ADB-BA88-DF4090DEF7AB}" sibTransId="{B4CC62E7-C237-4C53-B7AF-B21BBE0158A0}"/>
    <dgm:cxn modelId="{CAEE096F-6E21-49DE-B3B9-50DD44836F9B}" type="presOf" srcId="{A970B978-0136-44AC-8EC9-E51EF0B55344}" destId="{8EBEF714-AEBD-4FF5-83C3-08EA6F45B16C}" srcOrd="0" destOrd="0" presId="urn:microsoft.com/office/officeart/2005/8/layout/radial6"/>
    <dgm:cxn modelId="{5DE67171-E7BD-48F9-9CE0-054936E4A7B6}" type="presOf" srcId="{5F37D068-4C22-47E1-924C-F473B57BDE6E}" destId="{011BD670-134B-4A74-A84B-643B45E37204}" srcOrd="0" destOrd="0" presId="urn:microsoft.com/office/officeart/2005/8/layout/radial6"/>
    <dgm:cxn modelId="{CA56FD51-8164-4E48-B8C9-7158D6A35D43}" type="presOf" srcId="{2861577C-6C0E-4D5A-A9BC-F91B0E4F967D}" destId="{A2339763-F5D5-446F-8D25-2EE000254F35}" srcOrd="0" destOrd="0" presId="urn:microsoft.com/office/officeart/2005/8/layout/radial6"/>
    <dgm:cxn modelId="{CB648456-BC97-4CBF-A3F8-F64617FC6760}" type="presOf" srcId="{80A43271-2E46-4D22-9029-263F6D476B72}" destId="{86B77789-AEB0-46A6-8E58-1041648CFF48}" srcOrd="0" destOrd="0" presId="urn:microsoft.com/office/officeart/2005/8/layout/radial6"/>
    <dgm:cxn modelId="{C506EB9D-80E5-4797-8304-14628B4A55D8}" srcId="{A970B978-0136-44AC-8EC9-E51EF0B55344}" destId="{6ED19C43-43DB-4E7C-BE1A-7FD71C11AABC}" srcOrd="0" destOrd="0" parTransId="{C06D4EC8-5481-421F-BF82-F9B034D759C4}" sibTransId="{A5A07172-0785-4D7F-9706-8FAD4EB8FFC2}"/>
    <dgm:cxn modelId="{2FB22DA0-F10F-4556-B01E-0604013482CF}" type="presOf" srcId="{A5A07172-0785-4D7F-9706-8FAD4EB8FFC2}" destId="{9F537403-92BC-49BE-8F59-AE0DCCDBF017}" srcOrd="0" destOrd="0" presId="urn:microsoft.com/office/officeart/2005/8/layout/radial6"/>
    <dgm:cxn modelId="{83D946A5-69E4-48B3-94C4-1241608C75AB}" type="presOf" srcId="{B4CC62E7-C237-4C53-B7AF-B21BBE0158A0}" destId="{5085C0BE-9255-4E0D-A8FE-80FF9D1E433D}" srcOrd="0" destOrd="0" presId="urn:microsoft.com/office/officeart/2005/8/layout/radial6"/>
    <dgm:cxn modelId="{2D2D4DB1-154D-4749-B254-9C3E46F29670}" srcId="{A970B978-0136-44AC-8EC9-E51EF0B55344}" destId="{82CDCBD8-94B0-4146-B636-DAB2ED5DB12C}" srcOrd="2" destOrd="0" parTransId="{23FCE87B-61D0-4BCE-A44B-4767B568E948}" sibTransId="{80A43271-2E46-4D22-9029-263F6D476B72}"/>
    <dgm:cxn modelId="{B25F0ABE-6237-43A0-9888-9C81B5C9F87C}" type="presOf" srcId="{91EDF526-F7F6-492B-84BD-36CB5AACE96B}" destId="{44EE5424-5AF5-45B0-98BE-B3525E1E574B}" srcOrd="0" destOrd="0" presId="urn:microsoft.com/office/officeart/2005/8/layout/radial6"/>
    <dgm:cxn modelId="{67DB14D5-6F80-43B0-8E12-35518AD95D4F}" type="presOf" srcId="{F0B481B9-3BC2-4C5A-990C-804B70A568AC}" destId="{5B901771-9DD2-4F5E-9F9F-D13AD48D3FBD}" srcOrd="0" destOrd="0" presId="urn:microsoft.com/office/officeart/2005/8/layout/radial6"/>
    <dgm:cxn modelId="{678552E6-AE84-4B4C-A032-834A42EFDFE6}" type="presOf" srcId="{82CDCBD8-94B0-4146-B636-DAB2ED5DB12C}" destId="{CA5FD203-F722-45B9-8D96-B0C289324810}" srcOrd="0" destOrd="0" presId="urn:microsoft.com/office/officeart/2005/8/layout/radial6"/>
    <dgm:cxn modelId="{5C8196F3-09BF-4E72-AAA9-F0E03B4B4B95}" type="presOf" srcId="{6ED19C43-43DB-4E7C-BE1A-7FD71C11AABC}" destId="{D702F14A-BD56-4EEA-81A2-FD65D7291556}" srcOrd="0" destOrd="0" presId="urn:microsoft.com/office/officeart/2005/8/layout/radial6"/>
    <dgm:cxn modelId="{830604F9-352E-4FE1-AAF4-F2FA77880C81}" type="presOf" srcId="{C9FD2AFF-C149-47E4-9A01-FD46132854EF}" destId="{86F1FE67-8724-4BDA-B4DB-BB8CD3B0DDD6}" srcOrd="0" destOrd="0" presId="urn:microsoft.com/office/officeart/2005/8/layout/radial6"/>
    <dgm:cxn modelId="{3F9D136D-39CE-4BDD-8D8D-DE59A8CB0950}" type="presParOf" srcId="{EBB2B06C-BEAB-4290-ABA7-F12C25450E11}" destId="{8EBEF714-AEBD-4FF5-83C3-08EA6F45B16C}" srcOrd="0" destOrd="0" presId="urn:microsoft.com/office/officeart/2005/8/layout/radial6"/>
    <dgm:cxn modelId="{C67BFD3A-1B61-4D3C-A792-46D64C2D6F50}" type="presParOf" srcId="{EBB2B06C-BEAB-4290-ABA7-F12C25450E11}" destId="{D702F14A-BD56-4EEA-81A2-FD65D7291556}" srcOrd="1" destOrd="0" presId="urn:microsoft.com/office/officeart/2005/8/layout/radial6"/>
    <dgm:cxn modelId="{5097F30E-D262-42E5-A38D-5AB507AA3648}" type="presParOf" srcId="{EBB2B06C-BEAB-4290-ABA7-F12C25450E11}" destId="{82065062-BA58-4DA7-9593-A211E101028C}" srcOrd="2" destOrd="0" presId="urn:microsoft.com/office/officeart/2005/8/layout/radial6"/>
    <dgm:cxn modelId="{C5CA4790-F5FD-4A06-BC03-469431AC1BF7}" type="presParOf" srcId="{EBB2B06C-BEAB-4290-ABA7-F12C25450E11}" destId="{9F537403-92BC-49BE-8F59-AE0DCCDBF017}" srcOrd="3" destOrd="0" presId="urn:microsoft.com/office/officeart/2005/8/layout/radial6"/>
    <dgm:cxn modelId="{8026D41E-57B0-468D-BBC6-BA26298390D6}" type="presParOf" srcId="{EBB2B06C-BEAB-4290-ABA7-F12C25450E11}" destId="{100EAAA8-83DA-49FC-B92C-E187196BB14D}" srcOrd="4" destOrd="0" presId="urn:microsoft.com/office/officeart/2005/8/layout/radial6"/>
    <dgm:cxn modelId="{B4EA704D-4F69-47EB-87BE-767BEE47C982}" type="presParOf" srcId="{EBB2B06C-BEAB-4290-ABA7-F12C25450E11}" destId="{14A0C79A-2DAA-4C94-B8D9-30EFB2A807C0}" srcOrd="5" destOrd="0" presId="urn:microsoft.com/office/officeart/2005/8/layout/radial6"/>
    <dgm:cxn modelId="{4BE22138-A2DE-452B-9937-14F9D4A83CF9}" type="presParOf" srcId="{EBB2B06C-BEAB-4290-ABA7-F12C25450E11}" destId="{5085C0BE-9255-4E0D-A8FE-80FF9D1E433D}" srcOrd="6" destOrd="0" presId="urn:microsoft.com/office/officeart/2005/8/layout/radial6"/>
    <dgm:cxn modelId="{5D307CAE-4E88-490D-8CAB-0C67C61B35F6}" type="presParOf" srcId="{EBB2B06C-BEAB-4290-ABA7-F12C25450E11}" destId="{CA5FD203-F722-45B9-8D96-B0C289324810}" srcOrd="7" destOrd="0" presId="urn:microsoft.com/office/officeart/2005/8/layout/radial6"/>
    <dgm:cxn modelId="{22275D8E-4F36-4C6B-B892-156CED289670}" type="presParOf" srcId="{EBB2B06C-BEAB-4290-ABA7-F12C25450E11}" destId="{7589BF08-7316-43C0-8EA3-3FCEE8F0E694}" srcOrd="8" destOrd="0" presId="urn:microsoft.com/office/officeart/2005/8/layout/radial6"/>
    <dgm:cxn modelId="{6A1473FC-33B8-4C92-BC13-1C88F8D87679}" type="presParOf" srcId="{EBB2B06C-BEAB-4290-ABA7-F12C25450E11}" destId="{86B77789-AEB0-46A6-8E58-1041648CFF48}" srcOrd="9" destOrd="0" presId="urn:microsoft.com/office/officeart/2005/8/layout/radial6"/>
    <dgm:cxn modelId="{8B534D13-6352-496A-872C-B0B368253F1D}" type="presParOf" srcId="{EBB2B06C-BEAB-4290-ABA7-F12C25450E11}" destId="{86F1FE67-8724-4BDA-B4DB-BB8CD3B0DDD6}" srcOrd="10" destOrd="0" presId="urn:microsoft.com/office/officeart/2005/8/layout/radial6"/>
    <dgm:cxn modelId="{9FC70EE4-4EB6-4741-A9D7-634BE90D0559}" type="presParOf" srcId="{EBB2B06C-BEAB-4290-ABA7-F12C25450E11}" destId="{BC78CA79-7967-4222-A9F8-95879AF1756F}" srcOrd="11" destOrd="0" presId="urn:microsoft.com/office/officeart/2005/8/layout/radial6"/>
    <dgm:cxn modelId="{2E10B6F2-DAEE-49EF-B353-33C290A520C6}" type="presParOf" srcId="{EBB2B06C-BEAB-4290-ABA7-F12C25450E11}" destId="{44E12F5D-4D08-47B5-8F28-80BF4A3CCC36}" srcOrd="12" destOrd="0" presId="urn:microsoft.com/office/officeart/2005/8/layout/radial6"/>
    <dgm:cxn modelId="{A3F5B15D-83F8-4F09-A829-77F564C481F8}" type="presParOf" srcId="{EBB2B06C-BEAB-4290-ABA7-F12C25450E11}" destId="{44EE5424-5AF5-45B0-98BE-B3525E1E574B}" srcOrd="13" destOrd="0" presId="urn:microsoft.com/office/officeart/2005/8/layout/radial6"/>
    <dgm:cxn modelId="{AEE7BEEC-80EA-4F7A-88BF-B5F9A7D4F27C}" type="presParOf" srcId="{EBB2B06C-BEAB-4290-ABA7-F12C25450E11}" destId="{2E43AB2A-C8E9-49C1-BEF9-E50CADB052E7}" srcOrd="14" destOrd="0" presId="urn:microsoft.com/office/officeart/2005/8/layout/radial6"/>
    <dgm:cxn modelId="{9C3E2A53-6930-4777-8C13-15911DBDE445}" type="presParOf" srcId="{EBB2B06C-BEAB-4290-ABA7-F12C25450E11}" destId="{A2339763-F5D5-446F-8D25-2EE000254F35}" srcOrd="15" destOrd="0" presId="urn:microsoft.com/office/officeart/2005/8/layout/radial6"/>
    <dgm:cxn modelId="{58CC4029-AA56-4153-8FDF-FFCB7E43A1D9}" type="presParOf" srcId="{EBB2B06C-BEAB-4290-ABA7-F12C25450E11}" destId="{5B901771-9DD2-4F5E-9F9F-D13AD48D3FBD}" srcOrd="16" destOrd="0" presId="urn:microsoft.com/office/officeart/2005/8/layout/radial6"/>
    <dgm:cxn modelId="{FE11AB48-65FD-423E-BBCA-683C326E8A31}" type="presParOf" srcId="{EBB2B06C-BEAB-4290-ABA7-F12C25450E11}" destId="{11831F30-1835-443F-895F-D2CEA83B4BB4}" srcOrd="17" destOrd="0" presId="urn:microsoft.com/office/officeart/2005/8/layout/radial6"/>
    <dgm:cxn modelId="{FB417216-17FA-40E5-AFCC-43758E77A5EE}" type="presParOf" srcId="{EBB2B06C-BEAB-4290-ABA7-F12C25450E11}" destId="{7C320D76-85FA-42E0-B5A6-4D50F86DD42E}" srcOrd="18" destOrd="0" presId="urn:microsoft.com/office/officeart/2005/8/layout/radial6"/>
    <dgm:cxn modelId="{B9E92126-6D98-438D-A346-46B08B24B546}" type="presParOf" srcId="{EBB2B06C-BEAB-4290-ABA7-F12C25450E11}" destId="{011BD670-134B-4A74-A84B-643B45E37204}" srcOrd="19" destOrd="0" presId="urn:microsoft.com/office/officeart/2005/8/layout/radial6"/>
    <dgm:cxn modelId="{D8EDE44A-5B82-4CD8-9AEB-E989B53EF7E7}" type="presParOf" srcId="{EBB2B06C-BEAB-4290-ABA7-F12C25450E11}" destId="{EDEFBE89-5E6D-4624-8B8E-965150066957}" srcOrd="20" destOrd="0" presId="urn:microsoft.com/office/officeart/2005/8/layout/radial6"/>
    <dgm:cxn modelId="{D6DDF2F4-56DB-4DF3-B710-F35BC7E7E4C5}" type="presParOf" srcId="{EBB2B06C-BEAB-4290-ABA7-F12C25450E11}" destId="{7B2526A7-D3C9-4756-BDE8-0C0E4A0D1EE8}" srcOrd="21"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E4082B5-A8FD-43E8-BE24-373F85049320}"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GB"/>
        </a:p>
      </dgm:t>
    </dgm:pt>
    <dgm:pt modelId="{A970B978-0136-44AC-8EC9-E51EF0B55344}">
      <dgm:prSet phldrT="[Text]"/>
      <dgm:spPr>
        <a:gradFill flip="none" rotWithShape="1">
          <a:gsLst>
            <a:gs pos="0">
              <a:srgbClr val="FFDD9C">
                <a:lumMod val="90000"/>
                <a:lumOff val="10000"/>
              </a:srgbClr>
            </a:gs>
            <a:gs pos="50000">
              <a:srgbClr val="FFD78E">
                <a:lumMod val="95000"/>
                <a:lumOff val="5000"/>
              </a:srgbClr>
            </a:gs>
            <a:gs pos="100000">
              <a:srgbClr val="FFD479">
                <a:lumMod val="95000"/>
                <a:lumOff val="5000"/>
              </a:srgbClr>
            </a:gs>
          </a:gsLst>
          <a:path path="circle">
            <a:fillToRect r="100000" b="100000"/>
          </a:path>
          <a:tileRect l="-100000" t="-100000"/>
        </a:gradFill>
      </dgm:spPr>
      <dgm:t>
        <a:bodyPr/>
        <a:lstStyle/>
        <a:p>
          <a:r>
            <a:rPr lang="en-GB" b="1" dirty="0">
              <a:solidFill>
                <a:schemeClr val="bg2">
                  <a:lumMod val="10000"/>
                </a:schemeClr>
              </a:solidFill>
            </a:rPr>
            <a:t>TNA</a:t>
          </a:r>
        </a:p>
        <a:p>
          <a:r>
            <a:rPr lang="en-GB" b="1" dirty="0">
              <a:solidFill>
                <a:schemeClr val="bg2">
                  <a:lumMod val="10000"/>
                </a:schemeClr>
              </a:solidFill>
            </a:rPr>
            <a:t>Education</a:t>
          </a:r>
        </a:p>
        <a:p>
          <a:r>
            <a:rPr lang="en-GB" b="1" dirty="0">
              <a:solidFill>
                <a:schemeClr val="bg2">
                  <a:lumMod val="10000"/>
                </a:schemeClr>
              </a:solidFill>
            </a:rPr>
            <a:t>1:18 ratio</a:t>
          </a:r>
        </a:p>
      </dgm:t>
    </dgm:pt>
    <dgm:pt modelId="{B896724F-30C8-4F2D-8F30-664C3750090F}" type="parTrans" cxnId="{ECAE4A24-A887-40E9-8F44-9F3087FBBEE3}">
      <dgm:prSet/>
      <dgm:spPr/>
      <dgm:t>
        <a:bodyPr/>
        <a:lstStyle/>
        <a:p>
          <a:endParaRPr lang="en-GB"/>
        </a:p>
      </dgm:t>
    </dgm:pt>
    <dgm:pt modelId="{16AE3E7E-9B32-4CC0-B311-016F00452B7A}" type="sibTrans" cxnId="{ECAE4A24-A887-40E9-8F44-9F3087FBBEE3}">
      <dgm:prSet/>
      <dgm:spPr/>
      <dgm:t>
        <a:bodyPr/>
        <a:lstStyle/>
        <a:p>
          <a:endParaRPr lang="en-GB"/>
        </a:p>
      </dgm:t>
    </dgm:pt>
    <dgm:pt modelId="{6ED19C43-43DB-4E7C-BE1A-7FD71C11AABC}">
      <dgm:prSet phldrT="[Text]" custT="1"/>
      <dgm:spPr/>
      <dgm:t>
        <a:bodyPr/>
        <a:lstStyle/>
        <a:p>
          <a:r>
            <a:rPr lang="en-GB" sz="900" b="1" dirty="0">
              <a:solidFill>
                <a:schemeClr val="tx1"/>
              </a:solidFill>
            </a:rPr>
            <a:t>Lead</a:t>
          </a:r>
          <a:r>
            <a:rPr lang="en-GB" sz="900" b="1" baseline="0" dirty="0">
              <a:solidFill>
                <a:schemeClr val="tx1"/>
              </a:solidFill>
            </a:rPr>
            <a:t> Nurse</a:t>
          </a:r>
        </a:p>
        <a:p>
          <a:r>
            <a:rPr lang="en-GB" sz="900" b="1" baseline="0" dirty="0">
              <a:solidFill>
                <a:schemeClr val="tx1"/>
              </a:solidFill>
            </a:rPr>
            <a:t>Band 8a</a:t>
          </a:r>
        </a:p>
        <a:p>
          <a:r>
            <a:rPr lang="en-GB" sz="900" b="1" baseline="0" dirty="0">
              <a:solidFill>
                <a:schemeClr val="tx1"/>
              </a:solidFill>
            </a:rPr>
            <a:t>0.8wte</a:t>
          </a:r>
          <a:endParaRPr lang="en-GB" sz="900" b="1" dirty="0">
            <a:solidFill>
              <a:schemeClr val="tx1"/>
            </a:solidFill>
          </a:endParaRPr>
        </a:p>
      </dgm:t>
    </dgm:pt>
    <dgm:pt modelId="{C06D4EC8-5481-421F-BF82-F9B034D759C4}" type="parTrans" cxnId="{C506EB9D-80E5-4797-8304-14628B4A55D8}">
      <dgm:prSet/>
      <dgm:spPr/>
      <dgm:t>
        <a:bodyPr/>
        <a:lstStyle/>
        <a:p>
          <a:endParaRPr lang="en-GB"/>
        </a:p>
      </dgm:t>
    </dgm:pt>
    <dgm:pt modelId="{A5A07172-0785-4D7F-9706-8FAD4EB8FFC2}" type="sibTrans" cxnId="{C506EB9D-80E5-4797-8304-14628B4A55D8}">
      <dgm:prSet/>
      <dgm:spPr/>
      <dgm:t>
        <a:bodyPr/>
        <a:lstStyle/>
        <a:p>
          <a:endParaRPr lang="en-GB"/>
        </a:p>
      </dgm:t>
    </dgm:pt>
    <dgm:pt modelId="{054DFA1B-344D-459E-988C-CDE4BD31D661}">
      <dgm:prSet phldrT="[Text]" custT="1"/>
      <dgm:spPr/>
      <dgm:t>
        <a:bodyPr/>
        <a:lstStyle/>
        <a:p>
          <a:r>
            <a:rPr lang="en-GB" sz="900" b="1" dirty="0"/>
            <a:t>Team Leader</a:t>
          </a:r>
        </a:p>
        <a:p>
          <a:r>
            <a:rPr lang="en-GB" sz="900" b="1" dirty="0"/>
            <a:t>Band 7</a:t>
          </a:r>
        </a:p>
        <a:p>
          <a:r>
            <a:rPr lang="en-GB" sz="900" b="1" dirty="0"/>
            <a:t>2.0wte</a:t>
          </a:r>
        </a:p>
      </dgm:t>
    </dgm:pt>
    <dgm:pt modelId="{D43C9AD0-7BFA-4ADB-BA88-DF4090DEF7AB}" type="parTrans" cxnId="{574A484E-94BA-49E6-BE9F-0F717932C439}">
      <dgm:prSet/>
      <dgm:spPr/>
      <dgm:t>
        <a:bodyPr/>
        <a:lstStyle/>
        <a:p>
          <a:endParaRPr lang="en-GB"/>
        </a:p>
      </dgm:t>
    </dgm:pt>
    <dgm:pt modelId="{B4CC62E7-C237-4C53-B7AF-B21BBE0158A0}" type="sibTrans" cxnId="{574A484E-94BA-49E6-BE9F-0F717932C439}">
      <dgm:prSet/>
      <dgm:spPr/>
      <dgm:t>
        <a:bodyPr/>
        <a:lstStyle/>
        <a:p>
          <a:endParaRPr lang="en-GB"/>
        </a:p>
      </dgm:t>
    </dgm:pt>
    <dgm:pt modelId="{82CDCBD8-94B0-4146-B636-DAB2ED5DB12C}">
      <dgm:prSet phldrT="[Text]" custT="1"/>
      <dgm:spPr>
        <a:solidFill>
          <a:srgbClr val="00B050"/>
        </a:solidFill>
      </dgm:spPr>
      <dgm:t>
        <a:bodyPr/>
        <a:lstStyle/>
        <a:p>
          <a:r>
            <a:rPr lang="en-GB" sz="900" b="1" dirty="0"/>
            <a:t>TNA Clinical Educators</a:t>
          </a:r>
        </a:p>
        <a:p>
          <a:r>
            <a:rPr lang="en-GB" sz="900" b="1" dirty="0"/>
            <a:t>Band 6</a:t>
          </a:r>
        </a:p>
        <a:p>
          <a:r>
            <a:rPr lang="en-GB" sz="900" b="1" dirty="0"/>
            <a:t>5.0wt</a:t>
          </a:r>
          <a:r>
            <a:rPr lang="en-GB" sz="800" b="1" dirty="0"/>
            <a:t>e</a:t>
          </a:r>
        </a:p>
      </dgm:t>
    </dgm:pt>
    <dgm:pt modelId="{23FCE87B-61D0-4BCE-A44B-4767B568E948}" type="parTrans" cxnId="{2D2D4DB1-154D-4749-B254-9C3E46F29670}">
      <dgm:prSet/>
      <dgm:spPr/>
      <dgm:t>
        <a:bodyPr/>
        <a:lstStyle/>
        <a:p>
          <a:endParaRPr lang="en-GB"/>
        </a:p>
      </dgm:t>
    </dgm:pt>
    <dgm:pt modelId="{80A43271-2E46-4D22-9029-263F6D476B72}" type="sibTrans" cxnId="{2D2D4DB1-154D-4749-B254-9C3E46F29670}">
      <dgm:prSet/>
      <dgm:spPr/>
      <dgm:t>
        <a:bodyPr/>
        <a:lstStyle/>
        <a:p>
          <a:endParaRPr lang="en-GB"/>
        </a:p>
      </dgm:t>
    </dgm:pt>
    <dgm:pt modelId="{C9FD2AFF-C149-47E4-9A01-FD46132854EF}">
      <dgm:prSet phldrT="[Text]" custT="1"/>
      <dgm:spPr>
        <a:solidFill>
          <a:srgbClr val="00B050"/>
        </a:solidFill>
      </dgm:spPr>
      <dgm:t>
        <a:bodyPr/>
        <a:lstStyle/>
        <a:p>
          <a:r>
            <a:rPr lang="en-GB" sz="900" b="1" dirty="0"/>
            <a:t>TNA Clinical Educators</a:t>
          </a:r>
        </a:p>
        <a:p>
          <a:r>
            <a:rPr lang="en-GB" sz="900" b="1" dirty="0"/>
            <a:t>Band 5 (RNA)</a:t>
          </a:r>
        </a:p>
        <a:p>
          <a:r>
            <a:rPr lang="en-GB" sz="900" b="1" dirty="0"/>
            <a:t>2.0WTE</a:t>
          </a:r>
        </a:p>
      </dgm:t>
    </dgm:pt>
    <dgm:pt modelId="{FDF1FF4A-ED26-4DF8-9651-1C599BD2CA1C}" type="parTrans" cxnId="{0B7F514A-5303-4DD3-ADCA-8C178A8C9085}">
      <dgm:prSet/>
      <dgm:spPr/>
      <dgm:t>
        <a:bodyPr/>
        <a:lstStyle/>
        <a:p>
          <a:endParaRPr lang="en-GB"/>
        </a:p>
      </dgm:t>
    </dgm:pt>
    <dgm:pt modelId="{A99B6D97-D742-475E-8C7D-36FCFE07DBA9}" type="sibTrans" cxnId="{0B7F514A-5303-4DD3-ADCA-8C178A8C9085}">
      <dgm:prSet/>
      <dgm:spPr/>
      <dgm:t>
        <a:bodyPr/>
        <a:lstStyle/>
        <a:p>
          <a:endParaRPr lang="en-GB"/>
        </a:p>
      </dgm:t>
    </dgm:pt>
    <dgm:pt modelId="{91EDF526-F7F6-492B-84BD-36CB5AACE96B}">
      <dgm:prSet phldrT="[Text]" custT="1"/>
      <dgm:spPr/>
      <dgm:t>
        <a:bodyPr/>
        <a:lstStyle/>
        <a:p>
          <a:r>
            <a:rPr lang="en-GB" sz="900" b="1" dirty="0"/>
            <a:t>TNA Clinical Educators</a:t>
          </a:r>
        </a:p>
        <a:p>
          <a:r>
            <a:rPr lang="en-GB" sz="900" b="1" dirty="0"/>
            <a:t>Band 4 </a:t>
          </a:r>
        </a:p>
        <a:p>
          <a:r>
            <a:rPr lang="en-GB" sz="900" b="1" dirty="0"/>
            <a:t>2.0WTE</a:t>
          </a:r>
        </a:p>
      </dgm:t>
    </dgm:pt>
    <dgm:pt modelId="{33E1D697-82CD-4D99-A4D7-A835B2C02326}" type="parTrans" cxnId="{40810E35-2D44-4B13-A6FC-0CD55E15CC14}">
      <dgm:prSet/>
      <dgm:spPr/>
      <dgm:t>
        <a:bodyPr/>
        <a:lstStyle/>
        <a:p>
          <a:endParaRPr lang="en-GB"/>
        </a:p>
      </dgm:t>
    </dgm:pt>
    <dgm:pt modelId="{2861577C-6C0E-4D5A-A9BC-F91B0E4F967D}" type="sibTrans" cxnId="{40810E35-2D44-4B13-A6FC-0CD55E15CC14}">
      <dgm:prSet/>
      <dgm:spPr/>
      <dgm:t>
        <a:bodyPr/>
        <a:lstStyle/>
        <a:p>
          <a:endParaRPr lang="en-GB"/>
        </a:p>
      </dgm:t>
    </dgm:pt>
    <dgm:pt modelId="{F14BDF95-DAAA-43C1-BE7A-C6671D624FBE}">
      <dgm:prSet phldrT="[Text]" custT="1"/>
      <dgm:spPr/>
      <dgm:t>
        <a:bodyPr/>
        <a:lstStyle/>
        <a:p>
          <a:r>
            <a:rPr lang="en-GB" sz="900" b="1" dirty="0"/>
            <a:t>Admin</a:t>
          </a:r>
        </a:p>
        <a:p>
          <a:r>
            <a:rPr lang="en-GB" sz="900" b="1" dirty="0"/>
            <a:t>Band 3</a:t>
          </a:r>
        </a:p>
        <a:p>
          <a:r>
            <a:rPr lang="en-GB" sz="900" b="1" dirty="0"/>
            <a:t>1.2wte</a:t>
          </a:r>
        </a:p>
      </dgm:t>
    </dgm:pt>
    <dgm:pt modelId="{8C6C7AB5-0074-48F1-8307-37ABD28A113E}" type="parTrans" cxnId="{A3650F3A-1104-4E86-B5E0-A7C14D3482F8}">
      <dgm:prSet/>
      <dgm:spPr/>
      <dgm:t>
        <a:bodyPr/>
        <a:lstStyle/>
        <a:p>
          <a:endParaRPr lang="en-GB"/>
        </a:p>
      </dgm:t>
    </dgm:pt>
    <dgm:pt modelId="{84B70F0C-9367-4391-B095-FC04B801D045}" type="sibTrans" cxnId="{A3650F3A-1104-4E86-B5E0-A7C14D3482F8}">
      <dgm:prSet/>
      <dgm:spPr/>
      <dgm:t>
        <a:bodyPr/>
        <a:lstStyle/>
        <a:p>
          <a:endParaRPr lang="en-GB"/>
        </a:p>
      </dgm:t>
    </dgm:pt>
    <dgm:pt modelId="{EBB2B06C-BEAB-4290-ABA7-F12C25450E11}" type="pres">
      <dgm:prSet presAssocID="{FE4082B5-A8FD-43E8-BE24-373F85049320}" presName="Name0" presStyleCnt="0">
        <dgm:presLayoutVars>
          <dgm:chMax val="1"/>
          <dgm:dir/>
          <dgm:animLvl val="ctr"/>
          <dgm:resizeHandles val="exact"/>
        </dgm:presLayoutVars>
      </dgm:prSet>
      <dgm:spPr/>
    </dgm:pt>
    <dgm:pt modelId="{8EBEF714-AEBD-4FF5-83C3-08EA6F45B16C}" type="pres">
      <dgm:prSet presAssocID="{A970B978-0136-44AC-8EC9-E51EF0B55344}" presName="centerShape" presStyleLbl="node0" presStyleIdx="0" presStyleCnt="1" custLinFactNeighborX="-555" custLinFactNeighborY="-3398"/>
      <dgm:spPr/>
    </dgm:pt>
    <dgm:pt modelId="{D702F14A-BD56-4EEA-81A2-FD65D7291556}" type="pres">
      <dgm:prSet presAssocID="{6ED19C43-43DB-4E7C-BE1A-7FD71C11AABC}" presName="node" presStyleLbl="node1" presStyleIdx="0" presStyleCnt="6">
        <dgm:presLayoutVars>
          <dgm:bulletEnabled val="1"/>
        </dgm:presLayoutVars>
      </dgm:prSet>
      <dgm:spPr/>
    </dgm:pt>
    <dgm:pt modelId="{82065062-BA58-4DA7-9593-A211E101028C}" type="pres">
      <dgm:prSet presAssocID="{6ED19C43-43DB-4E7C-BE1A-7FD71C11AABC}" presName="dummy" presStyleCnt="0"/>
      <dgm:spPr/>
    </dgm:pt>
    <dgm:pt modelId="{9F537403-92BC-49BE-8F59-AE0DCCDBF017}" type="pres">
      <dgm:prSet presAssocID="{A5A07172-0785-4D7F-9706-8FAD4EB8FFC2}" presName="sibTrans" presStyleLbl="sibTrans2D1" presStyleIdx="0" presStyleCnt="6"/>
      <dgm:spPr/>
    </dgm:pt>
    <dgm:pt modelId="{100EAAA8-83DA-49FC-B92C-E187196BB14D}" type="pres">
      <dgm:prSet presAssocID="{054DFA1B-344D-459E-988C-CDE4BD31D661}" presName="node" presStyleLbl="node1" presStyleIdx="1" presStyleCnt="6">
        <dgm:presLayoutVars>
          <dgm:bulletEnabled val="1"/>
        </dgm:presLayoutVars>
      </dgm:prSet>
      <dgm:spPr/>
    </dgm:pt>
    <dgm:pt modelId="{14A0C79A-2DAA-4C94-B8D9-30EFB2A807C0}" type="pres">
      <dgm:prSet presAssocID="{054DFA1B-344D-459E-988C-CDE4BD31D661}" presName="dummy" presStyleCnt="0"/>
      <dgm:spPr/>
    </dgm:pt>
    <dgm:pt modelId="{5085C0BE-9255-4E0D-A8FE-80FF9D1E433D}" type="pres">
      <dgm:prSet presAssocID="{B4CC62E7-C237-4C53-B7AF-B21BBE0158A0}" presName="sibTrans" presStyleLbl="sibTrans2D1" presStyleIdx="1" presStyleCnt="6"/>
      <dgm:spPr/>
    </dgm:pt>
    <dgm:pt modelId="{CA5FD203-F722-45B9-8D96-B0C289324810}" type="pres">
      <dgm:prSet presAssocID="{82CDCBD8-94B0-4146-B636-DAB2ED5DB12C}" presName="node" presStyleLbl="node1" presStyleIdx="2" presStyleCnt="6">
        <dgm:presLayoutVars>
          <dgm:bulletEnabled val="1"/>
        </dgm:presLayoutVars>
      </dgm:prSet>
      <dgm:spPr/>
    </dgm:pt>
    <dgm:pt modelId="{7589BF08-7316-43C0-8EA3-3FCEE8F0E694}" type="pres">
      <dgm:prSet presAssocID="{82CDCBD8-94B0-4146-B636-DAB2ED5DB12C}" presName="dummy" presStyleCnt="0"/>
      <dgm:spPr/>
    </dgm:pt>
    <dgm:pt modelId="{86B77789-AEB0-46A6-8E58-1041648CFF48}" type="pres">
      <dgm:prSet presAssocID="{80A43271-2E46-4D22-9029-263F6D476B72}" presName="sibTrans" presStyleLbl="sibTrans2D1" presStyleIdx="2" presStyleCnt="6"/>
      <dgm:spPr/>
    </dgm:pt>
    <dgm:pt modelId="{86F1FE67-8724-4BDA-B4DB-BB8CD3B0DDD6}" type="pres">
      <dgm:prSet presAssocID="{C9FD2AFF-C149-47E4-9A01-FD46132854EF}" presName="node" presStyleLbl="node1" presStyleIdx="3" presStyleCnt="6">
        <dgm:presLayoutVars>
          <dgm:bulletEnabled val="1"/>
        </dgm:presLayoutVars>
      </dgm:prSet>
      <dgm:spPr/>
    </dgm:pt>
    <dgm:pt modelId="{BC78CA79-7967-4222-A9F8-95879AF1756F}" type="pres">
      <dgm:prSet presAssocID="{C9FD2AFF-C149-47E4-9A01-FD46132854EF}" presName="dummy" presStyleCnt="0"/>
      <dgm:spPr/>
    </dgm:pt>
    <dgm:pt modelId="{44E12F5D-4D08-47B5-8F28-80BF4A3CCC36}" type="pres">
      <dgm:prSet presAssocID="{A99B6D97-D742-475E-8C7D-36FCFE07DBA9}" presName="sibTrans" presStyleLbl="sibTrans2D1" presStyleIdx="3" presStyleCnt="6"/>
      <dgm:spPr/>
    </dgm:pt>
    <dgm:pt modelId="{44EE5424-5AF5-45B0-98BE-B3525E1E574B}" type="pres">
      <dgm:prSet presAssocID="{91EDF526-F7F6-492B-84BD-36CB5AACE96B}" presName="node" presStyleLbl="node1" presStyleIdx="4" presStyleCnt="6">
        <dgm:presLayoutVars>
          <dgm:bulletEnabled val="1"/>
        </dgm:presLayoutVars>
      </dgm:prSet>
      <dgm:spPr/>
    </dgm:pt>
    <dgm:pt modelId="{2E43AB2A-C8E9-49C1-BEF9-E50CADB052E7}" type="pres">
      <dgm:prSet presAssocID="{91EDF526-F7F6-492B-84BD-36CB5AACE96B}" presName="dummy" presStyleCnt="0"/>
      <dgm:spPr/>
    </dgm:pt>
    <dgm:pt modelId="{A2339763-F5D5-446F-8D25-2EE000254F35}" type="pres">
      <dgm:prSet presAssocID="{2861577C-6C0E-4D5A-A9BC-F91B0E4F967D}" presName="sibTrans" presStyleLbl="sibTrans2D1" presStyleIdx="4" presStyleCnt="6"/>
      <dgm:spPr/>
    </dgm:pt>
    <dgm:pt modelId="{87148768-B5DF-434E-9AFB-5B3BE78CBF51}" type="pres">
      <dgm:prSet presAssocID="{F14BDF95-DAAA-43C1-BE7A-C6671D624FBE}" presName="node" presStyleLbl="node1" presStyleIdx="5" presStyleCnt="6">
        <dgm:presLayoutVars>
          <dgm:bulletEnabled val="1"/>
        </dgm:presLayoutVars>
      </dgm:prSet>
      <dgm:spPr/>
    </dgm:pt>
    <dgm:pt modelId="{B7E11DF5-7B20-4E64-A7BD-D55CB5B59955}" type="pres">
      <dgm:prSet presAssocID="{F14BDF95-DAAA-43C1-BE7A-C6671D624FBE}" presName="dummy" presStyleCnt="0"/>
      <dgm:spPr/>
    </dgm:pt>
    <dgm:pt modelId="{A9C32825-5E63-409D-A81E-EAE69B30030D}" type="pres">
      <dgm:prSet presAssocID="{84B70F0C-9367-4391-B095-FC04B801D045}" presName="sibTrans" presStyleLbl="sibTrans2D1" presStyleIdx="5" presStyleCnt="6"/>
      <dgm:spPr/>
    </dgm:pt>
  </dgm:ptLst>
  <dgm:cxnLst>
    <dgm:cxn modelId="{ECAE4A24-A887-40E9-8F44-9F3087FBBEE3}" srcId="{FE4082B5-A8FD-43E8-BE24-373F85049320}" destId="{A970B978-0136-44AC-8EC9-E51EF0B55344}" srcOrd="0" destOrd="0" parTransId="{B896724F-30C8-4F2D-8F30-664C3750090F}" sibTransId="{16AE3E7E-9B32-4CC0-B311-016F00452B7A}"/>
    <dgm:cxn modelId="{77159A29-18CD-4220-8107-788CD3DDCBAF}" type="presOf" srcId="{A5A07172-0785-4D7F-9706-8FAD4EB8FFC2}" destId="{9F537403-92BC-49BE-8F59-AE0DCCDBF017}" srcOrd="0" destOrd="0" presId="urn:microsoft.com/office/officeart/2005/8/layout/radial6"/>
    <dgm:cxn modelId="{EB062E31-9522-4793-AB48-E7799D4BC083}" type="presOf" srcId="{FE4082B5-A8FD-43E8-BE24-373F85049320}" destId="{EBB2B06C-BEAB-4290-ABA7-F12C25450E11}" srcOrd="0" destOrd="0" presId="urn:microsoft.com/office/officeart/2005/8/layout/radial6"/>
    <dgm:cxn modelId="{40810E35-2D44-4B13-A6FC-0CD55E15CC14}" srcId="{A970B978-0136-44AC-8EC9-E51EF0B55344}" destId="{91EDF526-F7F6-492B-84BD-36CB5AACE96B}" srcOrd="4" destOrd="0" parTransId="{33E1D697-82CD-4D99-A4D7-A835B2C02326}" sibTransId="{2861577C-6C0E-4D5A-A9BC-F91B0E4F967D}"/>
    <dgm:cxn modelId="{D68ED436-00A0-4F00-A775-324DA442AF82}" type="presOf" srcId="{054DFA1B-344D-459E-988C-CDE4BD31D661}" destId="{100EAAA8-83DA-49FC-B92C-E187196BB14D}" srcOrd="0" destOrd="0" presId="urn:microsoft.com/office/officeart/2005/8/layout/radial6"/>
    <dgm:cxn modelId="{EAE53137-6059-4089-9829-C49957BBF6C5}" type="presOf" srcId="{B4CC62E7-C237-4C53-B7AF-B21BBE0158A0}" destId="{5085C0BE-9255-4E0D-A8FE-80FF9D1E433D}" srcOrd="0" destOrd="0" presId="urn:microsoft.com/office/officeart/2005/8/layout/radial6"/>
    <dgm:cxn modelId="{A3650F3A-1104-4E86-B5E0-A7C14D3482F8}" srcId="{A970B978-0136-44AC-8EC9-E51EF0B55344}" destId="{F14BDF95-DAAA-43C1-BE7A-C6671D624FBE}" srcOrd="5" destOrd="0" parTransId="{8C6C7AB5-0074-48F1-8307-37ABD28A113E}" sibTransId="{84B70F0C-9367-4391-B095-FC04B801D045}"/>
    <dgm:cxn modelId="{A8447969-FBF7-40B5-BF68-1B3D9DA3C997}" type="presOf" srcId="{91EDF526-F7F6-492B-84BD-36CB5AACE96B}" destId="{44EE5424-5AF5-45B0-98BE-B3525E1E574B}" srcOrd="0" destOrd="0" presId="urn:microsoft.com/office/officeart/2005/8/layout/radial6"/>
    <dgm:cxn modelId="{0B7F514A-5303-4DD3-ADCA-8C178A8C9085}" srcId="{A970B978-0136-44AC-8EC9-E51EF0B55344}" destId="{C9FD2AFF-C149-47E4-9A01-FD46132854EF}" srcOrd="3" destOrd="0" parTransId="{FDF1FF4A-ED26-4DF8-9651-1C599BD2CA1C}" sibTransId="{A99B6D97-D742-475E-8C7D-36FCFE07DBA9}"/>
    <dgm:cxn modelId="{574A484E-94BA-49E6-BE9F-0F717932C439}" srcId="{A970B978-0136-44AC-8EC9-E51EF0B55344}" destId="{054DFA1B-344D-459E-988C-CDE4BD31D661}" srcOrd="1" destOrd="0" parTransId="{D43C9AD0-7BFA-4ADB-BA88-DF4090DEF7AB}" sibTransId="{B4CC62E7-C237-4C53-B7AF-B21BBE0158A0}"/>
    <dgm:cxn modelId="{DB6A5552-DB65-4F80-82E9-9716E7D30679}" type="presOf" srcId="{2861577C-6C0E-4D5A-A9BC-F91B0E4F967D}" destId="{A2339763-F5D5-446F-8D25-2EE000254F35}" srcOrd="0" destOrd="0" presId="urn:microsoft.com/office/officeart/2005/8/layout/radial6"/>
    <dgm:cxn modelId="{EEF47A78-66FD-4107-91AF-AC0A8C0FF88F}" type="presOf" srcId="{A99B6D97-D742-475E-8C7D-36FCFE07DBA9}" destId="{44E12F5D-4D08-47B5-8F28-80BF4A3CCC36}" srcOrd="0" destOrd="0" presId="urn:microsoft.com/office/officeart/2005/8/layout/radial6"/>
    <dgm:cxn modelId="{E9AC4C84-CDE6-4171-A439-16CCD3A23CC2}" type="presOf" srcId="{84B70F0C-9367-4391-B095-FC04B801D045}" destId="{A9C32825-5E63-409D-A81E-EAE69B30030D}" srcOrd="0" destOrd="0" presId="urn:microsoft.com/office/officeart/2005/8/layout/radial6"/>
    <dgm:cxn modelId="{C506EB9D-80E5-4797-8304-14628B4A55D8}" srcId="{A970B978-0136-44AC-8EC9-E51EF0B55344}" destId="{6ED19C43-43DB-4E7C-BE1A-7FD71C11AABC}" srcOrd="0" destOrd="0" parTransId="{C06D4EC8-5481-421F-BF82-F9B034D759C4}" sibTransId="{A5A07172-0785-4D7F-9706-8FAD4EB8FFC2}"/>
    <dgm:cxn modelId="{0B180BA2-9031-46C9-A0CD-556DCAB2F736}" type="presOf" srcId="{A970B978-0136-44AC-8EC9-E51EF0B55344}" destId="{8EBEF714-AEBD-4FF5-83C3-08EA6F45B16C}" srcOrd="0" destOrd="0" presId="urn:microsoft.com/office/officeart/2005/8/layout/radial6"/>
    <dgm:cxn modelId="{17F59EA2-8EEC-413F-8C26-EB085E49DA2A}" type="presOf" srcId="{82CDCBD8-94B0-4146-B636-DAB2ED5DB12C}" destId="{CA5FD203-F722-45B9-8D96-B0C289324810}" srcOrd="0" destOrd="0" presId="urn:microsoft.com/office/officeart/2005/8/layout/radial6"/>
    <dgm:cxn modelId="{75A7E7A8-9356-4D1F-B9BF-3868547A724A}" type="presOf" srcId="{80A43271-2E46-4D22-9029-263F6D476B72}" destId="{86B77789-AEB0-46A6-8E58-1041648CFF48}" srcOrd="0" destOrd="0" presId="urn:microsoft.com/office/officeart/2005/8/layout/radial6"/>
    <dgm:cxn modelId="{2D2D4DB1-154D-4749-B254-9C3E46F29670}" srcId="{A970B978-0136-44AC-8EC9-E51EF0B55344}" destId="{82CDCBD8-94B0-4146-B636-DAB2ED5DB12C}" srcOrd="2" destOrd="0" parTransId="{23FCE87B-61D0-4BCE-A44B-4767B568E948}" sibTransId="{80A43271-2E46-4D22-9029-263F6D476B72}"/>
    <dgm:cxn modelId="{DF23FDB4-BDBB-4D1D-9B3C-3F8AAE87F8F1}" type="presOf" srcId="{C9FD2AFF-C149-47E4-9A01-FD46132854EF}" destId="{86F1FE67-8724-4BDA-B4DB-BB8CD3B0DDD6}" srcOrd="0" destOrd="0" presId="urn:microsoft.com/office/officeart/2005/8/layout/radial6"/>
    <dgm:cxn modelId="{FAEA4ACB-0A8D-4FDA-AA39-25119F229E09}" type="presOf" srcId="{F14BDF95-DAAA-43C1-BE7A-C6671D624FBE}" destId="{87148768-B5DF-434E-9AFB-5B3BE78CBF51}" srcOrd="0" destOrd="0" presId="urn:microsoft.com/office/officeart/2005/8/layout/radial6"/>
    <dgm:cxn modelId="{23EFD4CD-074C-446F-BECF-6BBB03A368E8}" type="presOf" srcId="{6ED19C43-43DB-4E7C-BE1A-7FD71C11AABC}" destId="{D702F14A-BD56-4EEA-81A2-FD65D7291556}" srcOrd="0" destOrd="0" presId="urn:microsoft.com/office/officeart/2005/8/layout/radial6"/>
    <dgm:cxn modelId="{76BA55DE-12A2-4382-8A11-EF2BAE909CEB}" type="presParOf" srcId="{EBB2B06C-BEAB-4290-ABA7-F12C25450E11}" destId="{8EBEF714-AEBD-4FF5-83C3-08EA6F45B16C}" srcOrd="0" destOrd="0" presId="urn:microsoft.com/office/officeart/2005/8/layout/radial6"/>
    <dgm:cxn modelId="{62EF3E19-C014-4E38-BD7D-BDFED0AF1F09}" type="presParOf" srcId="{EBB2B06C-BEAB-4290-ABA7-F12C25450E11}" destId="{D702F14A-BD56-4EEA-81A2-FD65D7291556}" srcOrd="1" destOrd="0" presId="urn:microsoft.com/office/officeart/2005/8/layout/radial6"/>
    <dgm:cxn modelId="{50A7FA96-0DE0-46F8-B1F4-BE39DB376EA0}" type="presParOf" srcId="{EBB2B06C-BEAB-4290-ABA7-F12C25450E11}" destId="{82065062-BA58-4DA7-9593-A211E101028C}" srcOrd="2" destOrd="0" presId="urn:microsoft.com/office/officeart/2005/8/layout/radial6"/>
    <dgm:cxn modelId="{60E27D63-CC1B-4974-BC77-00B90CB8F569}" type="presParOf" srcId="{EBB2B06C-BEAB-4290-ABA7-F12C25450E11}" destId="{9F537403-92BC-49BE-8F59-AE0DCCDBF017}" srcOrd="3" destOrd="0" presId="urn:microsoft.com/office/officeart/2005/8/layout/radial6"/>
    <dgm:cxn modelId="{3C40F1E5-0F9E-4687-B47A-FFD3D2B48D7E}" type="presParOf" srcId="{EBB2B06C-BEAB-4290-ABA7-F12C25450E11}" destId="{100EAAA8-83DA-49FC-B92C-E187196BB14D}" srcOrd="4" destOrd="0" presId="urn:microsoft.com/office/officeart/2005/8/layout/radial6"/>
    <dgm:cxn modelId="{4D55DD2C-8973-42CF-AA01-10488EB92BC3}" type="presParOf" srcId="{EBB2B06C-BEAB-4290-ABA7-F12C25450E11}" destId="{14A0C79A-2DAA-4C94-B8D9-30EFB2A807C0}" srcOrd="5" destOrd="0" presId="urn:microsoft.com/office/officeart/2005/8/layout/radial6"/>
    <dgm:cxn modelId="{F26BD88E-55C6-4616-A812-C32824151F81}" type="presParOf" srcId="{EBB2B06C-BEAB-4290-ABA7-F12C25450E11}" destId="{5085C0BE-9255-4E0D-A8FE-80FF9D1E433D}" srcOrd="6" destOrd="0" presId="urn:microsoft.com/office/officeart/2005/8/layout/radial6"/>
    <dgm:cxn modelId="{978A64B7-14B4-4744-BF2E-F3106E699EEB}" type="presParOf" srcId="{EBB2B06C-BEAB-4290-ABA7-F12C25450E11}" destId="{CA5FD203-F722-45B9-8D96-B0C289324810}" srcOrd="7" destOrd="0" presId="urn:microsoft.com/office/officeart/2005/8/layout/radial6"/>
    <dgm:cxn modelId="{AEA5F47A-46AE-42DC-A905-9EC3D61C67D1}" type="presParOf" srcId="{EBB2B06C-BEAB-4290-ABA7-F12C25450E11}" destId="{7589BF08-7316-43C0-8EA3-3FCEE8F0E694}" srcOrd="8" destOrd="0" presId="urn:microsoft.com/office/officeart/2005/8/layout/radial6"/>
    <dgm:cxn modelId="{A9034440-ADE8-43CC-ADAD-5DE4A760A9E6}" type="presParOf" srcId="{EBB2B06C-BEAB-4290-ABA7-F12C25450E11}" destId="{86B77789-AEB0-46A6-8E58-1041648CFF48}" srcOrd="9" destOrd="0" presId="urn:microsoft.com/office/officeart/2005/8/layout/radial6"/>
    <dgm:cxn modelId="{CAB1E5A2-6506-4C17-83A1-6B1E647C4584}" type="presParOf" srcId="{EBB2B06C-BEAB-4290-ABA7-F12C25450E11}" destId="{86F1FE67-8724-4BDA-B4DB-BB8CD3B0DDD6}" srcOrd="10" destOrd="0" presId="urn:microsoft.com/office/officeart/2005/8/layout/radial6"/>
    <dgm:cxn modelId="{AE50E3F2-CBFD-452A-82F1-B72D1F0A1E21}" type="presParOf" srcId="{EBB2B06C-BEAB-4290-ABA7-F12C25450E11}" destId="{BC78CA79-7967-4222-A9F8-95879AF1756F}" srcOrd="11" destOrd="0" presId="urn:microsoft.com/office/officeart/2005/8/layout/radial6"/>
    <dgm:cxn modelId="{E9073ABC-ED3E-4390-9043-7BD37C613512}" type="presParOf" srcId="{EBB2B06C-BEAB-4290-ABA7-F12C25450E11}" destId="{44E12F5D-4D08-47B5-8F28-80BF4A3CCC36}" srcOrd="12" destOrd="0" presId="urn:microsoft.com/office/officeart/2005/8/layout/radial6"/>
    <dgm:cxn modelId="{BE11E9CD-07C2-4B5C-81BF-181A989443EC}" type="presParOf" srcId="{EBB2B06C-BEAB-4290-ABA7-F12C25450E11}" destId="{44EE5424-5AF5-45B0-98BE-B3525E1E574B}" srcOrd="13" destOrd="0" presId="urn:microsoft.com/office/officeart/2005/8/layout/radial6"/>
    <dgm:cxn modelId="{85F3CA24-ECAE-45B6-93E4-0D4E12FAA8CE}" type="presParOf" srcId="{EBB2B06C-BEAB-4290-ABA7-F12C25450E11}" destId="{2E43AB2A-C8E9-49C1-BEF9-E50CADB052E7}" srcOrd="14" destOrd="0" presId="urn:microsoft.com/office/officeart/2005/8/layout/radial6"/>
    <dgm:cxn modelId="{99D9227B-D284-4C18-BD2B-2A25C071D070}" type="presParOf" srcId="{EBB2B06C-BEAB-4290-ABA7-F12C25450E11}" destId="{A2339763-F5D5-446F-8D25-2EE000254F35}" srcOrd="15" destOrd="0" presId="urn:microsoft.com/office/officeart/2005/8/layout/radial6"/>
    <dgm:cxn modelId="{E5884E7F-4168-48AC-9F45-43E49FAAC54E}" type="presParOf" srcId="{EBB2B06C-BEAB-4290-ABA7-F12C25450E11}" destId="{87148768-B5DF-434E-9AFB-5B3BE78CBF51}" srcOrd="16" destOrd="0" presId="urn:microsoft.com/office/officeart/2005/8/layout/radial6"/>
    <dgm:cxn modelId="{18D92DE1-0232-49AD-BF48-8EC846AED98A}" type="presParOf" srcId="{EBB2B06C-BEAB-4290-ABA7-F12C25450E11}" destId="{B7E11DF5-7B20-4E64-A7BD-D55CB5B59955}" srcOrd="17" destOrd="0" presId="urn:microsoft.com/office/officeart/2005/8/layout/radial6"/>
    <dgm:cxn modelId="{C79681FF-FCEB-430F-B0C9-391AE2EF9BC1}" type="presParOf" srcId="{EBB2B06C-BEAB-4290-ABA7-F12C25450E11}" destId="{A9C32825-5E63-409D-A81E-EAE69B30030D}"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2EDE003-359D-407A-A356-96E7575B0F23}" type="doc">
      <dgm:prSet loTypeId="urn:microsoft.com/office/officeart/2005/8/layout/arrow2" loCatId="process" qsTypeId="urn:microsoft.com/office/officeart/2005/8/quickstyle/simple1" qsCatId="simple" csTypeId="urn:microsoft.com/office/officeart/2005/8/colors/accent1_2" csCatId="accent1" phldr="1"/>
      <dgm:spPr/>
    </dgm:pt>
    <dgm:pt modelId="{C0B136DE-C485-430F-838A-0CC3D7CD13FD}">
      <dgm:prSet phldrT="[Text]" custT="1"/>
      <dgm:spPr/>
      <dgm:t>
        <a:bodyPr/>
        <a:lstStyle/>
        <a:p>
          <a:r>
            <a:rPr lang="en-US" sz="1400" b="1" dirty="0">
              <a:solidFill>
                <a:schemeClr val="tx2">
                  <a:lumMod val="10000"/>
                </a:schemeClr>
              </a:solidFill>
            </a:rPr>
            <a:t>HCSW in ICU</a:t>
          </a:r>
        </a:p>
        <a:p>
          <a:r>
            <a:rPr lang="en-US" sz="1400" b="1" dirty="0">
              <a:solidFill>
                <a:schemeClr val="tx2">
                  <a:lumMod val="10000"/>
                </a:schemeClr>
              </a:solidFill>
            </a:rPr>
            <a:t>Orientation &amp; Induction </a:t>
          </a:r>
        </a:p>
        <a:p>
          <a:r>
            <a:rPr lang="en-US" sz="1400" b="1" dirty="0">
              <a:solidFill>
                <a:schemeClr val="tx2">
                  <a:lumMod val="10000"/>
                </a:schemeClr>
              </a:solidFill>
            </a:rPr>
            <a:t>Functional skills</a:t>
          </a:r>
        </a:p>
      </dgm:t>
    </dgm:pt>
    <dgm:pt modelId="{A71D245C-FBFD-4EC8-9B45-D935AAA8DF4D}" type="parTrans" cxnId="{17F82644-00D3-4D2E-B87A-8A65AC4AD65D}">
      <dgm:prSet/>
      <dgm:spPr/>
      <dgm:t>
        <a:bodyPr/>
        <a:lstStyle/>
        <a:p>
          <a:endParaRPr lang="en-US"/>
        </a:p>
      </dgm:t>
    </dgm:pt>
    <dgm:pt modelId="{240FF089-8B0D-49B7-B67B-A406E9DFB549}" type="sibTrans" cxnId="{17F82644-00D3-4D2E-B87A-8A65AC4AD65D}">
      <dgm:prSet/>
      <dgm:spPr/>
      <dgm:t>
        <a:bodyPr/>
        <a:lstStyle/>
        <a:p>
          <a:endParaRPr lang="en-US"/>
        </a:p>
      </dgm:t>
    </dgm:pt>
    <dgm:pt modelId="{E405D087-0996-43F9-9F50-8CBC8A02A948}">
      <dgm:prSet phldrT="[Text]" custT="1"/>
      <dgm:spPr/>
      <dgm:t>
        <a:bodyPr/>
        <a:lstStyle/>
        <a:p>
          <a:r>
            <a:rPr lang="en-US" sz="1400" b="1" dirty="0">
              <a:solidFill>
                <a:schemeClr val="tx2">
                  <a:lumMod val="10000"/>
                </a:schemeClr>
              </a:solidFill>
            </a:rPr>
            <a:t>HCSW Core competencies</a:t>
          </a:r>
          <a:r>
            <a:rPr lang="en-US" sz="1400" b="1" dirty="0">
              <a:solidFill>
                <a:schemeClr val="bg1"/>
              </a:solidFill>
            </a:rPr>
            <a:t> </a:t>
          </a:r>
        </a:p>
        <a:p>
          <a:endParaRPr lang="en-US" sz="2000" dirty="0"/>
        </a:p>
      </dgm:t>
    </dgm:pt>
    <dgm:pt modelId="{AEFB51B2-2F45-47BD-B43F-5F5DE9E3F50E}" type="parTrans" cxnId="{7F7EE4C0-1115-496F-8C8D-73E1E568BDDC}">
      <dgm:prSet/>
      <dgm:spPr/>
      <dgm:t>
        <a:bodyPr/>
        <a:lstStyle/>
        <a:p>
          <a:endParaRPr lang="en-US"/>
        </a:p>
      </dgm:t>
    </dgm:pt>
    <dgm:pt modelId="{04B8C031-F6CF-4D8C-924B-BC3074308165}" type="sibTrans" cxnId="{7F7EE4C0-1115-496F-8C8D-73E1E568BDDC}">
      <dgm:prSet/>
      <dgm:spPr/>
      <dgm:t>
        <a:bodyPr/>
        <a:lstStyle/>
        <a:p>
          <a:endParaRPr lang="en-US"/>
        </a:p>
      </dgm:t>
    </dgm:pt>
    <dgm:pt modelId="{E46809B3-4F81-4A02-B688-B0B0023A5509}">
      <dgm:prSet phldrT="[Text]" custT="1"/>
      <dgm:spPr/>
      <dgm:t>
        <a:bodyPr/>
        <a:lstStyle/>
        <a:p>
          <a:r>
            <a:rPr lang="en-US" sz="1400" b="1" dirty="0">
              <a:solidFill>
                <a:schemeClr val="tx2">
                  <a:lumMod val="10000"/>
                </a:schemeClr>
              </a:solidFill>
            </a:rPr>
            <a:t>C3NN Specialist competencies </a:t>
          </a:r>
        </a:p>
      </dgm:t>
    </dgm:pt>
    <dgm:pt modelId="{D76773E3-8270-455E-9918-46562B8904F6}" type="parTrans" cxnId="{D13A3E43-E607-4295-AA1F-77ECABF8B871}">
      <dgm:prSet/>
      <dgm:spPr/>
      <dgm:t>
        <a:bodyPr/>
        <a:lstStyle/>
        <a:p>
          <a:endParaRPr lang="en-US"/>
        </a:p>
      </dgm:t>
    </dgm:pt>
    <dgm:pt modelId="{13879EA2-7EA2-4518-9389-57038C4218F7}" type="sibTrans" cxnId="{D13A3E43-E607-4295-AA1F-77ECABF8B871}">
      <dgm:prSet/>
      <dgm:spPr/>
      <dgm:t>
        <a:bodyPr/>
        <a:lstStyle/>
        <a:p>
          <a:endParaRPr lang="en-US"/>
        </a:p>
      </dgm:t>
    </dgm:pt>
    <dgm:pt modelId="{2D726DC1-E88C-4861-B1E1-3708AD0DD9AA}">
      <dgm:prSet/>
      <dgm:spPr/>
      <dgm:t>
        <a:bodyPr/>
        <a:lstStyle/>
        <a:p>
          <a:endParaRPr lang="en-US"/>
        </a:p>
      </dgm:t>
    </dgm:pt>
    <dgm:pt modelId="{3E6C3633-A878-4F30-ABC2-4B0CD42FF79A}" type="parTrans" cxnId="{43481713-CC35-41BC-8014-58012D61843D}">
      <dgm:prSet/>
      <dgm:spPr/>
      <dgm:t>
        <a:bodyPr/>
        <a:lstStyle/>
        <a:p>
          <a:endParaRPr lang="en-US"/>
        </a:p>
      </dgm:t>
    </dgm:pt>
    <dgm:pt modelId="{59A2EEFB-745B-496D-8189-B8258A76551C}" type="sibTrans" cxnId="{43481713-CC35-41BC-8014-58012D61843D}">
      <dgm:prSet/>
      <dgm:spPr/>
      <dgm:t>
        <a:bodyPr/>
        <a:lstStyle/>
        <a:p>
          <a:endParaRPr lang="en-US"/>
        </a:p>
      </dgm:t>
    </dgm:pt>
    <dgm:pt modelId="{200C526C-6F0C-4076-B8C3-0BA3A44D5E1F}" type="pres">
      <dgm:prSet presAssocID="{12EDE003-359D-407A-A356-96E7575B0F23}" presName="arrowDiagram" presStyleCnt="0">
        <dgm:presLayoutVars>
          <dgm:chMax val="5"/>
          <dgm:dir/>
          <dgm:resizeHandles val="exact"/>
        </dgm:presLayoutVars>
      </dgm:prSet>
      <dgm:spPr/>
    </dgm:pt>
    <dgm:pt modelId="{6E4F2C23-C307-4351-88DD-9D13C628355E}" type="pres">
      <dgm:prSet presAssocID="{12EDE003-359D-407A-A356-96E7575B0F23}" presName="arrow" presStyleLbl="bgShp" presStyleIdx="0" presStyleCnt="1" custLinFactNeighborX="-684" custLinFactNeighborY="593"/>
      <dgm:spPr/>
    </dgm:pt>
    <dgm:pt modelId="{26F3A5C9-8FD1-4EA2-BAAB-23F8B8FA2DAE}" type="pres">
      <dgm:prSet presAssocID="{12EDE003-359D-407A-A356-96E7575B0F23}" presName="arrowDiagram4" presStyleCnt="0"/>
      <dgm:spPr/>
    </dgm:pt>
    <dgm:pt modelId="{8744A589-A033-476B-9A89-A362A20B0CD6}" type="pres">
      <dgm:prSet presAssocID="{C0B136DE-C485-430F-838A-0CC3D7CD13FD}" presName="bullet4a" presStyleLbl="node1" presStyleIdx="0" presStyleCnt="4"/>
      <dgm:spPr/>
    </dgm:pt>
    <dgm:pt modelId="{8ED3398D-EC65-4E13-8125-3531929F117D}" type="pres">
      <dgm:prSet presAssocID="{C0B136DE-C485-430F-838A-0CC3D7CD13FD}" presName="textBox4a" presStyleLbl="revTx" presStyleIdx="0" presStyleCnt="4" custScaleX="168649" custScaleY="93162" custLinFactNeighborX="57229" custLinFactNeighborY="573">
        <dgm:presLayoutVars>
          <dgm:bulletEnabled val="1"/>
        </dgm:presLayoutVars>
      </dgm:prSet>
      <dgm:spPr/>
    </dgm:pt>
    <dgm:pt modelId="{2B880101-8370-4C03-AC22-72FFAD6F65BE}" type="pres">
      <dgm:prSet presAssocID="{E405D087-0996-43F9-9F50-8CBC8A02A948}" presName="bullet4b" presStyleLbl="node1" presStyleIdx="1" presStyleCnt="4"/>
      <dgm:spPr/>
    </dgm:pt>
    <dgm:pt modelId="{CF292389-D7A4-4431-A4DE-9142AFA634A9}" type="pres">
      <dgm:prSet presAssocID="{E405D087-0996-43F9-9F50-8CBC8A02A948}" presName="textBox4b" presStyleLbl="revTx" presStyleIdx="1" presStyleCnt="4" custScaleX="158022" custLinFactNeighborX="40520" custLinFactNeighborY="5313">
        <dgm:presLayoutVars>
          <dgm:bulletEnabled val="1"/>
        </dgm:presLayoutVars>
      </dgm:prSet>
      <dgm:spPr/>
    </dgm:pt>
    <dgm:pt modelId="{EEEDC3ED-B701-49F8-9D44-D68669D40230}" type="pres">
      <dgm:prSet presAssocID="{E46809B3-4F81-4A02-B688-B0B0023A5509}" presName="bullet4c" presStyleLbl="node1" presStyleIdx="2" presStyleCnt="4" custLinFactX="100000" custLinFactNeighborX="106194" custLinFactNeighborY="-69504"/>
      <dgm:spPr>
        <a:solidFill>
          <a:schemeClr val="accent1">
            <a:lumMod val="50000"/>
          </a:schemeClr>
        </a:solidFill>
      </dgm:spPr>
    </dgm:pt>
    <dgm:pt modelId="{96BFA404-511B-4599-B23D-DFBDACB09597}" type="pres">
      <dgm:prSet presAssocID="{E46809B3-4F81-4A02-B688-B0B0023A5509}" presName="textBox4c" presStyleLbl="revTx" presStyleIdx="2" presStyleCnt="4" custScaleX="151423" custLinFactNeighborX="16356" custLinFactNeighborY="2113">
        <dgm:presLayoutVars>
          <dgm:bulletEnabled val="1"/>
        </dgm:presLayoutVars>
      </dgm:prSet>
      <dgm:spPr/>
    </dgm:pt>
    <dgm:pt modelId="{73403F6C-2FEE-4839-A6FE-447B25220852}" type="pres">
      <dgm:prSet presAssocID="{2D726DC1-E88C-4861-B1E1-3708AD0DD9AA}" presName="bullet4d" presStyleLbl="node1" presStyleIdx="3" presStyleCnt="4" custLinFactX="100000" custLinFactNeighborX="128285" custLinFactNeighborY="-55342"/>
      <dgm:spPr>
        <a:solidFill>
          <a:srgbClr val="11B3D3"/>
        </a:solidFill>
      </dgm:spPr>
    </dgm:pt>
    <dgm:pt modelId="{3C1B72A4-3820-4FF8-A5C2-28C5BFA96EDB}" type="pres">
      <dgm:prSet presAssocID="{2D726DC1-E88C-4861-B1E1-3708AD0DD9AA}" presName="textBox4d" presStyleLbl="revTx" presStyleIdx="3" presStyleCnt="4" custLinFactNeighborX="24558" custLinFactNeighborY="-1370">
        <dgm:presLayoutVars>
          <dgm:bulletEnabled val="1"/>
        </dgm:presLayoutVars>
      </dgm:prSet>
      <dgm:spPr/>
    </dgm:pt>
  </dgm:ptLst>
  <dgm:cxnLst>
    <dgm:cxn modelId="{43481713-CC35-41BC-8014-58012D61843D}" srcId="{12EDE003-359D-407A-A356-96E7575B0F23}" destId="{2D726DC1-E88C-4861-B1E1-3708AD0DD9AA}" srcOrd="3" destOrd="0" parTransId="{3E6C3633-A878-4F30-ABC2-4B0CD42FF79A}" sibTransId="{59A2EEFB-745B-496D-8189-B8258A76551C}"/>
    <dgm:cxn modelId="{DA4A0B2E-272A-42F1-AD71-DDEF39637595}" type="presOf" srcId="{E405D087-0996-43F9-9F50-8CBC8A02A948}" destId="{CF292389-D7A4-4431-A4DE-9142AFA634A9}" srcOrd="0" destOrd="0" presId="urn:microsoft.com/office/officeart/2005/8/layout/arrow2"/>
    <dgm:cxn modelId="{D13A3E43-E607-4295-AA1F-77ECABF8B871}" srcId="{12EDE003-359D-407A-A356-96E7575B0F23}" destId="{E46809B3-4F81-4A02-B688-B0B0023A5509}" srcOrd="2" destOrd="0" parTransId="{D76773E3-8270-455E-9918-46562B8904F6}" sibTransId="{13879EA2-7EA2-4518-9389-57038C4218F7}"/>
    <dgm:cxn modelId="{17F82644-00D3-4D2E-B87A-8A65AC4AD65D}" srcId="{12EDE003-359D-407A-A356-96E7575B0F23}" destId="{C0B136DE-C485-430F-838A-0CC3D7CD13FD}" srcOrd="0" destOrd="0" parTransId="{A71D245C-FBFD-4EC8-9B45-D935AAA8DF4D}" sibTransId="{240FF089-8B0D-49B7-B67B-A406E9DFB549}"/>
    <dgm:cxn modelId="{4852ECA3-ED07-49DB-A660-428F7A85D01A}" type="presOf" srcId="{C0B136DE-C485-430F-838A-0CC3D7CD13FD}" destId="{8ED3398D-EC65-4E13-8125-3531929F117D}" srcOrd="0" destOrd="0" presId="urn:microsoft.com/office/officeart/2005/8/layout/arrow2"/>
    <dgm:cxn modelId="{0B185AAF-6CFA-4E58-81FA-4D38C3A88BFD}" type="presOf" srcId="{12EDE003-359D-407A-A356-96E7575B0F23}" destId="{200C526C-6F0C-4076-B8C3-0BA3A44D5E1F}" srcOrd="0" destOrd="0" presId="urn:microsoft.com/office/officeart/2005/8/layout/arrow2"/>
    <dgm:cxn modelId="{FDCD39B1-4EB6-4AC8-A3CB-662421AC71B8}" type="presOf" srcId="{2D726DC1-E88C-4861-B1E1-3708AD0DD9AA}" destId="{3C1B72A4-3820-4FF8-A5C2-28C5BFA96EDB}" srcOrd="0" destOrd="0" presId="urn:microsoft.com/office/officeart/2005/8/layout/arrow2"/>
    <dgm:cxn modelId="{7F7EE4C0-1115-496F-8C8D-73E1E568BDDC}" srcId="{12EDE003-359D-407A-A356-96E7575B0F23}" destId="{E405D087-0996-43F9-9F50-8CBC8A02A948}" srcOrd="1" destOrd="0" parTransId="{AEFB51B2-2F45-47BD-B43F-5F5DE9E3F50E}" sibTransId="{04B8C031-F6CF-4D8C-924B-BC3074308165}"/>
    <dgm:cxn modelId="{7E996CF6-134B-40A4-8A87-0E709ADFC7A5}" type="presOf" srcId="{E46809B3-4F81-4A02-B688-B0B0023A5509}" destId="{96BFA404-511B-4599-B23D-DFBDACB09597}" srcOrd="0" destOrd="0" presId="urn:microsoft.com/office/officeart/2005/8/layout/arrow2"/>
    <dgm:cxn modelId="{E1C305CF-A919-4DDE-BF36-AB49F16B0033}" type="presParOf" srcId="{200C526C-6F0C-4076-B8C3-0BA3A44D5E1F}" destId="{6E4F2C23-C307-4351-88DD-9D13C628355E}" srcOrd="0" destOrd="0" presId="urn:microsoft.com/office/officeart/2005/8/layout/arrow2"/>
    <dgm:cxn modelId="{4DF82B4B-995B-4D3B-B7A2-51E0225C9C18}" type="presParOf" srcId="{200C526C-6F0C-4076-B8C3-0BA3A44D5E1F}" destId="{26F3A5C9-8FD1-4EA2-BAAB-23F8B8FA2DAE}" srcOrd="1" destOrd="0" presId="urn:microsoft.com/office/officeart/2005/8/layout/arrow2"/>
    <dgm:cxn modelId="{7E0E8B10-F494-4FCD-A934-867A96611E56}" type="presParOf" srcId="{26F3A5C9-8FD1-4EA2-BAAB-23F8B8FA2DAE}" destId="{8744A589-A033-476B-9A89-A362A20B0CD6}" srcOrd="0" destOrd="0" presId="urn:microsoft.com/office/officeart/2005/8/layout/arrow2"/>
    <dgm:cxn modelId="{8D999B86-04A0-46D9-93EE-6E6DDF3F27FE}" type="presParOf" srcId="{26F3A5C9-8FD1-4EA2-BAAB-23F8B8FA2DAE}" destId="{8ED3398D-EC65-4E13-8125-3531929F117D}" srcOrd="1" destOrd="0" presId="urn:microsoft.com/office/officeart/2005/8/layout/arrow2"/>
    <dgm:cxn modelId="{3E2FB999-F4BB-4A8D-BB98-26992DECCCAB}" type="presParOf" srcId="{26F3A5C9-8FD1-4EA2-BAAB-23F8B8FA2DAE}" destId="{2B880101-8370-4C03-AC22-72FFAD6F65BE}" srcOrd="2" destOrd="0" presId="urn:microsoft.com/office/officeart/2005/8/layout/arrow2"/>
    <dgm:cxn modelId="{B6D21F5E-ED4B-4FD5-A2AE-2C548D83AAD0}" type="presParOf" srcId="{26F3A5C9-8FD1-4EA2-BAAB-23F8B8FA2DAE}" destId="{CF292389-D7A4-4431-A4DE-9142AFA634A9}" srcOrd="3" destOrd="0" presId="urn:microsoft.com/office/officeart/2005/8/layout/arrow2"/>
    <dgm:cxn modelId="{D2C0260A-2451-4ED6-9D2C-19B3E2778F06}" type="presParOf" srcId="{26F3A5C9-8FD1-4EA2-BAAB-23F8B8FA2DAE}" destId="{EEEDC3ED-B701-49F8-9D44-D68669D40230}" srcOrd="4" destOrd="0" presId="urn:microsoft.com/office/officeart/2005/8/layout/arrow2"/>
    <dgm:cxn modelId="{6C50357E-5E1F-4193-99A0-5A9AF27701F1}" type="presParOf" srcId="{26F3A5C9-8FD1-4EA2-BAAB-23F8B8FA2DAE}" destId="{96BFA404-511B-4599-B23D-DFBDACB09597}" srcOrd="5" destOrd="0" presId="urn:microsoft.com/office/officeart/2005/8/layout/arrow2"/>
    <dgm:cxn modelId="{B86B5348-6E24-4EBC-A45B-21A8C2BC6260}" type="presParOf" srcId="{26F3A5C9-8FD1-4EA2-BAAB-23F8B8FA2DAE}" destId="{73403F6C-2FEE-4839-A6FE-447B25220852}" srcOrd="6" destOrd="0" presId="urn:microsoft.com/office/officeart/2005/8/layout/arrow2"/>
    <dgm:cxn modelId="{0AD0F736-20D4-47AA-8756-8A14429C36C6}" type="presParOf" srcId="{26F3A5C9-8FD1-4EA2-BAAB-23F8B8FA2DAE}" destId="{3C1B72A4-3820-4FF8-A5C2-28C5BFA96EDB}"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26326E-2B7A-43AA-830F-08156B0FA06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B6212F69-BEB1-4625-93D6-AFBBD74F7E04}">
      <dgm:prSet phldrT="[Text]"/>
      <dgm:spPr>
        <a:solidFill>
          <a:schemeClr val="accent1">
            <a:lumMod val="20000"/>
            <a:lumOff val="80000"/>
          </a:schemeClr>
        </a:solidFill>
      </dgm:spPr>
      <dgm:t>
        <a:bodyPr/>
        <a:lstStyle/>
        <a:p>
          <a:endParaRPr lang="en-US" dirty="0"/>
        </a:p>
      </dgm:t>
    </dgm:pt>
    <dgm:pt modelId="{2D32DCDE-44C6-4567-9DBF-2380040A8AE6}" type="parTrans" cxnId="{297C3B6D-B61D-4D6F-B251-2DFC2AB02B1D}">
      <dgm:prSet/>
      <dgm:spPr/>
      <dgm:t>
        <a:bodyPr/>
        <a:lstStyle/>
        <a:p>
          <a:endParaRPr lang="en-US"/>
        </a:p>
      </dgm:t>
    </dgm:pt>
    <dgm:pt modelId="{BC328003-738C-499B-B46E-2D0E02944266}" type="sibTrans" cxnId="{297C3B6D-B61D-4D6F-B251-2DFC2AB02B1D}">
      <dgm:prSet/>
      <dgm:spPr/>
      <dgm:t>
        <a:bodyPr/>
        <a:lstStyle/>
        <a:p>
          <a:endParaRPr lang="en-US"/>
        </a:p>
      </dgm:t>
    </dgm:pt>
    <dgm:pt modelId="{F292FCDF-E7AA-4E78-830B-EC7619FB067C}">
      <dgm:prSet phldrT="[Text]" custT="1"/>
      <dgm:spPr/>
      <dgm:t>
        <a:bodyPr/>
        <a:lstStyle/>
        <a:p>
          <a:r>
            <a:rPr lang="en-US" sz="1400" dirty="0">
              <a:solidFill>
                <a:schemeClr val="tx2">
                  <a:lumMod val="10000"/>
                </a:schemeClr>
              </a:solidFill>
            </a:rPr>
            <a:t>National standards</a:t>
          </a:r>
        </a:p>
      </dgm:t>
    </dgm:pt>
    <dgm:pt modelId="{D470FE9C-3498-4A80-BA04-B14573BE950E}" type="parTrans" cxnId="{7727A05A-5405-40E9-8500-392BA33BD01B}">
      <dgm:prSet/>
      <dgm:spPr/>
      <dgm:t>
        <a:bodyPr/>
        <a:lstStyle/>
        <a:p>
          <a:endParaRPr lang="en-US"/>
        </a:p>
      </dgm:t>
    </dgm:pt>
    <dgm:pt modelId="{1A7FDF2E-61A5-4757-982B-264C321B95B9}" type="sibTrans" cxnId="{7727A05A-5405-40E9-8500-392BA33BD01B}">
      <dgm:prSet/>
      <dgm:spPr/>
      <dgm:t>
        <a:bodyPr/>
        <a:lstStyle/>
        <a:p>
          <a:endParaRPr lang="en-US"/>
        </a:p>
      </dgm:t>
    </dgm:pt>
    <dgm:pt modelId="{10B48C45-B80A-4D80-B7E6-50FE56E47807}">
      <dgm:prSet phldrT="[Text]"/>
      <dgm:spPr>
        <a:solidFill>
          <a:schemeClr val="accent1">
            <a:lumMod val="20000"/>
            <a:lumOff val="80000"/>
          </a:schemeClr>
        </a:solidFill>
      </dgm:spPr>
      <dgm:t>
        <a:bodyPr/>
        <a:lstStyle/>
        <a:p>
          <a:endParaRPr lang="en-US" dirty="0"/>
        </a:p>
      </dgm:t>
    </dgm:pt>
    <dgm:pt modelId="{F79DCC9F-39CF-41EC-AC3A-27200A599C13}" type="parTrans" cxnId="{8A52A72B-0ED7-4712-AE9B-E362359375F9}">
      <dgm:prSet/>
      <dgm:spPr/>
      <dgm:t>
        <a:bodyPr/>
        <a:lstStyle/>
        <a:p>
          <a:endParaRPr lang="en-US"/>
        </a:p>
      </dgm:t>
    </dgm:pt>
    <dgm:pt modelId="{B25F53FC-C4EF-41F3-BCF2-76481FA3BBEB}" type="sibTrans" cxnId="{8A52A72B-0ED7-4712-AE9B-E362359375F9}">
      <dgm:prSet/>
      <dgm:spPr/>
      <dgm:t>
        <a:bodyPr/>
        <a:lstStyle/>
        <a:p>
          <a:endParaRPr lang="en-US"/>
        </a:p>
      </dgm:t>
    </dgm:pt>
    <dgm:pt modelId="{AE734F7B-1779-4A33-88CF-CFD8C84C37AA}">
      <dgm:prSet phldrT="[Text]" custT="1"/>
      <dgm:spPr/>
      <dgm:t>
        <a:bodyPr/>
        <a:lstStyle/>
        <a:p>
          <a:r>
            <a:rPr lang="en-US" sz="1400" dirty="0">
              <a:solidFill>
                <a:schemeClr val="tx2">
                  <a:lumMod val="10000"/>
                </a:schemeClr>
              </a:solidFill>
            </a:rPr>
            <a:t>Mapped to FCC</a:t>
          </a:r>
        </a:p>
      </dgm:t>
    </dgm:pt>
    <dgm:pt modelId="{5B9A7D9C-C7DE-4E07-B0E7-075D6FE17971}" type="parTrans" cxnId="{996A6984-A91F-47C2-935A-077017CA399B}">
      <dgm:prSet/>
      <dgm:spPr/>
      <dgm:t>
        <a:bodyPr/>
        <a:lstStyle/>
        <a:p>
          <a:endParaRPr lang="en-US"/>
        </a:p>
      </dgm:t>
    </dgm:pt>
    <dgm:pt modelId="{D29F9AB9-43BD-4B74-B85F-1D823DFFCD55}" type="sibTrans" cxnId="{996A6984-A91F-47C2-935A-077017CA399B}">
      <dgm:prSet/>
      <dgm:spPr/>
      <dgm:t>
        <a:bodyPr/>
        <a:lstStyle/>
        <a:p>
          <a:endParaRPr lang="en-US"/>
        </a:p>
      </dgm:t>
    </dgm:pt>
    <dgm:pt modelId="{6AAF1972-03CA-43B9-A6E4-B42346737189}">
      <dgm:prSet phldrT="[Text]" custT="1"/>
      <dgm:spPr/>
      <dgm:t>
        <a:bodyPr/>
        <a:lstStyle/>
        <a:p>
          <a:r>
            <a:rPr lang="en-US" sz="1400" dirty="0">
              <a:solidFill>
                <a:schemeClr val="tx2">
                  <a:lumMod val="10000"/>
                </a:schemeClr>
              </a:solidFill>
            </a:rPr>
            <a:t>Mapped to Steps competencies</a:t>
          </a:r>
        </a:p>
      </dgm:t>
    </dgm:pt>
    <dgm:pt modelId="{28DF534B-42D1-4C69-91B5-214241806947}" type="parTrans" cxnId="{2DD0E889-4AB3-4931-B085-1617571DB89B}">
      <dgm:prSet/>
      <dgm:spPr/>
      <dgm:t>
        <a:bodyPr/>
        <a:lstStyle/>
        <a:p>
          <a:endParaRPr lang="en-US"/>
        </a:p>
      </dgm:t>
    </dgm:pt>
    <dgm:pt modelId="{F32CAF89-41A8-4B2A-A48D-31A6B77F13B0}" type="sibTrans" cxnId="{2DD0E889-4AB3-4931-B085-1617571DB89B}">
      <dgm:prSet/>
      <dgm:spPr/>
      <dgm:t>
        <a:bodyPr/>
        <a:lstStyle/>
        <a:p>
          <a:endParaRPr lang="en-US"/>
        </a:p>
      </dgm:t>
    </dgm:pt>
    <dgm:pt modelId="{51BC396F-22F6-4BD6-A8DA-59ABECAFF080}">
      <dgm:prSet phldrT="[Text]"/>
      <dgm:spPr>
        <a:solidFill>
          <a:schemeClr val="accent1">
            <a:lumMod val="20000"/>
            <a:lumOff val="80000"/>
          </a:schemeClr>
        </a:solidFill>
      </dgm:spPr>
      <dgm:t>
        <a:bodyPr/>
        <a:lstStyle/>
        <a:p>
          <a:endParaRPr lang="en-US" dirty="0"/>
        </a:p>
      </dgm:t>
    </dgm:pt>
    <dgm:pt modelId="{7B2EC968-C27B-4BA5-9839-ED1610BBB8A1}" type="sibTrans" cxnId="{BA659C52-716C-4359-B2B2-24FFB74CBC78}">
      <dgm:prSet/>
      <dgm:spPr/>
      <dgm:t>
        <a:bodyPr/>
        <a:lstStyle/>
        <a:p>
          <a:endParaRPr lang="en-US"/>
        </a:p>
      </dgm:t>
    </dgm:pt>
    <dgm:pt modelId="{B83FE6E7-391F-4777-9AAD-F90F163604BA}" type="parTrans" cxnId="{BA659C52-716C-4359-B2B2-24FFB74CBC78}">
      <dgm:prSet/>
      <dgm:spPr/>
      <dgm:t>
        <a:bodyPr/>
        <a:lstStyle/>
        <a:p>
          <a:endParaRPr lang="en-US"/>
        </a:p>
      </dgm:t>
    </dgm:pt>
    <dgm:pt modelId="{5755ED08-8184-4578-A56F-EC46100EA709}">
      <dgm:prSet/>
      <dgm:spPr>
        <a:solidFill>
          <a:schemeClr val="accent1">
            <a:lumMod val="20000"/>
            <a:lumOff val="80000"/>
          </a:schemeClr>
        </a:solidFill>
      </dgm:spPr>
      <dgm:t>
        <a:bodyPr/>
        <a:lstStyle/>
        <a:p>
          <a:endParaRPr lang="en-US"/>
        </a:p>
      </dgm:t>
    </dgm:pt>
    <dgm:pt modelId="{47970883-790A-43B9-8880-5E4ACBE5F9BC}" type="parTrans" cxnId="{F363E06E-88C0-4A33-92CB-A97A26CCFE57}">
      <dgm:prSet/>
      <dgm:spPr/>
      <dgm:t>
        <a:bodyPr/>
        <a:lstStyle/>
        <a:p>
          <a:endParaRPr lang="en-US"/>
        </a:p>
      </dgm:t>
    </dgm:pt>
    <dgm:pt modelId="{CEEE723A-A268-4B6A-B4FF-D55267AE2B92}" type="sibTrans" cxnId="{F363E06E-88C0-4A33-92CB-A97A26CCFE57}">
      <dgm:prSet/>
      <dgm:spPr/>
      <dgm:t>
        <a:bodyPr/>
        <a:lstStyle/>
        <a:p>
          <a:endParaRPr lang="en-US"/>
        </a:p>
      </dgm:t>
    </dgm:pt>
    <dgm:pt modelId="{D762BFD9-78EC-4590-81B1-8A27D65D883C}">
      <dgm:prSet custT="1"/>
      <dgm:spPr/>
      <dgm:t>
        <a:bodyPr/>
        <a:lstStyle/>
        <a:p>
          <a:r>
            <a:rPr lang="en-US" sz="1400" dirty="0">
              <a:solidFill>
                <a:schemeClr val="tx2">
                  <a:lumMod val="10000"/>
                </a:schemeClr>
              </a:solidFill>
            </a:rPr>
            <a:t>Shared training programs</a:t>
          </a:r>
        </a:p>
      </dgm:t>
    </dgm:pt>
    <dgm:pt modelId="{B01259F6-4B90-42DD-A5FF-143C4D8B0287}" type="parTrans" cxnId="{2D76A672-AC4B-4203-8B56-576942601221}">
      <dgm:prSet/>
      <dgm:spPr/>
      <dgm:t>
        <a:bodyPr/>
        <a:lstStyle/>
        <a:p>
          <a:endParaRPr lang="en-US"/>
        </a:p>
      </dgm:t>
    </dgm:pt>
    <dgm:pt modelId="{3FEB0046-220A-4C57-85AF-1513FC0BFFED}" type="sibTrans" cxnId="{2D76A672-AC4B-4203-8B56-576942601221}">
      <dgm:prSet/>
      <dgm:spPr/>
      <dgm:t>
        <a:bodyPr/>
        <a:lstStyle/>
        <a:p>
          <a:endParaRPr lang="en-US"/>
        </a:p>
      </dgm:t>
    </dgm:pt>
    <dgm:pt modelId="{06B61564-E887-44A8-8DAF-44FADC825E19}" type="pres">
      <dgm:prSet presAssocID="{6026326E-2B7A-43AA-830F-08156B0FA06F}" presName="linearFlow" presStyleCnt="0">
        <dgm:presLayoutVars>
          <dgm:dir/>
          <dgm:animLvl val="lvl"/>
          <dgm:resizeHandles val="exact"/>
        </dgm:presLayoutVars>
      </dgm:prSet>
      <dgm:spPr/>
    </dgm:pt>
    <dgm:pt modelId="{583858C3-F736-4674-BC5F-173536ABEE62}" type="pres">
      <dgm:prSet presAssocID="{B6212F69-BEB1-4625-93D6-AFBBD74F7E04}" presName="composite" presStyleCnt="0"/>
      <dgm:spPr/>
    </dgm:pt>
    <dgm:pt modelId="{1D380074-068C-431F-8504-C04375CC8CB6}" type="pres">
      <dgm:prSet presAssocID="{B6212F69-BEB1-4625-93D6-AFBBD74F7E04}" presName="parentText" presStyleLbl="alignNode1" presStyleIdx="0" presStyleCnt="4">
        <dgm:presLayoutVars>
          <dgm:chMax val="1"/>
          <dgm:bulletEnabled val="1"/>
        </dgm:presLayoutVars>
      </dgm:prSet>
      <dgm:spPr/>
    </dgm:pt>
    <dgm:pt modelId="{79BD288D-F1E6-48D0-93A7-EFB1AF003677}" type="pres">
      <dgm:prSet presAssocID="{B6212F69-BEB1-4625-93D6-AFBBD74F7E04}" presName="descendantText" presStyleLbl="alignAcc1" presStyleIdx="0" presStyleCnt="4" custLinFactNeighborX="-1135" custLinFactNeighborY="1515">
        <dgm:presLayoutVars>
          <dgm:bulletEnabled val="1"/>
        </dgm:presLayoutVars>
      </dgm:prSet>
      <dgm:spPr/>
    </dgm:pt>
    <dgm:pt modelId="{15C9B1AC-4527-471C-95A8-312C8F94C574}" type="pres">
      <dgm:prSet presAssocID="{BC328003-738C-499B-B46E-2D0E02944266}" presName="sp" presStyleCnt="0"/>
      <dgm:spPr/>
    </dgm:pt>
    <dgm:pt modelId="{14BEBC11-50DB-47C7-9D5E-124C0C2A078D}" type="pres">
      <dgm:prSet presAssocID="{10B48C45-B80A-4D80-B7E6-50FE56E47807}" presName="composite" presStyleCnt="0"/>
      <dgm:spPr/>
    </dgm:pt>
    <dgm:pt modelId="{69E156BC-797E-4FE6-AF92-0F943F81D4A1}" type="pres">
      <dgm:prSet presAssocID="{10B48C45-B80A-4D80-B7E6-50FE56E47807}" presName="parentText" presStyleLbl="alignNode1" presStyleIdx="1" presStyleCnt="4">
        <dgm:presLayoutVars>
          <dgm:chMax val="1"/>
          <dgm:bulletEnabled val="1"/>
        </dgm:presLayoutVars>
      </dgm:prSet>
      <dgm:spPr/>
    </dgm:pt>
    <dgm:pt modelId="{61AF8F3D-93CF-425C-A9BC-9F424586C49B}" type="pres">
      <dgm:prSet presAssocID="{10B48C45-B80A-4D80-B7E6-50FE56E47807}" presName="descendantText" presStyleLbl="alignAcc1" presStyleIdx="1" presStyleCnt="4" custLinFactNeighborX="-342" custLinFactNeighborY="-2707">
        <dgm:presLayoutVars>
          <dgm:bulletEnabled val="1"/>
        </dgm:presLayoutVars>
      </dgm:prSet>
      <dgm:spPr/>
    </dgm:pt>
    <dgm:pt modelId="{44981C85-8F6D-47A1-A8CE-E0F6B4D5EAC8}" type="pres">
      <dgm:prSet presAssocID="{B25F53FC-C4EF-41F3-BCF2-76481FA3BBEB}" presName="sp" presStyleCnt="0"/>
      <dgm:spPr/>
    </dgm:pt>
    <dgm:pt modelId="{D521B80C-A487-4462-B449-1196C554D353}" type="pres">
      <dgm:prSet presAssocID="{51BC396F-22F6-4BD6-A8DA-59ABECAFF080}" presName="composite" presStyleCnt="0"/>
      <dgm:spPr/>
    </dgm:pt>
    <dgm:pt modelId="{C3C79A90-ED85-465D-8433-43E93B9FC1CE}" type="pres">
      <dgm:prSet presAssocID="{51BC396F-22F6-4BD6-A8DA-59ABECAFF080}" presName="parentText" presStyleLbl="alignNode1" presStyleIdx="2" presStyleCnt="4">
        <dgm:presLayoutVars>
          <dgm:chMax val="1"/>
          <dgm:bulletEnabled val="1"/>
        </dgm:presLayoutVars>
      </dgm:prSet>
      <dgm:spPr/>
    </dgm:pt>
    <dgm:pt modelId="{2BC68C20-8492-4F35-AF69-72D8B6ECCE98}" type="pres">
      <dgm:prSet presAssocID="{51BC396F-22F6-4BD6-A8DA-59ABECAFF080}" presName="descendantText" presStyleLbl="alignAcc1" presStyleIdx="2" presStyleCnt="4" custScaleY="123320">
        <dgm:presLayoutVars>
          <dgm:bulletEnabled val="1"/>
        </dgm:presLayoutVars>
      </dgm:prSet>
      <dgm:spPr/>
    </dgm:pt>
    <dgm:pt modelId="{784D2A79-54A4-45C0-90E1-AEB30EA624F3}" type="pres">
      <dgm:prSet presAssocID="{7B2EC968-C27B-4BA5-9839-ED1610BBB8A1}" presName="sp" presStyleCnt="0"/>
      <dgm:spPr/>
    </dgm:pt>
    <dgm:pt modelId="{5C8732C6-0B78-432C-A483-40EC5267CDDF}" type="pres">
      <dgm:prSet presAssocID="{5755ED08-8184-4578-A56F-EC46100EA709}" presName="composite" presStyleCnt="0"/>
      <dgm:spPr/>
    </dgm:pt>
    <dgm:pt modelId="{B435BA65-79A4-4622-BAEB-554616C472E0}" type="pres">
      <dgm:prSet presAssocID="{5755ED08-8184-4578-A56F-EC46100EA709}" presName="parentText" presStyleLbl="alignNode1" presStyleIdx="3" presStyleCnt="4">
        <dgm:presLayoutVars>
          <dgm:chMax val="1"/>
          <dgm:bulletEnabled val="1"/>
        </dgm:presLayoutVars>
      </dgm:prSet>
      <dgm:spPr/>
    </dgm:pt>
    <dgm:pt modelId="{D1D98ACA-11BE-4207-93F2-9446F2FD92F8}" type="pres">
      <dgm:prSet presAssocID="{5755ED08-8184-4578-A56F-EC46100EA709}" presName="descendantText" presStyleLbl="alignAcc1" presStyleIdx="3" presStyleCnt="4">
        <dgm:presLayoutVars>
          <dgm:bulletEnabled val="1"/>
        </dgm:presLayoutVars>
      </dgm:prSet>
      <dgm:spPr/>
    </dgm:pt>
  </dgm:ptLst>
  <dgm:cxnLst>
    <dgm:cxn modelId="{6E09EA01-9514-4D01-BEC6-F375BBADF1E0}" type="presOf" srcId="{5755ED08-8184-4578-A56F-EC46100EA709}" destId="{B435BA65-79A4-4622-BAEB-554616C472E0}" srcOrd="0" destOrd="0" presId="urn:microsoft.com/office/officeart/2005/8/layout/chevron2"/>
    <dgm:cxn modelId="{8A52A72B-0ED7-4712-AE9B-E362359375F9}" srcId="{6026326E-2B7A-43AA-830F-08156B0FA06F}" destId="{10B48C45-B80A-4D80-B7E6-50FE56E47807}" srcOrd="1" destOrd="0" parTransId="{F79DCC9F-39CF-41EC-AC3A-27200A599C13}" sibTransId="{B25F53FC-C4EF-41F3-BCF2-76481FA3BBEB}"/>
    <dgm:cxn modelId="{355F9041-7D3C-49F5-961E-985170263BE3}" type="presOf" srcId="{6026326E-2B7A-43AA-830F-08156B0FA06F}" destId="{06B61564-E887-44A8-8DAF-44FADC825E19}" srcOrd="0" destOrd="0" presId="urn:microsoft.com/office/officeart/2005/8/layout/chevron2"/>
    <dgm:cxn modelId="{297C3B6D-B61D-4D6F-B251-2DFC2AB02B1D}" srcId="{6026326E-2B7A-43AA-830F-08156B0FA06F}" destId="{B6212F69-BEB1-4625-93D6-AFBBD74F7E04}" srcOrd="0" destOrd="0" parTransId="{2D32DCDE-44C6-4567-9DBF-2380040A8AE6}" sibTransId="{BC328003-738C-499B-B46E-2D0E02944266}"/>
    <dgm:cxn modelId="{ABA7BF4E-9231-4EC3-8503-606DA9F58D94}" type="presOf" srcId="{B6212F69-BEB1-4625-93D6-AFBBD74F7E04}" destId="{1D380074-068C-431F-8504-C04375CC8CB6}" srcOrd="0" destOrd="0" presId="urn:microsoft.com/office/officeart/2005/8/layout/chevron2"/>
    <dgm:cxn modelId="{F363E06E-88C0-4A33-92CB-A97A26CCFE57}" srcId="{6026326E-2B7A-43AA-830F-08156B0FA06F}" destId="{5755ED08-8184-4578-A56F-EC46100EA709}" srcOrd="3" destOrd="0" parTransId="{47970883-790A-43B9-8880-5E4ACBE5F9BC}" sibTransId="{CEEE723A-A268-4B6A-B4FF-D55267AE2B92}"/>
    <dgm:cxn modelId="{BA659C52-716C-4359-B2B2-24FFB74CBC78}" srcId="{6026326E-2B7A-43AA-830F-08156B0FA06F}" destId="{51BC396F-22F6-4BD6-A8DA-59ABECAFF080}" srcOrd="2" destOrd="0" parTransId="{B83FE6E7-391F-4777-9AAD-F90F163604BA}" sibTransId="{7B2EC968-C27B-4BA5-9839-ED1610BBB8A1}"/>
    <dgm:cxn modelId="{2D76A672-AC4B-4203-8B56-576942601221}" srcId="{5755ED08-8184-4578-A56F-EC46100EA709}" destId="{D762BFD9-78EC-4590-81B1-8A27D65D883C}" srcOrd="0" destOrd="0" parTransId="{B01259F6-4B90-42DD-A5FF-143C4D8B0287}" sibTransId="{3FEB0046-220A-4C57-85AF-1513FC0BFFED}"/>
    <dgm:cxn modelId="{09697454-6AA6-45C0-BCC7-4C8051EEBDF5}" type="presOf" srcId="{D762BFD9-78EC-4590-81B1-8A27D65D883C}" destId="{D1D98ACA-11BE-4207-93F2-9446F2FD92F8}" srcOrd="0" destOrd="0" presId="urn:microsoft.com/office/officeart/2005/8/layout/chevron2"/>
    <dgm:cxn modelId="{7727A05A-5405-40E9-8500-392BA33BD01B}" srcId="{B6212F69-BEB1-4625-93D6-AFBBD74F7E04}" destId="{F292FCDF-E7AA-4E78-830B-EC7619FB067C}" srcOrd="0" destOrd="0" parTransId="{D470FE9C-3498-4A80-BA04-B14573BE950E}" sibTransId="{1A7FDF2E-61A5-4757-982B-264C321B95B9}"/>
    <dgm:cxn modelId="{0939D87B-AAAB-4042-A3AD-7C3BE439719B}" type="presOf" srcId="{6AAF1972-03CA-43B9-A6E4-B42346737189}" destId="{2BC68C20-8492-4F35-AF69-72D8B6ECCE98}" srcOrd="0" destOrd="0" presId="urn:microsoft.com/office/officeart/2005/8/layout/chevron2"/>
    <dgm:cxn modelId="{996A6984-A91F-47C2-935A-077017CA399B}" srcId="{10B48C45-B80A-4D80-B7E6-50FE56E47807}" destId="{AE734F7B-1779-4A33-88CF-CFD8C84C37AA}" srcOrd="0" destOrd="0" parTransId="{5B9A7D9C-C7DE-4E07-B0E7-075D6FE17971}" sibTransId="{D29F9AB9-43BD-4B74-B85F-1D823DFFCD55}"/>
    <dgm:cxn modelId="{2DD0E889-4AB3-4931-B085-1617571DB89B}" srcId="{51BC396F-22F6-4BD6-A8DA-59ABECAFF080}" destId="{6AAF1972-03CA-43B9-A6E4-B42346737189}" srcOrd="0" destOrd="0" parTransId="{28DF534B-42D1-4C69-91B5-214241806947}" sibTransId="{F32CAF89-41A8-4B2A-A48D-31A6B77F13B0}"/>
    <dgm:cxn modelId="{0A18B1C4-123C-465C-A7FE-51654E0A43BC}" type="presOf" srcId="{AE734F7B-1779-4A33-88CF-CFD8C84C37AA}" destId="{61AF8F3D-93CF-425C-A9BC-9F424586C49B}" srcOrd="0" destOrd="0" presId="urn:microsoft.com/office/officeart/2005/8/layout/chevron2"/>
    <dgm:cxn modelId="{6C1E05C8-F2DE-4920-B055-AF1F11943D11}" type="presOf" srcId="{51BC396F-22F6-4BD6-A8DA-59ABECAFF080}" destId="{C3C79A90-ED85-465D-8433-43E93B9FC1CE}" srcOrd="0" destOrd="0" presId="urn:microsoft.com/office/officeart/2005/8/layout/chevron2"/>
    <dgm:cxn modelId="{98E1F9D1-93E6-4409-8700-D965FF19C7B1}" type="presOf" srcId="{10B48C45-B80A-4D80-B7E6-50FE56E47807}" destId="{69E156BC-797E-4FE6-AF92-0F943F81D4A1}" srcOrd="0" destOrd="0" presId="urn:microsoft.com/office/officeart/2005/8/layout/chevron2"/>
    <dgm:cxn modelId="{A830A4E0-3DD9-47FF-B1BF-390551A803A6}" type="presOf" srcId="{F292FCDF-E7AA-4E78-830B-EC7619FB067C}" destId="{79BD288D-F1E6-48D0-93A7-EFB1AF003677}" srcOrd="0" destOrd="0" presId="urn:microsoft.com/office/officeart/2005/8/layout/chevron2"/>
    <dgm:cxn modelId="{F57A7565-AFE5-45E7-B0DA-5A1D7A1FC412}" type="presParOf" srcId="{06B61564-E887-44A8-8DAF-44FADC825E19}" destId="{583858C3-F736-4674-BC5F-173536ABEE62}" srcOrd="0" destOrd="0" presId="urn:microsoft.com/office/officeart/2005/8/layout/chevron2"/>
    <dgm:cxn modelId="{3E23229B-2473-49C7-8D94-35E7D39DBED6}" type="presParOf" srcId="{583858C3-F736-4674-BC5F-173536ABEE62}" destId="{1D380074-068C-431F-8504-C04375CC8CB6}" srcOrd="0" destOrd="0" presId="urn:microsoft.com/office/officeart/2005/8/layout/chevron2"/>
    <dgm:cxn modelId="{4E4A405A-67C2-4341-919D-4BB2F9591880}" type="presParOf" srcId="{583858C3-F736-4674-BC5F-173536ABEE62}" destId="{79BD288D-F1E6-48D0-93A7-EFB1AF003677}" srcOrd="1" destOrd="0" presId="urn:microsoft.com/office/officeart/2005/8/layout/chevron2"/>
    <dgm:cxn modelId="{1FBF69B2-9EE5-4A67-BF11-28156571079D}" type="presParOf" srcId="{06B61564-E887-44A8-8DAF-44FADC825E19}" destId="{15C9B1AC-4527-471C-95A8-312C8F94C574}" srcOrd="1" destOrd="0" presId="urn:microsoft.com/office/officeart/2005/8/layout/chevron2"/>
    <dgm:cxn modelId="{C406AA48-70FB-4003-BA02-49ADAC508E8B}" type="presParOf" srcId="{06B61564-E887-44A8-8DAF-44FADC825E19}" destId="{14BEBC11-50DB-47C7-9D5E-124C0C2A078D}" srcOrd="2" destOrd="0" presId="urn:microsoft.com/office/officeart/2005/8/layout/chevron2"/>
    <dgm:cxn modelId="{D0E6A9AD-4C0F-43AB-84B8-5B7A576CF550}" type="presParOf" srcId="{14BEBC11-50DB-47C7-9D5E-124C0C2A078D}" destId="{69E156BC-797E-4FE6-AF92-0F943F81D4A1}" srcOrd="0" destOrd="0" presId="urn:microsoft.com/office/officeart/2005/8/layout/chevron2"/>
    <dgm:cxn modelId="{17A44024-4616-405B-ABDB-0B81FF5B4FD2}" type="presParOf" srcId="{14BEBC11-50DB-47C7-9D5E-124C0C2A078D}" destId="{61AF8F3D-93CF-425C-A9BC-9F424586C49B}" srcOrd="1" destOrd="0" presId="urn:microsoft.com/office/officeart/2005/8/layout/chevron2"/>
    <dgm:cxn modelId="{7A860F38-98C2-4C6D-8470-71E8B4A289E7}" type="presParOf" srcId="{06B61564-E887-44A8-8DAF-44FADC825E19}" destId="{44981C85-8F6D-47A1-A8CE-E0F6B4D5EAC8}" srcOrd="3" destOrd="0" presId="urn:microsoft.com/office/officeart/2005/8/layout/chevron2"/>
    <dgm:cxn modelId="{CB972281-92BB-476F-957E-C291686F5841}" type="presParOf" srcId="{06B61564-E887-44A8-8DAF-44FADC825E19}" destId="{D521B80C-A487-4462-B449-1196C554D353}" srcOrd="4" destOrd="0" presId="urn:microsoft.com/office/officeart/2005/8/layout/chevron2"/>
    <dgm:cxn modelId="{CDBA2687-99A2-450E-9EC1-E909255A8B62}" type="presParOf" srcId="{D521B80C-A487-4462-B449-1196C554D353}" destId="{C3C79A90-ED85-465D-8433-43E93B9FC1CE}" srcOrd="0" destOrd="0" presId="urn:microsoft.com/office/officeart/2005/8/layout/chevron2"/>
    <dgm:cxn modelId="{4D6AC234-67C1-42E8-87D6-B72B365871E9}" type="presParOf" srcId="{D521B80C-A487-4462-B449-1196C554D353}" destId="{2BC68C20-8492-4F35-AF69-72D8B6ECCE98}" srcOrd="1" destOrd="0" presId="urn:microsoft.com/office/officeart/2005/8/layout/chevron2"/>
    <dgm:cxn modelId="{952445C7-DF13-438A-BC13-77A573D82C33}" type="presParOf" srcId="{06B61564-E887-44A8-8DAF-44FADC825E19}" destId="{784D2A79-54A4-45C0-90E1-AEB30EA624F3}" srcOrd="5" destOrd="0" presId="urn:microsoft.com/office/officeart/2005/8/layout/chevron2"/>
    <dgm:cxn modelId="{D44AFBDA-3CA4-48C9-8354-9F1F80E5BCEB}" type="presParOf" srcId="{06B61564-E887-44A8-8DAF-44FADC825E19}" destId="{5C8732C6-0B78-432C-A483-40EC5267CDDF}" srcOrd="6" destOrd="0" presId="urn:microsoft.com/office/officeart/2005/8/layout/chevron2"/>
    <dgm:cxn modelId="{A03EE44E-A3C3-4275-A3E7-EDBF2A0248D6}" type="presParOf" srcId="{5C8732C6-0B78-432C-A483-40EC5267CDDF}" destId="{B435BA65-79A4-4622-BAEB-554616C472E0}" srcOrd="0" destOrd="0" presId="urn:microsoft.com/office/officeart/2005/8/layout/chevron2"/>
    <dgm:cxn modelId="{F1EB49AD-D137-4291-AD9A-D099F6924141}" type="presParOf" srcId="{5C8732C6-0B78-432C-A483-40EC5267CDDF}" destId="{D1D98ACA-11BE-4207-93F2-9446F2FD92F8}"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D53674-7FA3-4030-8636-09387128B3AF}">
      <dsp:nvSpPr>
        <dsp:cNvPr id="0" name=""/>
        <dsp:cNvSpPr/>
      </dsp:nvSpPr>
      <dsp:spPr>
        <a:xfrm>
          <a:off x="2294781" y="2092325"/>
          <a:ext cx="2108416" cy="1938448"/>
        </a:xfrm>
        <a:prstGeom prst="ellipse">
          <a:avLst/>
        </a:prstGeom>
        <a:gradFill rotWithShape="0">
          <a:gsLst>
            <a:gs pos="0">
              <a:srgbClr val="FFFFFF">
                <a:hueOff val="0"/>
                <a:satOff val="0"/>
                <a:lumOff val="0"/>
                <a:alphaOff val="0"/>
                <a:satMod val="103000"/>
                <a:lumMod val="102000"/>
                <a:tint val="94000"/>
              </a:srgbClr>
            </a:gs>
            <a:gs pos="50000">
              <a:srgbClr val="FFFFFF">
                <a:hueOff val="0"/>
                <a:satOff val="0"/>
                <a:lumOff val="0"/>
                <a:alphaOff val="0"/>
                <a:satMod val="110000"/>
                <a:lumMod val="100000"/>
                <a:shade val="100000"/>
              </a:srgbClr>
            </a:gs>
            <a:gs pos="100000">
              <a:srgbClr val="FFFFFF">
                <a:hueOff val="0"/>
                <a:satOff val="0"/>
                <a:lumOff val="0"/>
                <a:alphaOff val="0"/>
                <a:lumMod val="99000"/>
                <a:satMod val="120000"/>
                <a:shade val="78000"/>
              </a:srgbClr>
            </a:gs>
          </a:gsLst>
          <a:lin ang="5400000" scaled="0"/>
        </a:gradFill>
        <a:ln w="19050" cap="flat" cmpd="sng" algn="ctr">
          <a:noFill/>
          <a:prstDash val="solid"/>
          <a:miter lim="800000"/>
        </a:ln>
        <a:effectLst>
          <a:outerShdw blurRad="57150" dist="19050" dir="5400000" algn="ctr" rotWithShape="0">
            <a:srgbClr val="000000">
              <a:alpha val="63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640" tIns="40640" rIns="40640" bIns="40640" numCol="1" spcCol="1270" anchor="t" anchorCtr="0">
          <a:noAutofit/>
        </a:bodyPr>
        <a:lstStyle/>
        <a:p>
          <a:pPr marL="0" lvl="0" indent="0" algn="ctr" defTabSz="1422400">
            <a:lnSpc>
              <a:spcPct val="90000"/>
            </a:lnSpc>
            <a:spcBef>
              <a:spcPct val="0"/>
            </a:spcBef>
            <a:spcAft>
              <a:spcPct val="35000"/>
            </a:spcAft>
            <a:buNone/>
          </a:pPr>
          <a:r>
            <a:rPr lang="en-GB" sz="2400" b="1" kern="1200">
              <a:solidFill>
                <a:srgbClr val="002060"/>
              </a:solidFill>
              <a:latin typeface="Arial" panose="020B0604020202020204" pitchFamily="34" charset="0"/>
              <a:ea typeface="+mn-ea"/>
              <a:cs typeface="Arial" panose="020B0604020202020204" pitchFamily="34" charset="0"/>
            </a:rPr>
            <a:t>Patient centred</a:t>
          </a:r>
        </a:p>
      </dsp:txBody>
      <dsp:txXfrm>
        <a:off x="2603551" y="2376204"/>
        <a:ext cx="1490876" cy="1370690"/>
      </dsp:txXfrm>
    </dsp:sp>
    <dsp:sp modelId="{C7E80FD2-8A0C-4A9C-ACE3-03BB4306B75B}">
      <dsp:nvSpPr>
        <dsp:cNvPr id="0" name=""/>
        <dsp:cNvSpPr/>
      </dsp:nvSpPr>
      <dsp:spPr>
        <a:xfrm rot="16200000">
          <a:off x="3157533" y="1586251"/>
          <a:ext cx="382912" cy="547088"/>
        </a:xfrm>
        <a:prstGeom prst="rightArrow">
          <a:avLst>
            <a:gd name="adj1" fmla="val 60000"/>
            <a:gd name="adj2" fmla="val 50000"/>
          </a:avLst>
        </a:prstGeom>
        <a:solidFill>
          <a:srgbClr val="005EB8"/>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rgbClr val="005EB8">
                <a:lumMod val="60000"/>
                <a:lumOff val="40000"/>
              </a:srgbClr>
            </a:solidFill>
            <a:latin typeface="Calibri" panose="020F0502020204030204"/>
            <a:ea typeface="+mn-ea"/>
            <a:cs typeface="+mn-cs"/>
          </a:endParaRPr>
        </a:p>
      </dsp:txBody>
      <dsp:txXfrm>
        <a:off x="3214970" y="1753106"/>
        <a:ext cx="268038" cy="328252"/>
      </dsp:txXfrm>
    </dsp:sp>
    <dsp:sp modelId="{1C3F78B3-4077-43EB-A8D5-1D6AEFA1B44E}">
      <dsp:nvSpPr>
        <dsp:cNvPr id="0" name=""/>
        <dsp:cNvSpPr/>
      </dsp:nvSpPr>
      <dsp:spPr>
        <a:xfrm>
          <a:off x="2544447" y="3798"/>
          <a:ext cx="1609085" cy="1609085"/>
        </a:xfrm>
        <a:prstGeom prst="ellipse">
          <a:avLst/>
        </a:prstGeom>
        <a:solidFill>
          <a:srgbClr val="FFFFFF">
            <a:lumMod val="85000"/>
          </a:srgbClr>
        </a:solidFill>
        <a:ln w="19050" cap="flat" cmpd="sng" algn="ctr">
          <a:noFill/>
          <a:prstDash val="solid"/>
          <a:miter lim="800000"/>
        </a:ln>
        <a:effectLst>
          <a:outerShdw blurRad="76200" dir="18900000" sy="23000" kx="-1200000" algn="bl" rotWithShape="0">
            <a:prstClr val="black">
              <a:alpha val="2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1800" b="1" kern="1200">
              <a:solidFill>
                <a:srgbClr val="002060"/>
              </a:solidFill>
              <a:latin typeface="Arial" panose="020B0604020202020204" pitchFamily="34" charset="0"/>
              <a:ea typeface="+mn-ea"/>
              <a:cs typeface="Arial" panose="020B0604020202020204" pitchFamily="34" charset="0"/>
            </a:rPr>
            <a:t>Equitable</a:t>
          </a:r>
        </a:p>
      </dsp:txBody>
      <dsp:txXfrm>
        <a:off x="2780092" y="239443"/>
        <a:ext cx="1137795" cy="1137795"/>
      </dsp:txXfrm>
    </dsp:sp>
    <dsp:sp modelId="{879E4B24-6C9C-41B1-9807-9A82CD9C841D}">
      <dsp:nvSpPr>
        <dsp:cNvPr id="0" name=""/>
        <dsp:cNvSpPr/>
      </dsp:nvSpPr>
      <dsp:spPr>
        <a:xfrm rot="20520000">
          <a:off x="4367944" y="2404565"/>
          <a:ext cx="322302" cy="547088"/>
        </a:xfrm>
        <a:prstGeom prst="rightArrow">
          <a:avLst>
            <a:gd name="adj1" fmla="val 60000"/>
            <a:gd name="adj2" fmla="val 50000"/>
          </a:avLst>
        </a:prstGeom>
        <a:solidFill>
          <a:srgbClr val="005EB8"/>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rgbClr val="005EB8">
                <a:lumMod val="60000"/>
                <a:lumOff val="40000"/>
              </a:srgbClr>
            </a:solidFill>
            <a:latin typeface="Calibri" panose="020F0502020204030204"/>
            <a:ea typeface="+mn-ea"/>
            <a:cs typeface="+mn-cs"/>
          </a:endParaRPr>
        </a:p>
      </dsp:txBody>
      <dsp:txXfrm>
        <a:off x="4370310" y="2528923"/>
        <a:ext cx="225611" cy="328252"/>
      </dsp:txXfrm>
    </dsp:sp>
    <dsp:sp modelId="{4E73B6D4-E1CC-4788-96A1-6B922CE7CB68}">
      <dsp:nvSpPr>
        <dsp:cNvPr id="0" name=""/>
        <dsp:cNvSpPr/>
      </dsp:nvSpPr>
      <dsp:spPr>
        <a:xfrm>
          <a:off x="4687376" y="1560727"/>
          <a:ext cx="1609085" cy="1609085"/>
        </a:xfrm>
        <a:prstGeom prst="ellipse">
          <a:avLst/>
        </a:prstGeom>
        <a:solidFill>
          <a:srgbClr val="FFFFFF">
            <a:lumMod val="85000"/>
          </a:srgbClr>
        </a:solidFill>
        <a:ln w="19050" cap="flat" cmpd="sng" algn="ctr">
          <a:noFill/>
          <a:prstDash val="solid"/>
          <a:miter lim="800000"/>
        </a:ln>
        <a:effectLst>
          <a:outerShdw blurRad="76200" dir="18900000" sy="23000" kx="-1200000" algn="bl" rotWithShape="0">
            <a:prstClr val="black">
              <a:alpha val="2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1800" b="1" kern="1200">
              <a:solidFill>
                <a:srgbClr val="002060"/>
              </a:solidFill>
              <a:latin typeface="Arial" panose="020B0604020202020204" pitchFamily="34" charset="0"/>
              <a:ea typeface="+mn-ea"/>
              <a:cs typeface="Arial" panose="020B0604020202020204" pitchFamily="34" charset="0"/>
            </a:rPr>
            <a:t>Timely</a:t>
          </a:r>
        </a:p>
      </dsp:txBody>
      <dsp:txXfrm>
        <a:off x="4923021" y="1796372"/>
        <a:ext cx="1137795" cy="1137795"/>
      </dsp:txXfrm>
    </dsp:sp>
    <dsp:sp modelId="{BAF823E5-D67C-4E00-BBF3-1B9D13B40476}">
      <dsp:nvSpPr>
        <dsp:cNvPr id="0" name=""/>
        <dsp:cNvSpPr/>
      </dsp:nvSpPr>
      <dsp:spPr>
        <a:xfrm rot="3240000">
          <a:off x="3882856" y="3771491"/>
          <a:ext cx="361355" cy="547088"/>
        </a:xfrm>
        <a:prstGeom prst="rightArrow">
          <a:avLst>
            <a:gd name="adj1" fmla="val 60000"/>
            <a:gd name="adj2" fmla="val 50000"/>
          </a:avLst>
        </a:prstGeom>
        <a:solidFill>
          <a:srgbClr val="005EB8"/>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rgbClr val="005EB8">
                <a:lumMod val="60000"/>
                <a:lumOff val="40000"/>
              </a:srgbClr>
            </a:solidFill>
            <a:latin typeface="Calibri" panose="020F0502020204030204"/>
            <a:ea typeface="+mn-ea"/>
            <a:cs typeface="+mn-cs"/>
          </a:endParaRPr>
        </a:p>
      </dsp:txBody>
      <dsp:txXfrm>
        <a:off x="3905199" y="3837058"/>
        <a:ext cx="252949" cy="328252"/>
      </dsp:txXfrm>
    </dsp:sp>
    <dsp:sp modelId="{B560058E-1165-4407-A572-24C0C2A5E4AC}">
      <dsp:nvSpPr>
        <dsp:cNvPr id="0" name=""/>
        <dsp:cNvSpPr/>
      </dsp:nvSpPr>
      <dsp:spPr>
        <a:xfrm>
          <a:off x="3868850" y="4079891"/>
          <a:ext cx="1609085" cy="1609085"/>
        </a:xfrm>
        <a:prstGeom prst="ellipse">
          <a:avLst/>
        </a:prstGeom>
        <a:solidFill>
          <a:srgbClr val="FFFFFF">
            <a:lumMod val="85000"/>
          </a:srgbClr>
        </a:solidFill>
        <a:ln w="19050" cap="flat" cmpd="sng" algn="ctr">
          <a:noFill/>
          <a:prstDash val="solid"/>
          <a:miter lim="800000"/>
        </a:ln>
        <a:effectLst>
          <a:outerShdw blurRad="76200" dir="18900000" sy="23000" kx="-1200000" algn="bl" rotWithShape="0">
            <a:prstClr val="black">
              <a:alpha val="2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1800" b="1" kern="1200">
              <a:solidFill>
                <a:srgbClr val="002060"/>
              </a:solidFill>
              <a:latin typeface="Arial" panose="020B0604020202020204" pitchFamily="34" charset="0"/>
              <a:ea typeface="+mn-ea"/>
              <a:cs typeface="Arial" panose="020B0604020202020204" pitchFamily="34" charset="0"/>
            </a:rPr>
            <a:t>Effective</a:t>
          </a:r>
        </a:p>
      </dsp:txBody>
      <dsp:txXfrm>
        <a:off x="4104495" y="4315536"/>
        <a:ext cx="1137795" cy="1137795"/>
      </dsp:txXfrm>
    </dsp:sp>
    <dsp:sp modelId="{A0F5FEF7-DB8B-4F2B-98C6-B30E1EACD10A}">
      <dsp:nvSpPr>
        <dsp:cNvPr id="0" name=""/>
        <dsp:cNvSpPr/>
      </dsp:nvSpPr>
      <dsp:spPr>
        <a:xfrm rot="7560000">
          <a:off x="2453767" y="3771491"/>
          <a:ext cx="361355" cy="547088"/>
        </a:xfrm>
        <a:prstGeom prst="rightArrow">
          <a:avLst>
            <a:gd name="adj1" fmla="val 60000"/>
            <a:gd name="adj2" fmla="val 50000"/>
          </a:avLst>
        </a:prstGeom>
        <a:solidFill>
          <a:srgbClr val="005EB8"/>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rgbClr val="005EB8">
                <a:lumMod val="60000"/>
                <a:lumOff val="40000"/>
              </a:srgbClr>
            </a:solidFill>
            <a:latin typeface="Calibri" panose="020F0502020204030204"/>
            <a:ea typeface="+mn-ea"/>
            <a:cs typeface="+mn-cs"/>
          </a:endParaRPr>
        </a:p>
      </dsp:txBody>
      <dsp:txXfrm rot="10800000">
        <a:off x="2539830" y="3837058"/>
        <a:ext cx="252949" cy="328252"/>
      </dsp:txXfrm>
    </dsp:sp>
    <dsp:sp modelId="{41C1CECB-05BD-43EF-B1EA-FD4AFB90CB91}">
      <dsp:nvSpPr>
        <dsp:cNvPr id="0" name=""/>
        <dsp:cNvSpPr/>
      </dsp:nvSpPr>
      <dsp:spPr>
        <a:xfrm>
          <a:off x="1220044" y="4079891"/>
          <a:ext cx="1609085" cy="1609085"/>
        </a:xfrm>
        <a:prstGeom prst="ellipse">
          <a:avLst/>
        </a:prstGeom>
        <a:solidFill>
          <a:srgbClr val="FFFFFF">
            <a:lumMod val="85000"/>
          </a:srgbClr>
        </a:solidFill>
        <a:ln w="19050" cap="flat" cmpd="sng" algn="ctr">
          <a:noFill/>
          <a:prstDash val="solid"/>
          <a:miter lim="800000"/>
        </a:ln>
        <a:effectLst>
          <a:outerShdw blurRad="76200" dir="18900000" sy="23000" kx="-1200000" algn="bl" rotWithShape="0">
            <a:prstClr val="black">
              <a:alpha val="2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1800" b="1" kern="1200">
              <a:solidFill>
                <a:srgbClr val="002060"/>
              </a:solidFill>
              <a:latin typeface="Arial" panose="020B0604020202020204" pitchFamily="34" charset="0"/>
              <a:ea typeface="+mn-ea"/>
              <a:cs typeface="Arial" panose="020B0604020202020204" pitchFamily="34" charset="0"/>
            </a:rPr>
            <a:t>Efficient</a:t>
          </a:r>
        </a:p>
      </dsp:txBody>
      <dsp:txXfrm>
        <a:off x="1455689" y="4315536"/>
        <a:ext cx="1137795" cy="1137795"/>
      </dsp:txXfrm>
    </dsp:sp>
    <dsp:sp modelId="{8FBAEC14-8A6C-4494-9E47-1E63FDC36111}">
      <dsp:nvSpPr>
        <dsp:cNvPr id="0" name=""/>
        <dsp:cNvSpPr/>
      </dsp:nvSpPr>
      <dsp:spPr>
        <a:xfrm rot="11880000">
          <a:off x="2007733" y="2404565"/>
          <a:ext cx="322302" cy="547088"/>
        </a:xfrm>
        <a:prstGeom prst="rightArrow">
          <a:avLst>
            <a:gd name="adj1" fmla="val 60000"/>
            <a:gd name="adj2" fmla="val 50000"/>
          </a:avLst>
        </a:prstGeom>
        <a:solidFill>
          <a:srgbClr val="005EB8"/>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rgbClr val="005EB8">
                <a:lumMod val="60000"/>
                <a:lumOff val="40000"/>
              </a:srgbClr>
            </a:solidFill>
            <a:latin typeface="Calibri" panose="020F0502020204030204"/>
            <a:ea typeface="+mn-ea"/>
            <a:cs typeface="+mn-cs"/>
          </a:endParaRPr>
        </a:p>
      </dsp:txBody>
      <dsp:txXfrm rot="10800000">
        <a:off x="2102058" y="2528923"/>
        <a:ext cx="225611" cy="328252"/>
      </dsp:txXfrm>
    </dsp:sp>
    <dsp:sp modelId="{EA7D9DD9-FAA5-401D-A045-153201BE183B}">
      <dsp:nvSpPr>
        <dsp:cNvPr id="0" name=""/>
        <dsp:cNvSpPr/>
      </dsp:nvSpPr>
      <dsp:spPr>
        <a:xfrm>
          <a:off x="401518" y="1560727"/>
          <a:ext cx="1609085" cy="1609085"/>
        </a:xfrm>
        <a:prstGeom prst="ellipse">
          <a:avLst/>
        </a:prstGeom>
        <a:solidFill>
          <a:srgbClr val="FFFFFF">
            <a:lumMod val="85000"/>
          </a:srgbClr>
        </a:solidFill>
        <a:ln w="19050" cap="flat" cmpd="sng" algn="ctr">
          <a:noFill/>
          <a:prstDash val="solid"/>
          <a:miter lim="800000"/>
        </a:ln>
        <a:effectLst>
          <a:outerShdw blurRad="76200" dir="18900000" sy="23000" kx="-1200000" algn="bl" rotWithShape="0">
            <a:prstClr val="black">
              <a:alpha val="2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1800" b="1" kern="1200">
              <a:solidFill>
                <a:srgbClr val="002060"/>
              </a:solidFill>
              <a:latin typeface="Arial" panose="020B0604020202020204" pitchFamily="34" charset="0"/>
              <a:ea typeface="+mn-ea"/>
              <a:cs typeface="Arial" panose="020B0604020202020204" pitchFamily="34" charset="0"/>
            </a:rPr>
            <a:t>Safe</a:t>
          </a:r>
        </a:p>
      </dsp:txBody>
      <dsp:txXfrm>
        <a:off x="637163" y="1796372"/>
        <a:ext cx="1137795" cy="11377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EE6DA9-485C-4BDA-BA46-6D95CF69ED92}">
      <dsp:nvSpPr>
        <dsp:cNvPr id="0" name=""/>
        <dsp:cNvSpPr/>
      </dsp:nvSpPr>
      <dsp:spPr>
        <a:xfrm>
          <a:off x="0" y="9836"/>
          <a:ext cx="11349136" cy="1579776"/>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
              <a:srgbClr val="FFC000"/>
            </a:buClr>
            <a:buSzTx/>
            <a:buNone/>
          </a:pPr>
          <a:r>
            <a:rPr lang="en-GB" sz="1800" b="1" kern="1200">
              <a:solidFill>
                <a:srgbClr val="FFC000"/>
              </a:solidFill>
            </a:rPr>
            <a:t>New models of care:  Enhanced Perioperative Care</a:t>
          </a:r>
        </a:p>
        <a:p>
          <a:pPr marL="0" lvl="0" indent="0" algn="l" defTabSz="800100">
            <a:lnSpc>
              <a:spcPct val="90000"/>
            </a:lnSpc>
            <a:spcBef>
              <a:spcPct val="0"/>
            </a:spcBef>
            <a:spcAft>
              <a:spcPct val="35000"/>
            </a:spcAft>
            <a:buClr>
              <a:srgbClr val="FFC000"/>
            </a:buClr>
            <a:buSzTx/>
            <a:buNone/>
          </a:pPr>
          <a:r>
            <a:rPr kumimoji="0" lang="en-GB" sz="1800" b="0" i="0" u="none" strike="noStrike" kern="1200" cap="none" spc="0" normalizeH="0" baseline="0" noProof="0">
              <a:ln>
                <a:noFill/>
              </a:ln>
              <a:solidFill>
                <a:schemeClr val="bg1"/>
              </a:solidFill>
              <a:effectLst/>
              <a:uLnTx/>
              <a:uFillTx/>
              <a:latin typeface="+mn-lt"/>
              <a:ea typeface="+mn-ea"/>
              <a:cs typeface="Arial" panose="020B0604020202020204" pitchFamily="34" charset="0"/>
            </a:rPr>
            <a:t>An intermediate level of care between that provided within High Dependency Units and a general ward, where enhanced advice and support from the Critical Care team can be accessed, partly to meet perioperative demand, support recovery and protect elective capacity during emergency surge.</a:t>
          </a:r>
          <a:endParaRPr lang="en-GB" sz="1800" b="1" kern="1200">
            <a:solidFill>
              <a:schemeClr val="bg1"/>
            </a:solidFill>
            <a:latin typeface="+mn-lt"/>
          </a:endParaRPr>
        </a:p>
      </dsp:txBody>
      <dsp:txXfrm>
        <a:off x="2392787" y="9836"/>
        <a:ext cx="8956348" cy="1579776"/>
      </dsp:txXfrm>
    </dsp:sp>
    <dsp:sp modelId="{B414FD67-308D-47AA-AF41-87F8B850C27F}">
      <dsp:nvSpPr>
        <dsp:cNvPr id="0" name=""/>
        <dsp:cNvSpPr/>
      </dsp:nvSpPr>
      <dsp:spPr>
        <a:xfrm>
          <a:off x="0" y="1877945"/>
          <a:ext cx="866847" cy="708583"/>
        </a:xfrm>
        <a:prstGeom prst="roundRect">
          <a:avLst>
            <a:gd name="adj" fmla="val 10000"/>
          </a:avLst>
        </a:prstGeom>
        <a:solidFill>
          <a:schemeClr val="lt1"/>
        </a:solidFill>
        <a:ln w="12700" cap="flat" cmpd="sng" algn="ctr">
          <a:solidFill>
            <a:schemeClr val="bg2"/>
          </a:solidFill>
          <a:prstDash val="solid"/>
          <a:miter lim="800000"/>
        </a:ln>
        <a:effectLst/>
      </dsp:spPr>
      <dsp:style>
        <a:lnRef idx="2">
          <a:schemeClr val="dk1"/>
        </a:lnRef>
        <a:fillRef idx="1">
          <a:schemeClr val="lt1"/>
        </a:fillRef>
        <a:effectRef idx="0">
          <a:schemeClr val="dk1"/>
        </a:effectRef>
        <a:fontRef idx="minor">
          <a:schemeClr val="dk1"/>
        </a:fontRef>
      </dsp:style>
    </dsp:sp>
    <dsp:sp modelId="{582EA2A7-587A-4E92-BA2D-7470AD47F0C4}">
      <dsp:nvSpPr>
        <dsp:cNvPr id="0" name=""/>
        <dsp:cNvSpPr/>
      </dsp:nvSpPr>
      <dsp:spPr>
        <a:xfrm>
          <a:off x="0" y="1682177"/>
          <a:ext cx="11349136" cy="1368752"/>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ts val="0"/>
            </a:spcAft>
            <a:buNone/>
          </a:pPr>
          <a:r>
            <a:rPr lang="en-GB" sz="1800" b="1" kern="1200">
              <a:solidFill>
                <a:srgbClr val="FFC000"/>
              </a:solidFill>
            </a:rPr>
            <a:t>Increased LEVEL 2 and 3 capacity</a:t>
          </a:r>
        </a:p>
        <a:p>
          <a:pPr marL="0" lvl="0" indent="0" algn="l" defTabSz="800100">
            <a:lnSpc>
              <a:spcPct val="90000"/>
            </a:lnSpc>
            <a:spcBef>
              <a:spcPct val="0"/>
            </a:spcBef>
            <a:spcAft>
              <a:spcPts val="0"/>
            </a:spcAft>
            <a:buNone/>
          </a:pPr>
          <a:r>
            <a:rPr lang="en-GB" sz="1800" kern="1200">
              <a:solidFill>
                <a:schemeClr val="bg1"/>
              </a:solidFill>
            </a:rPr>
            <a:t>ACC is under resourced, we will expand capacity and create a sustainable number of baseline beds  that are available for emergency and urgent admissions. </a:t>
          </a:r>
        </a:p>
        <a:p>
          <a:pPr marL="0" lvl="0" indent="0" algn="l" defTabSz="800100">
            <a:lnSpc>
              <a:spcPct val="90000"/>
            </a:lnSpc>
            <a:spcBef>
              <a:spcPct val="0"/>
            </a:spcBef>
            <a:spcAft>
              <a:spcPts val="0"/>
            </a:spcAft>
            <a:buNone/>
          </a:pPr>
          <a:r>
            <a:rPr lang="en-GB" sz="1800" kern="1200">
              <a:solidFill>
                <a:schemeClr val="bg1"/>
              </a:solidFill>
            </a:rPr>
            <a:t>Establish sufficient elective capacity. This should be informed by the impact of winter or major incidents on elective cancellations due to lack of availability of an intensive care bed. </a:t>
          </a:r>
        </a:p>
      </dsp:txBody>
      <dsp:txXfrm>
        <a:off x="2392787" y="1682177"/>
        <a:ext cx="8956348" cy="1368752"/>
      </dsp:txXfrm>
    </dsp:sp>
    <dsp:sp modelId="{D5BAA767-35A1-4C8E-9813-0093378AB6AF}">
      <dsp:nvSpPr>
        <dsp:cNvPr id="0" name=""/>
        <dsp:cNvSpPr/>
      </dsp:nvSpPr>
      <dsp:spPr>
        <a:xfrm>
          <a:off x="634476" y="1936336"/>
          <a:ext cx="1246793" cy="901551"/>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E7ECEB3-FAFF-41FB-9A22-D81C92BF32B3}">
      <dsp:nvSpPr>
        <dsp:cNvPr id="0" name=""/>
        <dsp:cNvSpPr/>
      </dsp:nvSpPr>
      <dsp:spPr>
        <a:xfrm>
          <a:off x="0" y="3179213"/>
          <a:ext cx="11349136" cy="1305354"/>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ts val="0"/>
            </a:spcAft>
            <a:buNone/>
          </a:pPr>
          <a:r>
            <a:rPr lang="en-GB" sz="1800" b="1" kern="1200">
              <a:solidFill>
                <a:srgbClr val="FFC000"/>
              </a:solidFill>
            </a:rPr>
            <a:t>High quality ACC transfer services</a:t>
          </a:r>
        </a:p>
        <a:p>
          <a:pPr marL="0" lvl="0" indent="0" algn="l" defTabSz="800100">
            <a:lnSpc>
              <a:spcPct val="90000"/>
            </a:lnSpc>
            <a:spcBef>
              <a:spcPct val="0"/>
            </a:spcBef>
            <a:spcAft>
              <a:spcPts val="0"/>
            </a:spcAft>
            <a:buNone/>
          </a:pPr>
          <a:r>
            <a:rPr lang="en-GB" sz="1800" kern="1200">
              <a:solidFill>
                <a:schemeClr val="bg1"/>
              </a:solidFill>
            </a:rPr>
            <a:t>Provide a resource to regions to enable the development of critical care transfer services that deliver a responsive, high quality, safe, efficient and sustainable service that can provide both escalation of care and pathway management across providers and regional footprints</a:t>
          </a:r>
          <a:endParaRPr lang="en-GB" sz="1800" b="1" kern="1200">
            <a:solidFill>
              <a:srgbClr val="FFC000"/>
            </a:solidFill>
          </a:endParaRPr>
        </a:p>
      </dsp:txBody>
      <dsp:txXfrm>
        <a:off x="2392787" y="3179213"/>
        <a:ext cx="8956348" cy="1305354"/>
      </dsp:txXfrm>
    </dsp:sp>
    <dsp:sp modelId="{086FB356-7C6B-4D4F-BB9D-351A1AD4E4FC}">
      <dsp:nvSpPr>
        <dsp:cNvPr id="0" name=""/>
        <dsp:cNvSpPr/>
      </dsp:nvSpPr>
      <dsp:spPr>
        <a:xfrm>
          <a:off x="408674" y="3355285"/>
          <a:ext cx="1698398" cy="98367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1F424B0-42D7-4A66-BFC2-95ABF0F74528}">
      <dsp:nvSpPr>
        <dsp:cNvPr id="0" name=""/>
        <dsp:cNvSpPr/>
      </dsp:nvSpPr>
      <dsp:spPr>
        <a:xfrm>
          <a:off x="0" y="4622762"/>
          <a:ext cx="11349136" cy="1176209"/>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a:solidFill>
                <a:srgbClr val="FFC000"/>
              </a:solidFill>
            </a:rPr>
            <a:t>Improved pathway management, including long-term weaning and rehab care</a:t>
          </a:r>
        </a:p>
        <a:p>
          <a:pPr marL="0" lvl="0" indent="0" algn="l" defTabSz="800100">
            <a:lnSpc>
              <a:spcPct val="90000"/>
            </a:lnSpc>
            <a:spcBef>
              <a:spcPct val="0"/>
            </a:spcBef>
            <a:spcAft>
              <a:spcPct val="35000"/>
            </a:spcAft>
            <a:buNone/>
          </a:pPr>
          <a:r>
            <a:rPr lang="en-GB" sz="1800" kern="1200">
              <a:solidFill>
                <a:schemeClr val="bg1"/>
              </a:solidFill>
            </a:rPr>
            <a:t>Access for patients to appropriately resourced rehabilitation and tracheostomy weaning beds that allow for appropriate support, improve patient outcomes and reduce delayed discharge. </a:t>
          </a:r>
          <a:endParaRPr lang="en-GB" sz="1800" kern="1200">
            <a:solidFill>
              <a:srgbClr val="FFC000"/>
            </a:solidFill>
          </a:endParaRPr>
        </a:p>
      </dsp:txBody>
      <dsp:txXfrm>
        <a:off x="2392787" y="4622762"/>
        <a:ext cx="8956348" cy="1176209"/>
      </dsp:txXfrm>
    </dsp:sp>
    <dsp:sp modelId="{3F64CE57-EC67-4E93-92B5-F3252908966C}">
      <dsp:nvSpPr>
        <dsp:cNvPr id="0" name=""/>
        <dsp:cNvSpPr/>
      </dsp:nvSpPr>
      <dsp:spPr>
        <a:xfrm>
          <a:off x="396973" y="4719027"/>
          <a:ext cx="1721800" cy="98367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B99337-EFE6-403C-8567-DA539D1B7BE5}">
      <dsp:nvSpPr>
        <dsp:cNvPr id="0" name=""/>
        <dsp:cNvSpPr/>
      </dsp:nvSpPr>
      <dsp:spPr>
        <a:xfrm>
          <a:off x="8432013" y="801933"/>
          <a:ext cx="2124585" cy="212469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EAA04C-8494-456D-BC7F-3723741C6ABB}">
      <dsp:nvSpPr>
        <dsp:cNvPr id="0" name=""/>
        <dsp:cNvSpPr/>
      </dsp:nvSpPr>
      <dsp:spPr>
        <a:xfrm>
          <a:off x="8503076" y="872768"/>
          <a:ext cx="1983371" cy="198302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effectLst/>
              <a:latin typeface="Calibri" panose="020F0502020204030204" pitchFamily="34" charset="0"/>
              <a:ea typeface="Calibri" panose="020F0502020204030204" pitchFamily="34" charset="0"/>
            </a:rPr>
            <a:t>Workforce availability</a:t>
          </a:r>
          <a:endParaRPr lang="en-GB" sz="2000" kern="1200" dirty="0"/>
        </a:p>
      </dsp:txBody>
      <dsp:txXfrm>
        <a:off x="8786414" y="1156111"/>
        <a:ext cx="1416694" cy="1416338"/>
      </dsp:txXfrm>
    </dsp:sp>
    <dsp:sp modelId="{4D5081A8-B960-475A-8172-5C25287A0DD4}">
      <dsp:nvSpPr>
        <dsp:cNvPr id="0" name=""/>
        <dsp:cNvSpPr/>
      </dsp:nvSpPr>
      <dsp:spPr>
        <a:xfrm rot="2700000">
          <a:off x="6227237" y="801783"/>
          <a:ext cx="2124620" cy="2124620"/>
        </a:xfrm>
        <a:prstGeom prst="teardrop">
          <a:avLst>
            <a:gd name="adj" fmla="val 10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9626B6-64D2-4A52-BC33-92C12F444521}">
      <dsp:nvSpPr>
        <dsp:cNvPr id="0" name=""/>
        <dsp:cNvSpPr/>
      </dsp:nvSpPr>
      <dsp:spPr>
        <a:xfrm>
          <a:off x="6307428" y="872768"/>
          <a:ext cx="1983371" cy="198302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effectLst/>
              <a:latin typeface="Calibri" panose="020F0502020204030204" pitchFamily="34" charset="0"/>
              <a:ea typeface="Calibri" panose="020F0502020204030204" pitchFamily="34" charset="0"/>
            </a:rPr>
            <a:t>Skill mix</a:t>
          </a:r>
          <a:endParaRPr lang="en-GB" sz="2000" kern="1200" dirty="0"/>
        </a:p>
      </dsp:txBody>
      <dsp:txXfrm>
        <a:off x="6590766" y="1156111"/>
        <a:ext cx="1416694" cy="1416338"/>
      </dsp:txXfrm>
    </dsp:sp>
    <dsp:sp modelId="{8970D22A-B2A4-40A5-9375-2BF61E5252A2}">
      <dsp:nvSpPr>
        <dsp:cNvPr id="0" name=""/>
        <dsp:cNvSpPr/>
      </dsp:nvSpPr>
      <dsp:spPr>
        <a:xfrm rot="2700000">
          <a:off x="4040700" y="801783"/>
          <a:ext cx="2124620" cy="212462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346804-CF32-4BDE-9F0B-65F3DBC85989}">
      <dsp:nvSpPr>
        <dsp:cNvPr id="0" name=""/>
        <dsp:cNvSpPr/>
      </dsp:nvSpPr>
      <dsp:spPr>
        <a:xfrm>
          <a:off x="4111779" y="872768"/>
          <a:ext cx="1983371" cy="198302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effectLst/>
              <a:latin typeface="Calibri" panose="020F0502020204030204" pitchFamily="34" charset="0"/>
              <a:ea typeface="Calibri" panose="020F0502020204030204" pitchFamily="34" charset="0"/>
            </a:rPr>
            <a:t>Environment</a:t>
          </a:r>
          <a:endParaRPr lang="en-GB" sz="2000" kern="1200" dirty="0"/>
        </a:p>
      </dsp:txBody>
      <dsp:txXfrm>
        <a:off x="4395118" y="1156111"/>
        <a:ext cx="1416694" cy="1416338"/>
      </dsp:txXfrm>
    </dsp:sp>
    <dsp:sp modelId="{2D41FCBF-2283-480F-8E95-08D07CCF8C89}">
      <dsp:nvSpPr>
        <dsp:cNvPr id="0" name=""/>
        <dsp:cNvSpPr/>
      </dsp:nvSpPr>
      <dsp:spPr>
        <a:xfrm rot="2700000">
          <a:off x="1845051" y="801783"/>
          <a:ext cx="2124620" cy="2124620"/>
        </a:xfrm>
        <a:prstGeom prst="teardrop">
          <a:avLst>
            <a:gd name="adj" fmla="val 10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048CD4-59DF-4257-9C2A-0E834C759F81}">
      <dsp:nvSpPr>
        <dsp:cNvPr id="0" name=""/>
        <dsp:cNvSpPr/>
      </dsp:nvSpPr>
      <dsp:spPr>
        <a:xfrm>
          <a:off x="1841695" y="872768"/>
          <a:ext cx="1983371" cy="198302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effectLst/>
              <a:latin typeface="Calibri" panose="020F0502020204030204" pitchFamily="34" charset="0"/>
              <a:ea typeface="Calibri" panose="020F0502020204030204" pitchFamily="34" charset="0"/>
            </a:rPr>
            <a:t>Patient ratios</a:t>
          </a:r>
          <a:endParaRPr lang="en-GB" sz="2000" kern="1200" dirty="0"/>
        </a:p>
      </dsp:txBody>
      <dsp:txXfrm>
        <a:off x="2125034" y="1156111"/>
        <a:ext cx="1416694" cy="14163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E45AD6-2CAF-4190-9ABA-093C8E70DB5A}">
      <dsp:nvSpPr>
        <dsp:cNvPr id="0" name=""/>
        <dsp:cNvSpPr/>
      </dsp:nvSpPr>
      <dsp:spPr>
        <a:xfrm>
          <a:off x="590160" y="1066681"/>
          <a:ext cx="2485115" cy="20497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kern="1200" dirty="0"/>
            <a:t>Outcomes associated with ICU nurse staffing</a:t>
          </a:r>
        </a:p>
        <a:p>
          <a:pPr marL="228600" lvl="1" indent="-228600" algn="l" defTabSz="977900">
            <a:lnSpc>
              <a:spcPct val="90000"/>
            </a:lnSpc>
            <a:spcBef>
              <a:spcPct val="0"/>
            </a:spcBef>
            <a:spcAft>
              <a:spcPct val="15000"/>
            </a:spcAft>
            <a:buChar char="•"/>
          </a:pPr>
          <a:r>
            <a:rPr lang="en-US" sz="2200" kern="1200" dirty="0"/>
            <a:t>Staffing measures</a:t>
          </a:r>
        </a:p>
      </dsp:txBody>
      <dsp:txXfrm>
        <a:off x="637329" y="1113850"/>
        <a:ext cx="2390777" cy="1516141"/>
      </dsp:txXfrm>
    </dsp:sp>
    <dsp:sp modelId="{6E7D2878-1997-428F-BC3F-49745135956A}">
      <dsp:nvSpPr>
        <dsp:cNvPr id="0" name=""/>
        <dsp:cNvSpPr/>
      </dsp:nvSpPr>
      <dsp:spPr>
        <a:xfrm rot="21308855">
          <a:off x="2210964" y="1447275"/>
          <a:ext cx="2923780" cy="2923780"/>
        </a:xfrm>
        <a:prstGeom prst="leftCircularArrow">
          <a:avLst>
            <a:gd name="adj1" fmla="val 3776"/>
            <a:gd name="adj2" fmla="val 471677"/>
            <a:gd name="adj3" fmla="val 2247188"/>
            <a:gd name="adj4" fmla="val 9024489"/>
            <a:gd name="adj5" fmla="val 440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89E86D-992F-412F-B62D-A36A9F0469E1}">
      <dsp:nvSpPr>
        <dsp:cNvPr id="0" name=""/>
        <dsp:cNvSpPr/>
      </dsp:nvSpPr>
      <dsp:spPr>
        <a:xfrm>
          <a:off x="1142408" y="2677160"/>
          <a:ext cx="2208991" cy="8784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t>Systematic Review (n=55 papers)</a:t>
          </a:r>
        </a:p>
      </dsp:txBody>
      <dsp:txXfrm>
        <a:off x="1168137" y="2702889"/>
        <a:ext cx="2157533" cy="826985"/>
      </dsp:txXfrm>
    </dsp:sp>
    <dsp:sp modelId="{1220795C-C94C-4A87-AD01-C4AA5D969A85}">
      <dsp:nvSpPr>
        <dsp:cNvPr id="0" name=""/>
        <dsp:cNvSpPr/>
      </dsp:nvSpPr>
      <dsp:spPr>
        <a:xfrm>
          <a:off x="3877180" y="1066681"/>
          <a:ext cx="2485115" cy="20497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kern="1200" dirty="0"/>
            <a:t>Patients and family members</a:t>
          </a:r>
        </a:p>
        <a:p>
          <a:pPr marL="228600" lvl="1" indent="-228600" algn="l" defTabSz="977900">
            <a:lnSpc>
              <a:spcPct val="90000"/>
            </a:lnSpc>
            <a:spcBef>
              <a:spcPct val="0"/>
            </a:spcBef>
            <a:spcAft>
              <a:spcPct val="15000"/>
            </a:spcAft>
            <a:buChar char="•"/>
          </a:pPr>
          <a:r>
            <a:rPr lang="en-US" sz="2200" kern="1200" dirty="0"/>
            <a:t>Nurses, physios, doctors</a:t>
          </a:r>
        </a:p>
      </dsp:txBody>
      <dsp:txXfrm>
        <a:off x="3924349" y="1553071"/>
        <a:ext cx="2390777" cy="1516141"/>
      </dsp:txXfrm>
    </dsp:sp>
    <dsp:sp modelId="{D19AFEA5-6AB0-444F-93EE-D6038EB83773}">
      <dsp:nvSpPr>
        <dsp:cNvPr id="0" name=""/>
        <dsp:cNvSpPr/>
      </dsp:nvSpPr>
      <dsp:spPr>
        <a:xfrm>
          <a:off x="5109255" y="-358176"/>
          <a:ext cx="3241323" cy="3241323"/>
        </a:xfrm>
        <a:prstGeom prst="circularArrow">
          <a:avLst>
            <a:gd name="adj1" fmla="val 3406"/>
            <a:gd name="adj2" fmla="val 421720"/>
            <a:gd name="adj3" fmla="val 19402769"/>
            <a:gd name="adj4" fmla="val 12575511"/>
            <a:gd name="adj5" fmla="val 397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0077DC-0584-4CEE-80CC-A876E2D8940E}">
      <dsp:nvSpPr>
        <dsp:cNvPr id="0" name=""/>
        <dsp:cNvSpPr/>
      </dsp:nvSpPr>
      <dsp:spPr>
        <a:xfrm>
          <a:off x="4429428" y="627459"/>
          <a:ext cx="2208991" cy="8784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t>Focus Groups (n=52 in 7 FGs)</a:t>
          </a:r>
        </a:p>
      </dsp:txBody>
      <dsp:txXfrm>
        <a:off x="4455157" y="653188"/>
        <a:ext cx="2157533" cy="826985"/>
      </dsp:txXfrm>
    </dsp:sp>
    <dsp:sp modelId="{44D9C2FF-9596-4F7B-8A53-7B8DC176F2EB}">
      <dsp:nvSpPr>
        <dsp:cNvPr id="0" name=""/>
        <dsp:cNvSpPr/>
      </dsp:nvSpPr>
      <dsp:spPr>
        <a:xfrm>
          <a:off x="7164199" y="1066681"/>
          <a:ext cx="2485115" cy="20497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kern="1200" dirty="0"/>
            <a:t>Commissioners</a:t>
          </a:r>
        </a:p>
        <a:p>
          <a:pPr marL="228600" lvl="1" indent="-228600" algn="l" defTabSz="977900">
            <a:lnSpc>
              <a:spcPct val="90000"/>
            </a:lnSpc>
            <a:spcBef>
              <a:spcPct val="0"/>
            </a:spcBef>
            <a:spcAft>
              <a:spcPct val="15000"/>
            </a:spcAft>
            <a:buChar char="•"/>
          </a:pPr>
          <a:r>
            <a:rPr lang="en-US" sz="2200" kern="1200" dirty="0"/>
            <a:t>Network Directors and Lead Nurses</a:t>
          </a:r>
        </a:p>
      </dsp:txBody>
      <dsp:txXfrm>
        <a:off x="7211368" y="1113850"/>
        <a:ext cx="2390777" cy="1516141"/>
      </dsp:txXfrm>
    </dsp:sp>
    <dsp:sp modelId="{1E106365-75E5-4583-AAFC-5F394318B435}">
      <dsp:nvSpPr>
        <dsp:cNvPr id="0" name=""/>
        <dsp:cNvSpPr/>
      </dsp:nvSpPr>
      <dsp:spPr>
        <a:xfrm>
          <a:off x="7716447" y="2677160"/>
          <a:ext cx="2208991" cy="8784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t>Interviews (n=14)</a:t>
          </a:r>
        </a:p>
      </dsp:txBody>
      <dsp:txXfrm>
        <a:off x="7742176" y="2702889"/>
        <a:ext cx="2157533" cy="8269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607296-67FB-44E2-9C08-E8293DB02294}">
      <dsp:nvSpPr>
        <dsp:cNvPr id="0" name=""/>
        <dsp:cNvSpPr/>
      </dsp:nvSpPr>
      <dsp:spPr>
        <a:xfrm>
          <a:off x="1314449" y="974870"/>
          <a:ext cx="1051560" cy="7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E79DFD-ACA9-4D93-B1C1-8A8A9137E65E}">
      <dsp:nvSpPr>
        <dsp:cNvPr id="0" name=""/>
        <dsp:cNvSpPr/>
      </dsp:nvSpPr>
      <dsp:spPr>
        <a:xfrm>
          <a:off x="2429103" y="886572"/>
          <a:ext cx="120929" cy="227084"/>
        </a:xfrm>
        <a:prstGeom prst="chevron">
          <a:avLst>
            <a:gd name="adj" fmla="val 90000"/>
          </a:avLst>
        </a:prstGeom>
        <a:solidFill>
          <a:schemeClr val="accent5">
            <a:tint val="40000"/>
            <a:alpha val="90000"/>
            <a:hueOff val="-612706"/>
            <a:satOff val="-2076"/>
            <a:lumOff val="-266"/>
            <a:alphaOff val="0"/>
          </a:schemeClr>
        </a:solidFill>
        <a:ln w="12700" cap="flat" cmpd="sng" algn="ctr">
          <a:solidFill>
            <a:schemeClr val="accent5">
              <a:tint val="40000"/>
              <a:alpha val="90000"/>
              <a:hueOff val="-612706"/>
              <a:satOff val="-2076"/>
              <a:lumOff val="-266"/>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2EBC9E-C543-4417-802B-14399013D194}">
      <dsp:nvSpPr>
        <dsp:cNvPr id="0" name=""/>
        <dsp:cNvSpPr/>
      </dsp:nvSpPr>
      <dsp:spPr>
        <a:xfrm>
          <a:off x="634866" y="426767"/>
          <a:ext cx="1096277" cy="1096277"/>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42" tIns="42542" rIns="42542" bIns="42542"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795412" y="587313"/>
        <a:ext cx="775185" cy="775185"/>
      </dsp:txXfrm>
    </dsp:sp>
    <dsp:sp modelId="{9DF0D9FA-AF93-4C73-AF80-EEEFA8E1E2CD}">
      <dsp:nvSpPr>
        <dsp:cNvPr id="0" name=""/>
        <dsp:cNvSpPr/>
      </dsp:nvSpPr>
      <dsp:spPr>
        <a:xfrm>
          <a:off x="0" y="1688642"/>
          <a:ext cx="2366010" cy="1965600"/>
        </a:xfrm>
        <a:prstGeom prst="upArrowCallout">
          <a:avLst>
            <a:gd name="adj1" fmla="val 50000"/>
            <a:gd name="adj2" fmla="val 20000"/>
            <a:gd name="adj3" fmla="val 20000"/>
            <a:gd name="adj4" fmla="val 100000"/>
          </a:avLst>
        </a:prstGeom>
        <a:solidFill>
          <a:schemeClr val="accent5">
            <a:tint val="40000"/>
            <a:alpha val="90000"/>
            <a:hueOff val="-1225411"/>
            <a:satOff val="-4151"/>
            <a:lumOff val="-532"/>
            <a:alphaOff val="0"/>
          </a:schemeClr>
        </a:solidFill>
        <a:ln w="12700" cap="flat" cmpd="sng" algn="ctr">
          <a:solidFill>
            <a:schemeClr val="accent5">
              <a:tint val="40000"/>
              <a:alpha val="90000"/>
              <a:hueOff val="-1225411"/>
              <a:satOff val="-4151"/>
              <a:lumOff val="-5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33" tIns="165100" rIns="186633" bIns="165100" numCol="1" spcCol="1270" anchor="t" anchorCtr="0">
          <a:noAutofit/>
        </a:bodyPr>
        <a:lstStyle/>
        <a:p>
          <a:pPr marL="0" lvl="0" indent="0" algn="ctr" defTabSz="711200">
            <a:lnSpc>
              <a:spcPct val="90000"/>
            </a:lnSpc>
            <a:spcBef>
              <a:spcPct val="0"/>
            </a:spcBef>
            <a:spcAft>
              <a:spcPct val="35000"/>
            </a:spcAft>
            <a:buNone/>
          </a:pPr>
          <a:r>
            <a:rPr lang="en-GB" sz="1600" kern="1200"/>
            <a:t>Complex evidence base</a:t>
          </a:r>
          <a:endParaRPr lang="en-US" sz="1600" kern="1200"/>
        </a:p>
      </dsp:txBody>
      <dsp:txXfrm>
        <a:off x="0" y="2081762"/>
        <a:ext cx="2366010" cy="1572480"/>
      </dsp:txXfrm>
    </dsp:sp>
    <dsp:sp modelId="{C8242429-9D39-48A9-86FD-4EEABDB3E625}">
      <dsp:nvSpPr>
        <dsp:cNvPr id="0" name=""/>
        <dsp:cNvSpPr/>
      </dsp:nvSpPr>
      <dsp:spPr>
        <a:xfrm>
          <a:off x="2628899" y="974834"/>
          <a:ext cx="2366010" cy="71"/>
        </a:xfrm>
        <a:prstGeom prst="rect">
          <a:avLst/>
        </a:prstGeom>
        <a:solidFill>
          <a:schemeClr val="accent5">
            <a:tint val="40000"/>
            <a:alpha val="90000"/>
            <a:hueOff val="-1838117"/>
            <a:satOff val="-6227"/>
            <a:lumOff val="-799"/>
            <a:alphaOff val="0"/>
          </a:schemeClr>
        </a:solidFill>
        <a:ln w="12700" cap="flat" cmpd="sng" algn="ctr">
          <a:solidFill>
            <a:schemeClr val="accent5">
              <a:tint val="40000"/>
              <a:alpha val="90000"/>
              <a:hueOff val="-1838117"/>
              <a:satOff val="-6227"/>
              <a:lumOff val="-799"/>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8492A7-B96D-469C-BFB1-05096FF4E8DB}">
      <dsp:nvSpPr>
        <dsp:cNvPr id="0" name=""/>
        <dsp:cNvSpPr/>
      </dsp:nvSpPr>
      <dsp:spPr>
        <a:xfrm>
          <a:off x="5058003" y="886539"/>
          <a:ext cx="120929" cy="227130"/>
        </a:xfrm>
        <a:prstGeom prst="chevron">
          <a:avLst>
            <a:gd name="adj" fmla="val 90000"/>
          </a:avLst>
        </a:prstGeom>
        <a:solidFill>
          <a:schemeClr val="accent5">
            <a:tint val="40000"/>
            <a:alpha val="90000"/>
            <a:hueOff val="-2450823"/>
            <a:satOff val="-8303"/>
            <a:lumOff val="-1065"/>
            <a:alphaOff val="0"/>
          </a:schemeClr>
        </a:solidFill>
        <a:ln w="12700" cap="flat" cmpd="sng" algn="ctr">
          <a:solidFill>
            <a:schemeClr val="accent5">
              <a:tint val="40000"/>
              <a:alpha val="90000"/>
              <a:hueOff val="-2450823"/>
              <a:satOff val="-8303"/>
              <a:lumOff val="-10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921EA4-B74F-49CA-A4C8-8B7EB4D442C0}">
      <dsp:nvSpPr>
        <dsp:cNvPr id="0" name=""/>
        <dsp:cNvSpPr/>
      </dsp:nvSpPr>
      <dsp:spPr>
        <a:xfrm>
          <a:off x="3263766" y="426731"/>
          <a:ext cx="1096277" cy="1096277"/>
        </a:xfrm>
        <a:prstGeom prst="ellipse">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42" tIns="42542" rIns="42542" bIns="42542"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424312" y="587277"/>
        <a:ext cx="775185" cy="775185"/>
      </dsp:txXfrm>
    </dsp:sp>
    <dsp:sp modelId="{036DB2EB-9695-4ED3-9F68-D0E30FDABC49}">
      <dsp:nvSpPr>
        <dsp:cNvPr id="0" name=""/>
        <dsp:cNvSpPr/>
      </dsp:nvSpPr>
      <dsp:spPr>
        <a:xfrm>
          <a:off x="2628899" y="1688603"/>
          <a:ext cx="2366010" cy="1965600"/>
        </a:xfrm>
        <a:prstGeom prst="upArrowCallout">
          <a:avLst>
            <a:gd name="adj1" fmla="val 50000"/>
            <a:gd name="adj2" fmla="val 20000"/>
            <a:gd name="adj3" fmla="val 20000"/>
            <a:gd name="adj4" fmla="val 100000"/>
          </a:avLst>
        </a:prstGeom>
        <a:solidFill>
          <a:schemeClr val="accent5">
            <a:tint val="40000"/>
            <a:alpha val="90000"/>
            <a:hueOff val="-3063528"/>
            <a:satOff val="-10378"/>
            <a:lumOff val="-1331"/>
            <a:alphaOff val="0"/>
          </a:schemeClr>
        </a:solidFill>
        <a:ln w="12700" cap="flat" cmpd="sng" algn="ctr">
          <a:solidFill>
            <a:schemeClr val="accent5">
              <a:tint val="40000"/>
              <a:alpha val="90000"/>
              <a:hueOff val="-3063528"/>
              <a:satOff val="-10378"/>
              <a:lumOff val="-13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33" tIns="165100" rIns="186633" bIns="165100" numCol="1" spcCol="1270" anchor="t" anchorCtr="0">
          <a:noAutofit/>
        </a:bodyPr>
        <a:lstStyle/>
        <a:p>
          <a:pPr marL="0" lvl="0" indent="0" algn="ctr" defTabSz="711200">
            <a:lnSpc>
              <a:spcPct val="90000"/>
            </a:lnSpc>
            <a:spcBef>
              <a:spcPct val="0"/>
            </a:spcBef>
            <a:spcAft>
              <a:spcPct val="35000"/>
            </a:spcAft>
            <a:buNone/>
          </a:pPr>
          <a:r>
            <a:rPr lang="en-GB" sz="1600" b="0" kern="1200" dirty="0"/>
            <a:t>Our responsibility</a:t>
          </a:r>
          <a:endParaRPr lang="en-US" sz="1600" b="0" kern="1200" dirty="0"/>
        </a:p>
      </dsp:txBody>
      <dsp:txXfrm>
        <a:off x="2628899" y="2081723"/>
        <a:ext cx="2366010" cy="1572480"/>
      </dsp:txXfrm>
    </dsp:sp>
    <dsp:sp modelId="{37D55B2A-4492-487F-A352-2BD7A7C612FE}">
      <dsp:nvSpPr>
        <dsp:cNvPr id="0" name=""/>
        <dsp:cNvSpPr/>
      </dsp:nvSpPr>
      <dsp:spPr>
        <a:xfrm>
          <a:off x="5257800" y="974851"/>
          <a:ext cx="2366010" cy="72"/>
        </a:xfrm>
        <a:prstGeom prst="rect">
          <a:avLst/>
        </a:prstGeom>
        <a:solidFill>
          <a:schemeClr val="accent5">
            <a:tint val="40000"/>
            <a:alpha val="90000"/>
            <a:hueOff val="-3676234"/>
            <a:satOff val="-12454"/>
            <a:lumOff val="-1597"/>
            <a:alphaOff val="0"/>
          </a:schemeClr>
        </a:solidFill>
        <a:ln w="12700" cap="flat" cmpd="sng" algn="ctr">
          <a:solidFill>
            <a:schemeClr val="accent5">
              <a:tint val="40000"/>
              <a:alpha val="90000"/>
              <a:hueOff val="-3676234"/>
              <a:satOff val="-12454"/>
              <a:lumOff val="-1597"/>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E52FBE-C500-4134-9024-67B2CCA1A389}">
      <dsp:nvSpPr>
        <dsp:cNvPr id="0" name=""/>
        <dsp:cNvSpPr/>
      </dsp:nvSpPr>
      <dsp:spPr>
        <a:xfrm>
          <a:off x="7686903" y="886553"/>
          <a:ext cx="120929" cy="227143"/>
        </a:xfrm>
        <a:prstGeom prst="chevron">
          <a:avLst>
            <a:gd name="adj" fmla="val 90000"/>
          </a:avLst>
        </a:prstGeom>
        <a:solidFill>
          <a:schemeClr val="accent5">
            <a:tint val="40000"/>
            <a:alpha val="90000"/>
            <a:hueOff val="-4288939"/>
            <a:satOff val="-14529"/>
            <a:lumOff val="-1863"/>
            <a:alphaOff val="0"/>
          </a:schemeClr>
        </a:solidFill>
        <a:ln w="12700" cap="flat" cmpd="sng" algn="ctr">
          <a:solidFill>
            <a:schemeClr val="accent5">
              <a:tint val="40000"/>
              <a:alpha val="90000"/>
              <a:hueOff val="-4288939"/>
              <a:satOff val="-14529"/>
              <a:lumOff val="-1863"/>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BB5859-0209-44F3-B8C7-7D8446565364}">
      <dsp:nvSpPr>
        <dsp:cNvPr id="0" name=""/>
        <dsp:cNvSpPr/>
      </dsp:nvSpPr>
      <dsp:spPr>
        <a:xfrm>
          <a:off x="5892666" y="426748"/>
          <a:ext cx="1096277" cy="1096277"/>
        </a:xfrm>
        <a:prstGeom prst="ellipse">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42" tIns="42542" rIns="42542" bIns="42542"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053212" y="587294"/>
        <a:ext cx="775185" cy="775185"/>
      </dsp:txXfrm>
    </dsp:sp>
    <dsp:sp modelId="{2D240A15-C841-4A20-85E1-33DD3F9AAA6F}">
      <dsp:nvSpPr>
        <dsp:cNvPr id="0" name=""/>
        <dsp:cNvSpPr/>
      </dsp:nvSpPr>
      <dsp:spPr>
        <a:xfrm>
          <a:off x="5257800" y="1688642"/>
          <a:ext cx="2366010" cy="1965600"/>
        </a:xfrm>
        <a:prstGeom prst="upArrowCallout">
          <a:avLst>
            <a:gd name="adj1" fmla="val 50000"/>
            <a:gd name="adj2" fmla="val 20000"/>
            <a:gd name="adj3" fmla="val 20000"/>
            <a:gd name="adj4" fmla="val 100000"/>
          </a:avLst>
        </a:prstGeom>
        <a:solidFill>
          <a:schemeClr val="accent5">
            <a:tint val="40000"/>
            <a:alpha val="90000"/>
            <a:hueOff val="-4901646"/>
            <a:satOff val="-16605"/>
            <a:lumOff val="-2129"/>
            <a:alphaOff val="0"/>
          </a:schemeClr>
        </a:solidFill>
        <a:ln w="12700" cap="flat" cmpd="sng" algn="ctr">
          <a:solidFill>
            <a:schemeClr val="accent5">
              <a:tint val="40000"/>
              <a:alpha val="90000"/>
              <a:hueOff val="-4901646"/>
              <a:satOff val="-16605"/>
              <a:lumOff val="-212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33" tIns="165100" rIns="186633" bIns="165100" numCol="1" spcCol="1270" anchor="t" anchorCtr="0">
          <a:noAutofit/>
        </a:bodyPr>
        <a:lstStyle/>
        <a:p>
          <a:pPr marL="0" lvl="0" indent="0" algn="ctr" defTabSz="711200">
            <a:lnSpc>
              <a:spcPct val="90000"/>
            </a:lnSpc>
            <a:spcBef>
              <a:spcPct val="0"/>
            </a:spcBef>
            <a:spcAft>
              <a:spcPct val="35000"/>
            </a:spcAft>
            <a:buNone/>
          </a:pPr>
          <a:r>
            <a:rPr lang="en-GB" sz="1600" kern="1200" dirty="0"/>
            <a:t>Evidence of reduction on mortality and morbidity with increased ICU staffing ratios</a:t>
          </a:r>
          <a:endParaRPr lang="en-US" sz="1600" kern="1200" dirty="0"/>
        </a:p>
      </dsp:txBody>
      <dsp:txXfrm>
        <a:off x="5257800" y="2081762"/>
        <a:ext cx="2366010" cy="1572480"/>
      </dsp:txXfrm>
    </dsp:sp>
    <dsp:sp modelId="{9A757032-470F-4050-A410-E4581B0DCAA9}">
      <dsp:nvSpPr>
        <dsp:cNvPr id="0" name=""/>
        <dsp:cNvSpPr/>
      </dsp:nvSpPr>
      <dsp:spPr>
        <a:xfrm>
          <a:off x="7886700" y="974851"/>
          <a:ext cx="1183005" cy="72"/>
        </a:xfrm>
        <a:prstGeom prst="rect">
          <a:avLst/>
        </a:prstGeom>
        <a:solidFill>
          <a:schemeClr val="accent5">
            <a:tint val="40000"/>
            <a:alpha val="90000"/>
            <a:hueOff val="-5514351"/>
            <a:satOff val="-18681"/>
            <a:lumOff val="-2396"/>
            <a:alphaOff val="0"/>
          </a:schemeClr>
        </a:solidFill>
        <a:ln w="12700" cap="flat" cmpd="sng" algn="ctr">
          <a:solidFill>
            <a:schemeClr val="accent5">
              <a:tint val="40000"/>
              <a:alpha val="90000"/>
              <a:hueOff val="-5514351"/>
              <a:satOff val="-18681"/>
              <a:lumOff val="-2396"/>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7C11B1-2E52-4C7C-ACCA-77538CF80493}">
      <dsp:nvSpPr>
        <dsp:cNvPr id="0" name=""/>
        <dsp:cNvSpPr/>
      </dsp:nvSpPr>
      <dsp:spPr>
        <a:xfrm>
          <a:off x="8521566" y="426748"/>
          <a:ext cx="1096277" cy="1096277"/>
        </a:xfrm>
        <a:prstGeom prst="ellips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42" tIns="42542" rIns="42542" bIns="42542"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682112" y="587294"/>
        <a:ext cx="775185" cy="775185"/>
      </dsp:txXfrm>
    </dsp:sp>
    <dsp:sp modelId="{A32FBF63-567E-4511-9752-3E0979627301}">
      <dsp:nvSpPr>
        <dsp:cNvPr id="0" name=""/>
        <dsp:cNvSpPr/>
      </dsp:nvSpPr>
      <dsp:spPr>
        <a:xfrm>
          <a:off x="7886700" y="1688642"/>
          <a:ext cx="2366010" cy="1965600"/>
        </a:xfrm>
        <a:prstGeom prst="upArrowCallout">
          <a:avLst>
            <a:gd name="adj1" fmla="val 50000"/>
            <a:gd name="adj2" fmla="val 20000"/>
            <a:gd name="adj3" fmla="val 20000"/>
            <a:gd name="adj4" fmla="val 100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33" tIns="165100" rIns="186633" bIns="165100" numCol="1" spcCol="1270" anchor="t" anchorCtr="0">
          <a:noAutofit/>
        </a:bodyPr>
        <a:lstStyle/>
        <a:p>
          <a:pPr marL="0" lvl="0" indent="0" algn="ctr" defTabSz="711200">
            <a:lnSpc>
              <a:spcPct val="90000"/>
            </a:lnSpc>
            <a:spcBef>
              <a:spcPct val="0"/>
            </a:spcBef>
            <a:spcAft>
              <a:spcPct val="35000"/>
            </a:spcAft>
            <a:buNone/>
          </a:pPr>
          <a:r>
            <a:rPr lang="en-GB" sz="1600" kern="1200" dirty="0"/>
            <a:t>Positive leadership and work environment critical for nurse and patient outcomes</a:t>
          </a:r>
          <a:endParaRPr lang="en-US" sz="1600" kern="1200" dirty="0"/>
        </a:p>
      </dsp:txBody>
      <dsp:txXfrm>
        <a:off x="7886700" y="2081762"/>
        <a:ext cx="2366010" cy="15724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2526A7-D3C9-4756-BDE8-0C0E4A0D1EE8}">
      <dsp:nvSpPr>
        <dsp:cNvPr id="0" name=""/>
        <dsp:cNvSpPr/>
      </dsp:nvSpPr>
      <dsp:spPr>
        <a:xfrm>
          <a:off x="1558939" y="321017"/>
          <a:ext cx="4785395" cy="4785395"/>
        </a:xfrm>
        <a:prstGeom prst="blockArc">
          <a:avLst>
            <a:gd name="adj1" fmla="val 12685061"/>
            <a:gd name="adj2" fmla="val 16149070"/>
            <a:gd name="adj3" fmla="val 390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C320D76-85FA-42E0-B5A6-4D50F86DD42E}">
      <dsp:nvSpPr>
        <dsp:cNvPr id="0" name=""/>
        <dsp:cNvSpPr/>
      </dsp:nvSpPr>
      <dsp:spPr>
        <a:xfrm>
          <a:off x="1344115" y="576024"/>
          <a:ext cx="5281114" cy="4785395"/>
        </a:xfrm>
        <a:prstGeom prst="blockArc">
          <a:avLst>
            <a:gd name="adj1" fmla="val 10030795"/>
            <a:gd name="adj2" fmla="val 12669623"/>
            <a:gd name="adj3" fmla="val 390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339763-F5D5-446F-8D25-2EE000254F35}">
      <dsp:nvSpPr>
        <dsp:cNvPr id="0" name=""/>
        <dsp:cNvSpPr/>
      </dsp:nvSpPr>
      <dsp:spPr>
        <a:xfrm>
          <a:off x="1440146" y="864044"/>
          <a:ext cx="4785395" cy="4785395"/>
        </a:xfrm>
        <a:prstGeom prst="blockArc">
          <a:avLst>
            <a:gd name="adj1" fmla="val 6998276"/>
            <a:gd name="adj2" fmla="val 10072431"/>
            <a:gd name="adj3" fmla="val 390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E12F5D-4D08-47B5-8F28-80BF4A3CCC36}">
      <dsp:nvSpPr>
        <dsp:cNvPr id="0" name=""/>
        <dsp:cNvSpPr/>
      </dsp:nvSpPr>
      <dsp:spPr>
        <a:xfrm>
          <a:off x="1824160" y="864074"/>
          <a:ext cx="4785395" cy="4785395"/>
        </a:xfrm>
        <a:prstGeom prst="blockArc">
          <a:avLst>
            <a:gd name="adj1" fmla="val 3508054"/>
            <a:gd name="adj2" fmla="val 7073832"/>
            <a:gd name="adj3" fmla="val 390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6B77789-AEB0-46A6-8E58-1041648CFF48}">
      <dsp:nvSpPr>
        <dsp:cNvPr id="0" name=""/>
        <dsp:cNvSpPr/>
      </dsp:nvSpPr>
      <dsp:spPr>
        <a:xfrm>
          <a:off x="2296619" y="868350"/>
          <a:ext cx="4785395" cy="4785395"/>
        </a:xfrm>
        <a:prstGeom prst="blockArc">
          <a:avLst>
            <a:gd name="adj1" fmla="val 794332"/>
            <a:gd name="adj2" fmla="val 3640375"/>
            <a:gd name="adj3" fmla="val 390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85C0BE-9255-4E0D-A8FE-80FF9D1E433D}">
      <dsp:nvSpPr>
        <dsp:cNvPr id="0" name=""/>
        <dsp:cNvSpPr/>
      </dsp:nvSpPr>
      <dsp:spPr>
        <a:xfrm>
          <a:off x="1825596" y="865867"/>
          <a:ext cx="5156742" cy="4785395"/>
        </a:xfrm>
        <a:prstGeom prst="blockArc">
          <a:avLst>
            <a:gd name="adj1" fmla="val 19314802"/>
            <a:gd name="adj2" fmla="val 455094"/>
            <a:gd name="adj3" fmla="val 390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537403-92BC-49BE-8F59-AE0DCCDBF017}">
      <dsp:nvSpPr>
        <dsp:cNvPr id="0" name=""/>
        <dsp:cNvSpPr/>
      </dsp:nvSpPr>
      <dsp:spPr>
        <a:xfrm>
          <a:off x="2112645" y="480709"/>
          <a:ext cx="4785395" cy="4785395"/>
        </a:xfrm>
        <a:prstGeom prst="blockArc">
          <a:avLst>
            <a:gd name="adj1" fmla="val 16239972"/>
            <a:gd name="adj2" fmla="val 19714769"/>
            <a:gd name="adj3" fmla="val 390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BEF714-AEBD-4FF5-83C3-08EA6F45B16C}">
      <dsp:nvSpPr>
        <dsp:cNvPr id="0" name=""/>
        <dsp:cNvSpPr/>
      </dsp:nvSpPr>
      <dsp:spPr>
        <a:xfrm>
          <a:off x="2878957" y="1823055"/>
          <a:ext cx="2588374" cy="2183386"/>
        </a:xfrm>
        <a:prstGeom prst="ellipse">
          <a:avLst/>
        </a:prstGeom>
        <a:gradFill flip="none" rotWithShape="1">
          <a:gsLst>
            <a:gs pos="0">
              <a:srgbClr val="F7BDA4"/>
            </a:gs>
            <a:gs pos="50000">
              <a:srgbClr val="F5B195">
                <a:lumMod val="95000"/>
                <a:lumOff val="5000"/>
              </a:srgbClr>
            </a:gs>
            <a:gs pos="100000">
              <a:srgbClr val="F8A581">
                <a:lumMod val="95000"/>
                <a:lumOff val="5000"/>
              </a:srgbClr>
            </a:gs>
          </a:gsLst>
          <a:path path="circle">
            <a:fillToRect r="100000" b="100000"/>
          </a:path>
          <a:tileRect l="-100000" t="-10000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rgbClr val="002060"/>
              </a:solidFill>
            </a:rPr>
            <a:t>Professional </a:t>
          </a:r>
        </a:p>
        <a:p>
          <a:pPr marL="0" lvl="0" indent="0" algn="ctr" defTabSz="711200">
            <a:lnSpc>
              <a:spcPct val="90000"/>
            </a:lnSpc>
            <a:spcBef>
              <a:spcPct val="0"/>
            </a:spcBef>
            <a:spcAft>
              <a:spcPct val="35000"/>
            </a:spcAft>
            <a:buNone/>
          </a:pPr>
          <a:r>
            <a:rPr lang="en-GB" sz="1600" b="1" kern="1200" dirty="0">
              <a:solidFill>
                <a:srgbClr val="002060"/>
              </a:solidFill>
            </a:rPr>
            <a:t>Barriers</a:t>
          </a:r>
        </a:p>
      </dsp:txBody>
      <dsp:txXfrm>
        <a:off x="3258016" y="2142804"/>
        <a:ext cx="1830256" cy="1543888"/>
      </dsp:txXfrm>
    </dsp:sp>
    <dsp:sp modelId="{D702F14A-BD56-4EEA-81A2-FD65D7291556}">
      <dsp:nvSpPr>
        <dsp:cNvPr id="0" name=""/>
        <dsp:cNvSpPr/>
      </dsp:nvSpPr>
      <dsp:spPr>
        <a:xfrm>
          <a:off x="2975182" y="0"/>
          <a:ext cx="2209860" cy="129738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Perceived ‘threat’</a:t>
          </a:r>
        </a:p>
      </dsp:txBody>
      <dsp:txXfrm>
        <a:off x="3298809" y="189997"/>
        <a:ext cx="1562606" cy="917390"/>
      </dsp:txXfrm>
    </dsp:sp>
    <dsp:sp modelId="{100EAAA8-83DA-49FC-B92C-E187196BB14D}">
      <dsp:nvSpPr>
        <dsp:cNvPr id="0" name=""/>
        <dsp:cNvSpPr/>
      </dsp:nvSpPr>
      <dsp:spPr>
        <a:xfrm>
          <a:off x="4947575" y="1122832"/>
          <a:ext cx="2214492" cy="129738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 </a:t>
          </a:r>
          <a:r>
            <a:rPr lang="en-GB" sz="1100" b="1" kern="1200" dirty="0"/>
            <a:t>RNA’s do not fit into specialist clinical areas</a:t>
          </a:r>
        </a:p>
      </dsp:txBody>
      <dsp:txXfrm>
        <a:off x="5271880" y="1312829"/>
        <a:ext cx="1565882" cy="917390"/>
      </dsp:txXfrm>
    </dsp:sp>
    <dsp:sp modelId="{CA5FD203-F722-45B9-8D96-B0C289324810}">
      <dsp:nvSpPr>
        <dsp:cNvPr id="0" name=""/>
        <dsp:cNvSpPr/>
      </dsp:nvSpPr>
      <dsp:spPr>
        <a:xfrm>
          <a:off x="5471501" y="2879622"/>
          <a:ext cx="2124609" cy="129738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latin typeface="+mn-lt"/>
            </a:rPr>
            <a:t>Financial expense</a:t>
          </a:r>
        </a:p>
      </dsp:txBody>
      <dsp:txXfrm>
        <a:off x="5782643" y="3069619"/>
        <a:ext cx="1502325" cy="917390"/>
      </dsp:txXfrm>
    </dsp:sp>
    <dsp:sp modelId="{86F1FE67-8724-4BDA-B4DB-BB8CD3B0DDD6}">
      <dsp:nvSpPr>
        <dsp:cNvPr id="0" name=""/>
        <dsp:cNvSpPr/>
      </dsp:nvSpPr>
      <dsp:spPr>
        <a:xfrm>
          <a:off x="4284392" y="4387688"/>
          <a:ext cx="2229645" cy="129738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t>Similar to enrolled nurses – nothing new</a:t>
          </a:r>
        </a:p>
      </dsp:txBody>
      <dsp:txXfrm>
        <a:off x="4610916" y="4577685"/>
        <a:ext cx="1576597" cy="917390"/>
      </dsp:txXfrm>
    </dsp:sp>
    <dsp:sp modelId="{44EE5424-5AF5-45B0-98BE-B3525E1E574B}">
      <dsp:nvSpPr>
        <dsp:cNvPr id="0" name=""/>
        <dsp:cNvSpPr/>
      </dsp:nvSpPr>
      <dsp:spPr>
        <a:xfrm>
          <a:off x="2039886" y="4461456"/>
          <a:ext cx="2069522" cy="129738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t>Lack of understanding of their purpose “cheap nurses</a:t>
          </a:r>
          <a:r>
            <a:rPr lang="en-GB" sz="700" kern="1200" dirty="0"/>
            <a:t>”</a:t>
          </a:r>
        </a:p>
      </dsp:txBody>
      <dsp:txXfrm>
        <a:off x="2342960" y="4651453"/>
        <a:ext cx="1463374" cy="917390"/>
      </dsp:txXfrm>
    </dsp:sp>
    <dsp:sp modelId="{5B901771-9DD2-4F5E-9F9F-D13AD48D3FBD}">
      <dsp:nvSpPr>
        <dsp:cNvPr id="0" name=""/>
        <dsp:cNvSpPr/>
      </dsp:nvSpPr>
      <dsp:spPr>
        <a:xfrm>
          <a:off x="713452" y="2857284"/>
          <a:ext cx="2238753" cy="129738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t>NMC recognition and registration cause for concern</a:t>
          </a:r>
        </a:p>
      </dsp:txBody>
      <dsp:txXfrm>
        <a:off x="1041310" y="3047281"/>
        <a:ext cx="1583037" cy="917390"/>
      </dsp:txXfrm>
    </dsp:sp>
    <dsp:sp modelId="{011BD670-134B-4A74-A84B-643B45E37204}">
      <dsp:nvSpPr>
        <dsp:cNvPr id="0" name=""/>
        <dsp:cNvSpPr/>
      </dsp:nvSpPr>
      <dsp:spPr>
        <a:xfrm>
          <a:off x="968489" y="1122831"/>
          <a:ext cx="2288663" cy="129738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b="1" kern="1200" dirty="0"/>
            <a:t>Nobody had done it before – It was just another pilot</a:t>
          </a:r>
        </a:p>
      </dsp:txBody>
      <dsp:txXfrm>
        <a:off x="1303656" y="1312828"/>
        <a:ext cx="1618329" cy="9173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32825-5E63-409D-A81E-EAE69B30030D}">
      <dsp:nvSpPr>
        <dsp:cNvPr id="0" name=""/>
        <dsp:cNvSpPr/>
      </dsp:nvSpPr>
      <dsp:spPr>
        <a:xfrm>
          <a:off x="2052925" y="564760"/>
          <a:ext cx="3863033" cy="3863033"/>
        </a:xfrm>
        <a:prstGeom prst="blockArc">
          <a:avLst>
            <a:gd name="adj1" fmla="val 12600000"/>
            <a:gd name="adj2" fmla="val 16200000"/>
            <a:gd name="adj3" fmla="val 452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339763-F5D5-446F-8D25-2EE000254F35}">
      <dsp:nvSpPr>
        <dsp:cNvPr id="0" name=""/>
        <dsp:cNvSpPr/>
      </dsp:nvSpPr>
      <dsp:spPr>
        <a:xfrm>
          <a:off x="2052925" y="564760"/>
          <a:ext cx="3863033" cy="3863033"/>
        </a:xfrm>
        <a:prstGeom prst="blockArc">
          <a:avLst>
            <a:gd name="adj1" fmla="val 9000000"/>
            <a:gd name="adj2" fmla="val 12600000"/>
            <a:gd name="adj3" fmla="val 452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E12F5D-4D08-47B5-8F28-80BF4A3CCC36}">
      <dsp:nvSpPr>
        <dsp:cNvPr id="0" name=""/>
        <dsp:cNvSpPr/>
      </dsp:nvSpPr>
      <dsp:spPr>
        <a:xfrm>
          <a:off x="2052925" y="564760"/>
          <a:ext cx="3863033" cy="3863033"/>
        </a:xfrm>
        <a:prstGeom prst="blockArc">
          <a:avLst>
            <a:gd name="adj1" fmla="val 5400000"/>
            <a:gd name="adj2" fmla="val 9000000"/>
            <a:gd name="adj3" fmla="val 452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6B77789-AEB0-46A6-8E58-1041648CFF48}">
      <dsp:nvSpPr>
        <dsp:cNvPr id="0" name=""/>
        <dsp:cNvSpPr/>
      </dsp:nvSpPr>
      <dsp:spPr>
        <a:xfrm>
          <a:off x="2052925" y="564760"/>
          <a:ext cx="3863033" cy="3863033"/>
        </a:xfrm>
        <a:prstGeom prst="blockArc">
          <a:avLst>
            <a:gd name="adj1" fmla="val 1800000"/>
            <a:gd name="adj2" fmla="val 5400000"/>
            <a:gd name="adj3" fmla="val 452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85C0BE-9255-4E0D-A8FE-80FF9D1E433D}">
      <dsp:nvSpPr>
        <dsp:cNvPr id="0" name=""/>
        <dsp:cNvSpPr/>
      </dsp:nvSpPr>
      <dsp:spPr>
        <a:xfrm>
          <a:off x="2052925" y="564760"/>
          <a:ext cx="3863033" cy="3863033"/>
        </a:xfrm>
        <a:prstGeom prst="blockArc">
          <a:avLst>
            <a:gd name="adj1" fmla="val 19800000"/>
            <a:gd name="adj2" fmla="val 1800000"/>
            <a:gd name="adj3" fmla="val 452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537403-92BC-49BE-8F59-AE0DCCDBF017}">
      <dsp:nvSpPr>
        <dsp:cNvPr id="0" name=""/>
        <dsp:cNvSpPr/>
      </dsp:nvSpPr>
      <dsp:spPr>
        <a:xfrm>
          <a:off x="2052925" y="564760"/>
          <a:ext cx="3863033" cy="3863033"/>
        </a:xfrm>
        <a:prstGeom prst="blockArc">
          <a:avLst>
            <a:gd name="adj1" fmla="val 16200000"/>
            <a:gd name="adj2" fmla="val 19800000"/>
            <a:gd name="adj3" fmla="val 452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BEF714-AEBD-4FF5-83C3-08EA6F45B16C}">
      <dsp:nvSpPr>
        <dsp:cNvPr id="0" name=""/>
        <dsp:cNvSpPr/>
      </dsp:nvSpPr>
      <dsp:spPr>
        <a:xfrm>
          <a:off x="3096754" y="1501247"/>
          <a:ext cx="1733465" cy="1733465"/>
        </a:xfrm>
        <a:prstGeom prst="ellipse">
          <a:avLst/>
        </a:prstGeom>
        <a:gradFill flip="none" rotWithShape="1">
          <a:gsLst>
            <a:gs pos="0">
              <a:srgbClr val="FFDD9C">
                <a:lumMod val="90000"/>
                <a:lumOff val="10000"/>
              </a:srgbClr>
            </a:gs>
            <a:gs pos="50000">
              <a:srgbClr val="FFD78E">
                <a:lumMod val="95000"/>
                <a:lumOff val="5000"/>
              </a:srgbClr>
            </a:gs>
            <a:gs pos="100000">
              <a:srgbClr val="FFD479">
                <a:lumMod val="95000"/>
                <a:lumOff val="5000"/>
              </a:srgbClr>
            </a:gs>
          </a:gsLst>
          <a:path path="circle">
            <a:fillToRect r="100000" b="100000"/>
          </a:path>
          <a:tileRect l="-100000" t="-10000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b="1" kern="1200" dirty="0">
              <a:solidFill>
                <a:schemeClr val="bg2">
                  <a:lumMod val="10000"/>
                </a:schemeClr>
              </a:solidFill>
            </a:rPr>
            <a:t>TNA</a:t>
          </a:r>
        </a:p>
        <a:p>
          <a:pPr marL="0" lvl="0" indent="0" algn="ctr" defTabSz="844550">
            <a:lnSpc>
              <a:spcPct val="90000"/>
            </a:lnSpc>
            <a:spcBef>
              <a:spcPct val="0"/>
            </a:spcBef>
            <a:spcAft>
              <a:spcPct val="35000"/>
            </a:spcAft>
            <a:buNone/>
          </a:pPr>
          <a:r>
            <a:rPr lang="en-GB" sz="1900" b="1" kern="1200" dirty="0">
              <a:solidFill>
                <a:schemeClr val="bg2">
                  <a:lumMod val="10000"/>
                </a:schemeClr>
              </a:solidFill>
            </a:rPr>
            <a:t>Education</a:t>
          </a:r>
        </a:p>
        <a:p>
          <a:pPr marL="0" lvl="0" indent="0" algn="ctr" defTabSz="844550">
            <a:lnSpc>
              <a:spcPct val="90000"/>
            </a:lnSpc>
            <a:spcBef>
              <a:spcPct val="0"/>
            </a:spcBef>
            <a:spcAft>
              <a:spcPct val="35000"/>
            </a:spcAft>
            <a:buNone/>
          </a:pPr>
          <a:r>
            <a:rPr lang="en-GB" sz="1900" b="1" kern="1200" dirty="0">
              <a:solidFill>
                <a:schemeClr val="bg2">
                  <a:lumMod val="10000"/>
                </a:schemeClr>
              </a:solidFill>
            </a:rPr>
            <a:t>1:18 ratio</a:t>
          </a:r>
        </a:p>
      </dsp:txBody>
      <dsp:txXfrm>
        <a:off x="3350614" y="1755107"/>
        <a:ext cx="1225745" cy="1225745"/>
      </dsp:txXfrm>
    </dsp:sp>
    <dsp:sp modelId="{D702F14A-BD56-4EEA-81A2-FD65D7291556}">
      <dsp:nvSpPr>
        <dsp:cNvPr id="0" name=""/>
        <dsp:cNvSpPr/>
      </dsp:nvSpPr>
      <dsp:spPr>
        <a:xfrm>
          <a:off x="3377729" y="1730"/>
          <a:ext cx="1213426" cy="12134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b="1" kern="1200" dirty="0">
              <a:solidFill>
                <a:schemeClr val="tx1"/>
              </a:solidFill>
            </a:rPr>
            <a:t>Lead</a:t>
          </a:r>
          <a:r>
            <a:rPr lang="en-GB" sz="900" b="1" kern="1200" baseline="0" dirty="0">
              <a:solidFill>
                <a:schemeClr val="tx1"/>
              </a:solidFill>
            </a:rPr>
            <a:t> Nurse</a:t>
          </a:r>
        </a:p>
        <a:p>
          <a:pPr marL="0" lvl="0" indent="0" algn="ctr" defTabSz="400050">
            <a:lnSpc>
              <a:spcPct val="90000"/>
            </a:lnSpc>
            <a:spcBef>
              <a:spcPct val="0"/>
            </a:spcBef>
            <a:spcAft>
              <a:spcPct val="35000"/>
            </a:spcAft>
            <a:buNone/>
          </a:pPr>
          <a:r>
            <a:rPr lang="en-GB" sz="900" b="1" kern="1200" baseline="0" dirty="0">
              <a:solidFill>
                <a:schemeClr val="tx1"/>
              </a:solidFill>
            </a:rPr>
            <a:t>Band 8a</a:t>
          </a:r>
        </a:p>
        <a:p>
          <a:pPr marL="0" lvl="0" indent="0" algn="ctr" defTabSz="400050">
            <a:lnSpc>
              <a:spcPct val="90000"/>
            </a:lnSpc>
            <a:spcBef>
              <a:spcPct val="0"/>
            </a:spcBef>
            <a:spcAft>
              <a:spcPct val="35000"/>
            </a:spcAft>
            <a:buNone/>
          </a:pPr>
          <a:r>
            <a:rPr lang="en-GB" sz="900" b="1" kern="1200" baseline="0" dirty="0">
              <a:solidFill>
                <a:schemeClr val="tx1"/>
              </a:solidFill>
            </a:rPr>
            <a:t>0.8wte</a:t>
          </a:r>
          <a:endParaRPr lang="en-GB" sz="900" b="1" kern="1200" dirty="0">
            <a:solidFill>
              <a:schemeClr val="tx1"/>
            </a:solidFill>
          </a:endParaRPr>
        </a:p>
      </dsp:txBody>
      <dsp:txXfrm>
        <a:off x="3555431" y="179432"/>
        <a:ext cx="858022" cy="858022"/>
      </dsp:txXfrm>
    </dsp:sp>
    <dsp:sp modelId="{100EAAA8-83DA-49FC-B92C-E187196BB14D}">
      <dsp:nvSpPr>
        <dsp:cNvPr id="0" name=""/>
        <dsp:cNvSpPr/>
      </dsp:nvSpPr>
      <dsp:spPr>
        <a:xfrm>
          <a:off x="5012641" y="945647"/>
          <a:ext cx="1213426" cy="12134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b="1" kern="1200" dirty="0"/>
            <a:t>Team Leader</a:t>
          </a:r>
        </a:p>
        <a:p>
          <a:pPr marL="0" lvl="0" indent="0" algn="ctr" defTabSz="400050">
            <a:lnSpc>
              <a:spcPct val="90000"/>
            </a:lnSpc>
            <a:spcBef>
              <a:spcPct val="0"/>
            </a:spcBef>
            <a:spcAft>
              <a:spcPct val="35000"/>
            </a:spcAft>
            <a:buNone/>
          </a:pPr>
          <a:r>
            <a:rPr lang="en-GB" sz="900" b="1" kern="1200" dirty="0"/>
            <a:t>Band 7</a:t>
          </a:r>
        </a:p>
        <a:p>
          <a:pPr marL="0" lvl="0" indent="0" algn="ctr" defTabSz="400050">
            <a:lnSpc>
              <a:spcPct val="90000"/>
            </a:lnSpc>
            <a:spcBef>
              <a:spcPct val="0"/>
            </a:spcBef>
            <a:spcAft>
              <a:spcPct val="35000"/>
            </a:spcAft>
            <a:buNone/>
          </a:pPr>
          <a:r>
            <a:rPr lang="en-GB" sz="900" b="1" kern="1200" dirty="0"/>
            <a:t>2.0wte</a:t>
          </a:r>
        </a:p>
      </dsp:txBody>
      <dsp:txXfrm>
        <a:off x="5190343" y="1123349"/>
        <a:ext cx="858022" cy="858022"/>
      </dsp:txXfrm>
    </dsp:sp>
    <dsp:sp modelId="{CA5FD203-F722-45B9-8D96-B0C289324810}">
      <dsp:nvSpPr>
        <dsp:cNvPr id="0" name=""/>
        <dsp:cNvSpPr/>
      </dsp:nvSpPr>
      <dsp:spPr>
        <a:xfrm>
          <a:off x="5012641" y="2833481"/>
          <a:ext cx="1213426" cy="1213426"/>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b="1" kern="1200" dirty="0"/>
            <a:t>TNA Clinical Educators</a:t>
          </a:r>
        </a:p>
        <a:p>
          <a:pPr marL="0" lvl="0" indent="0" algn="ctr" defTabSz="400050">
            <a:lnSpc>
              <a:spcPct val="90000"/>
            </a:lnSpc>
            <a:spcBef>
              <a:spcPct val="0"/>
            </a:spcBef>
            <a:spcAft>
              <a:spcPct val="35000"/>
            </a:spcAft>
            <a:buNone/>
          </a:pPr>
          <a:r>
            <a:rPr lang="en-GB" sz="900" b="1" kern="1200" dirty="0"/>
            <a:t>Band 6</a:t>
          </a:r>
        </a:p>
        <a:p>
          <a:pPr marL="0" lvl="0" indent="0" algn="ctr" defTabSz="400050">
            <a:lnSpc>
              <a:spcPct val="90000"/>
            </a:lnSpc>
            <a:spcBef>
              <a:spcPct val="0"/>
            </a:spcBef>
            <a:spcAft>
              <a:spcPct val="35000"/>
            </a:spcAft>
            <a:buNone/>
          </a:pPr>
          <a:r>
            <a:rPr lang="en-GB" sz="900" b="1" kern="1200" dirty="0"/>
            <a:t>5.0wt</a:t>
          </a:r>
          <a:r>
            <a:rPr lang="en-GB" sz="800" b="1" kern="1200" dirty="0"/>
            <a:t>e</a:t>
          </a:r>
        </a:p>
      </dsp:txBody>
      <dsp:txXfrm>
        <a:off x="5190343" y="3011183"/>
        <a:ext cx="858022" cy="858022"/>
      </dsp:txXfrm>
    </dsp:sp>
    <dsp:sp modelId="{86F1FE67-8724-4BDA-B4DB-BB8CD3B0DDD6}">
      <dsp:nvSpPr>
        <dsp:cNvPr id="0" name=""/>
        <dsp:cNvSpPr/>
      </dsp:nvSpPr>
      <dsp:spPr>
        <a:xfrm>
          <a:off x="3377729" y="3777397"/>
          <a:ext cx="1213426" cy="1213426"/>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b="1" kern="1200" dirty="0"/>
            <a:t>TNA Clinical Educators</a:t>
          </a:r>
        </a:p>
        <a:p>
          <a:pPr marL="0" lvl="0" indent="0" algn="ctr" defTabSz="400050">
            <a:lnSpc>
              <a:spcPct val="90000"/>
            </a:lnSpc>
            <a:spcBef>
              <a:spcPct val="0"/>
            </a:spcBef>
            <a:spcAft>
              <a:spcPct val="35000"/>
            </a:spcAft>
            <a:buNone/>
          </a:pPr>
          <a:r>
            <a:rPr lang="en-GB" sz="900" b="1" kern="1200" dirty="0"/>
            <a:t>Band 5 (RNA)</a:t>
          </a:r>
        </a:p>
        <a:p>
          <a:pPr marL="0" lvl="0" indent="0" algn="ctr" defTabSz="400050">
            <a:lnSpc>
              <a:spcPct val="90000"/>
            </a:lnSpc>
            <a:spcBef>
              <a:spcPct val="0"/>
            </a:spcBef>
            <a:spcAft>
              <a:spcPct val="35000"/>
            </a:spcAft>
            <a:buNone/>
          </a:pPr>
          <a:r>
            <a:rPr lang="en-GB" sz="900" b="1" kern="1200" dirty="0"/>
            <a:t>2.0WTE</a:t>
          </a:r>
        </a:p>
      </dsp:txBody>
      <dsp:txXfrm>
        <a:off x="3555431" y="3955099"/>
        <a:ext cx="858022" cy="858022"/>
      </dsp:txXfrm>
    </dsp:sp>
    <dsp:sp modelId="{44EE5424-5AF5-45B0-98BE-B3525E1E574B}">
      <dsp:nvSpPr>
        <dsp:cNvPr id="0" name=""/>
        <dsp:cNvSpPr/>
      </dsp:nvSpPr>
      <dsp:spPr>
        <a:xfrm>
          <a:off x="1742817" y="2833481"/>
          <a:ext cx="1213426" cy="12134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b="1" kern="1200" dirty="0"/>
            <a:t>TNA Clinical Educators</a:t>
          </a:r>
        </a:p>
        <a:p>
          <a:pPr marL="0" lvl="0" indent="0" algn="ctr" defTabSz="400050">
            <a:lnSpc>
              <a:spcPct val="90000"/>
            </a:lnSpc>
            <a:spcBef>
              <a:spcPct val="0"/>
            </a:spcBef>
            <a:spcAft>
              <a:spcPct val="35000"/>
            </a:spcAft>
            <a:buNone/>
          </a:pPr>
          <a:r>
            <a:rPr lang="en-GB" sz="900" b="1" kern="1200" dirty="0"/>
            <a:t>Band 4 </a:t>
          </a:r>
        </a:p>
        <a:p>
          <a:pPr marL="0" lvl="0" indent="0" algn="ctr" defTabSz="400050">
            <a:lnSpc>
              <a:spcPct val="90000"/>
            </a:lnSpc>
            <a:spcBef>
              <a:spcPct val="0"/>
            </a:spcBef>
            <a:spcAft>
              <a:spcPct val="35000"/>
            </a:spcAft>
            <a:buNone/>
          </a:pPr>
          <a:r>
            <a:rPr lang="en-GB" sz="900" b="1" kern="1200" dirty="0"/>
            <a:t>2.0WTE</a:t>
          </a:r>
        </a:p>
      </dsp:txBody>
      <dsp:txXfrm>
        <a:off x="1920519" y="3011183"/>
        <a:ext cx="858022" cy="858022"/>
      </dsp:txXfrm>
    </dsp:sp>
    <dsp:sp modelId="{87148768-B5DF-434E-9AFB-5B3BE78CBF51}">
      <dsp:nvSpPr>
        <dsp:cNvPr id="0" name=""/>
        <dsp:cNvSpPr/>
      </dsp:nvSpPr>
      <dsp:spPr>
        <a:xfrm>
          <a:off x="1742817" y="945647"/>
          <a:ext cx="1213426" cy="12134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b="1" kern="1200" dirty="0"/>
            <a:t>Admin</a:t>
          </a:r>
        </a:p>
        <a:p>
          <a:pPr marL="0" lvl="0" indent="0" algn="ctr" defTabSz="400050">
            <a:lnSpc>
              <a:spcPct val="90000"/>
            </a:lnSpc>
            <a:spcBef>
              <a:spcPct val="0"/>
            </a:spcBef>
            <a:spcAft>
              <a:spcPct val="35000"/>
            </a:spcAft>
            <a:buNone/>
          </a:pPr>
          <a:r>
            <a:rPr lang="en-GB" sz="900" b="1" kern="1200" dirty="0"/>
            <a:t>Band 3</a:t>
          </a:r>
        </a:p>
        <a:p>
          <a:pPr marL="0" lvl="0" indent="0" algn="ctr" defTabSz="400050">
            <a:lnSpc>
              <a:spcPct val="90000"/>
            </a:lnSpc>
            <a:spcBef>
              <a:spcPct val="0"/>
            </a:spcBef>
            <a:spcAft>
              <a:spcPct val="35000"/>
            </a:spcAft>
            <a:buNone/>
          </a:pPr>
          <a:r>
            <a:rPr lang="en-GB" sz="900" b="1" kern="1200" dirty="0"/>
            <a:t>1.2wte</a:t>
          </a:r>
        </a:p>
      </dsp:txBody>
      <dsp:txXfrm>
        <a:off x="1920519" y="1123349"/>
        <a:ext cx="858022" cy="85802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4F2C23-C307-4351-88DD-9D13C628355E}">
      <dsp:nvSpPr>
        <dsp:cNvPr id="0" name=""/>
        <dsp:cNvSpPr/>
      </dsp:nvSpPr>
      <dsp:spPr>
        <a:xfrm>
          <a:off x="288002" y="0"/>
          <a:ext cx="6769886" cy="423117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44A589-A033-476B-9A89-A362A20B0CD6}">
      <dsp:nvSpPr>
        <dsp:cNvPr id="0" name=""/>
        <dsp:cNvSpPr/>
      </dsp:nvSpPr>
      <dsp:spPr>
        <a:xfrm>
          <a:off x="1001142" y="3146304"/>
          <a:ext cx="155707" cy="15570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D3398D-EC65-4E13-8125-3531929F117D}">
      <dsp:nvSpPr>
        <dsp:cNvPr id="0" name=""/>
        <dsp:cNvSpPr/>
      </dsp:nvSpPr>
      <dsp:spPr>
        <a:xfrm>
          <a:off x="1344150" y="3264358"/>
          <a:ext cx="1952366" cy="938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06"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solidFill>
                <a:schemeClr val="tx2">
                  <a:lumMod val="10000"/>
                </a:schemeClr>
              </a:solidFill>
            </a:rPr>
            <a:t>HCSW in ICU</a:t>
          </a:r>
        </a:p>
        <a:p>
          <a:pPr marL="0" lvl="0" indent="0" algn="l" defTabSz="622300">
            <a:lnSpc>
              <a:spcPct val="90000"/>
            </a:lnSpc>
            <a:spcBef>
              <a:spcPct val="0"/>
            </a:spcBef>
            <a:spcAft>
              <a:spcPct val="35000"/>
            </a:spcAft>
            <a:buNone/>
          </a:pPr>
          <a:r>
            <a:rPr lang="en-US" sz="1400" b="1" kern="1200" dirty="0">
              <a:solidFill>
                <a:schemeClr val="tx2">
                  <a:lumMod val="10000"/>
                </a:schemeClr>
              </a:solidFill>
            </a:rPr>
            <a:t>Orientation &amp; Induction </a:t>
          </a:r>
        </a:p>
        <a:p>
          <a:pPr marL="0" lvl="0" indent="0" algn="l" defTabSz="622300">
            <a:lnSpc>
              <a:spcPct val="90000"/>
            </a:lnSpc>
            <a:spcBef>
              <a:spcPct val="0"/>
            </a:spcBef>
            <a:spcAft>
              <a:spcPct val="35000"/>
            </a:spcAft>
            <a:buNone/>
          </a:pPr>
          <a:r>
            <a:rPr lang="en-US" sz="1400" b="1" kern="1200" dirty="0">
              <a:solidFill>
                <a:schemeClr val="tx2">
                  <a:lumMod val="10000"/>
                </a:schemeClr>
              </a:solidFill>
            </a:rPr>
            <a:t>Functional skills</a:t>
          </a:r>
        </a:p>
      </dsp:txBody>
      <dsp:txXfrm>
        <a:off x="1344150" y="3264358"/>
        <a:ext cx="1952366" cy="938160"/>
      </dsp:txXfrm>
    </dsp:sp>
    <dsp:sp modelId="{2B880101-8370-4C03-AC22-72FFAD6F65BE}">
      <dsp:nvSpPr>
        <dsp:cNvPr id="0" name=""/>
        <dsp:cNvSpPr/>
      </dsp:nvSpPr>
      <dsp:spPr>
        <a:xfrm>
          <a:off x="2101249" y="2162132"/>
          <a:ext cx="270795" cy="2707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292389-D7A4-4431-A4DE-9142AFA634A9}">
      <dsp:nvSpPr>
        <dsp:cNvPr id="0" name=""/>
        <dsp:cNvSpPr/>
      </dsp:nvSpPr>
      <dsp:spPr>
        <a:xfrm>
          <a:off x="2400267" y="2297530"/>
          <a:ext cx="2246561" cy="193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489"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solidFill>
                <a:schemeClr val="tx2">
                  <a:lumMod val="10000"/>
                </a:schemeClr>
              </a:solidFill>
            </a:rPr>
            <a:t>HCSW Core competencies</a:t>
          </a:r>
          <a:r>
            <a:rPr lang="en-US" sz="1400" b="1" kern="1200" dirty="0">
              <a:solidFill>
                <a:schemeClr val="bg1"/>
              </a:solidFill>
            </a:rPr>
            <a:t> </a:t>
          </a:r>
        </a:p>
        <a:p>
          <a:pPr marL="0" lvl="0" indent="0" algn="l" defTabSz="622300">
            <a:lnSpc>
              <a:spcPct val="90000"/>
            </a:lnSpc>
            <a:spcBef>
              <a:spcPct val="0"/>
            </a:spcBef>
            <a:spcAft>
              <a:spcPct val="35000"/>
            </a:spcAft>
            <a:buNone/>
          </a:pPr>
          <a:endParaRPr lang="en-US" sz="2000" kern="1200" dirty="0"/>
        </a:p>
      </dsp:txBody>
      <dsp:txXfrm>
        <a:off x="2400267" y="2297530"/>
        <a:ext cx="2246561" cy="1933648"/>
      </dsp:txXfrm>
    </dsp:sp>
    <dsp:sp modelId="{EEEDC3ED-B701-49F8-9D44-D68669D40230}">
      <dsp:nvSpPr>
        <dsp:cNvPr id="0" name=""/>
        <dsp:cNvSpPr/>
      </dsp:nvSpPr>
      <dsp:spPr>
        <a:xfrm>
          <a:off x="4245832" y="1187525"/>
          <a:ext cx="358803" cy="358803"/>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BFA404-511B-4599-B23D-DFBDACB09597}">
      <dsp:nvSpPr>
        <dsp:cNvPr id="0" name=""/>
        <dsp:cNvSpPr/>
      </dsp:nvSpPr>
      <dsp:spPr>
        <a:xfrm>
          <a:off x="3552397" y="1616310"/>
          <a:ext cx="2152744" cy="2614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123"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solidFill>
                <a:schemeClr val="tx2">
                  <a:lumMod val="10000"/>
                </a:schemeClr>
              </a:solidFill>
            </a:rPr>
            <a:t>C3NN Specialist competencies </a:t>
          </a:r>
        </a:p>
      </dsp:txBody>
      <dsp:txXfrm>
        <a:off x="3552397" y="1616310"/>
        <a:ext cx="2152744" cy="2614868"/>
      </dsp:txXfrm>
    </dsp:sp>
    <dsp:sp modelId="{73403F6C-2FEE-4839-A6FE-447B25220852}">
      <dsp:nvSpPr>
        <dsp:cNvPr id="0" name=""/>
        <dsp:cNvSpPr/>
      </dsp:nvSpPr>
      <dsp:spPr>
        <a:xfrm>
          <a:off x="6133274" y="691084"/>
          <a:ext cx="480661" cy="480661"/>
        </a:xfrm>
        <a:prstGeom prst="ellipse">
          <a:avLst/>
        </a:prstGeom>
        <a:solidFill>
          <a:srgbClr val="11B3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1B72A4-3820-4FF8-A5C2-28C5BFA96EDB}">
      <dsp:nvSpPr>
        <dsp:cNvPr id="0" name=""/>
        <dsp:cNvSpPr/>
      </dsp:nvSpPr>
      <dsp:spPr>
        <a:xfrm>
          <a:off x="5625461" y="1155861"/>
          <a:ext cx="1421676" cy="3033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693" tIns="0" rIns="0" bIns="0" numCol="1" spcCol="1270" anchor="t" anchorCtr="0">
          <a:noAutofit/>
        </a:bodyPr>
        <a:lstStyle/>
        <a:p>
          <a:pPr marL="0" lvl="0" indent="0" algn="l" defTabSz="2889250">
            <a:lnSpc>
              <a:spcPct val="90000"/>
            </a:lnSpc>
            <a:spcBef>
              <a:spcPct val="0"/>
            </a:spcBef>
            <a:spcAft>
              <a:spcPct val="35000"/>
            </a:spcAft>
            <a:buNone/>
          </a:pPr>
          <a:endParaRPr lang="en-US" sz="6500" kern="1200"/>
        </a:p>
      </dsp:txBody>
      <dsp:txXfrm>
        <a:off x="5625461" y="1155861"/>
        <a:ext cx="1421676" cy="303375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380074-068C-431F-8504-C04375CC8CB6}">
      <dsp:nvSpPr>
        <dsp:cNvPr id="0" name=""/>
        <dsp:cNvSpPr/>
      </dsp:nvSpPr>
      <dsp:spPr>
        <a:xfrm rot="5400000">
          <a:off x="-152200" y="165383"/>
          <a:ext cx="1014672" cy="710270"/>
        </a:xfrm>
        <a:prstGeom prst="chevron">
          <a:avLst/>
        </a:prstGeom>
        <a:solidFill>
          <a:schemeClr val="accent1">
            <a:lumMod val="20000"/>
            <a:lumOff val="8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rot="-5400000">
        <a:off x="1" y="368317"/>
        <a:ext cx="710270" cy="304402"/>
      </dsp:txXfrm>
    </dsp:sp>
    <dsp:sp modelId="{79BD288D-F1E6-48D0-93A7-EFB1AF003677}">
      <dsp:nvSpPr>
        <dsp:cNvPr id="0" name=""/>
        <dsp:cNvSpPr/>
      </dsp:nvSpPr>
      <dsp:spPr>
        <a:xfrm rot="5400000">
          <a:off x="1576993" y="-871338"/>
          <a:ext cx="659537" cy="244856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2">
                  <a:lumMod val="10000"/>
                </a:schemeClr>
              </a:solidFill>
            </a:rPr>
            <a:t>National standards</a:t>
          </a:r>
        </a:p>
      </dsp:txBody>
      <dsp:txXfrm rot="-5400000">
        <a:off x="682479" y="55372"/>
        <a:ext cx="2416369" cy="595145"/>
      </dsp:txXfrm>
    </dsp:sp>
    <dsp:sp modelId="{69E156BC-797E-4FE6-AF92-0F943F81D4A1}">
      <dsp:nvSpPr>
        <dsp:cNvPr id="0" name=""/>
        <dsp:cNvSpPr/>
      </dsp:nvSpPr>
      <dsp:spPr>
        <a:xfrm rot="5400000">
          <a:off x="-152200" y="1034104"/>
          <a:ext cx="1014672" cy="710270"/>
        </a:xfrm>
        <a:prstGeom prst="chevron">
          <a:avLst/>
        </a:prstGeom>
        <a:solidFill>
          <a:schemeClr val="accent1">
            <a:lumMod val="20000"/>
            <a:lumOff val="8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rot="-5400000">
        <a:off x="1" y="1237038"/>
        <a:ext cx="710270" cy="304402"/>
      </dsp:txXfrm>
    </dsp:sp>
    <dsp:sp modelId="{61AF8F3D-93CF-425C-A9BC-9F424586C49B}">
      <dsp:nvSpPr>
        <dsp:cNvPr id="0" name=""/>
        <dsp:cNvSpPr/>
      </dsp:nvSpPr>
      <dsp:spPr>
        <a:xfrm rot="5400000">
          <a:off x="1596410" y="-30463"/>
          <a:ext cx="659537" cy="244856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2">
                  <a:lumMod val="10000"/>
                </a:schemeClr>
              </a:solidFill>
            </a:rPr>
            <a:t>Mapped to FCC</a:t>
          </a:r>
        </a:p>
      </dsp:txBody>
      <dsp:txXfrm rot="-5400000">
        <a:off x="701896" y="896247"/>
        <a:ext cx="2416369" cy="595145"/>
      </dsp:txXfrm>
    </dsp:sp>
    <dsp:sp modelId="{C3C79A90-ED85-465D-8433-43E93B9FC1CE}">
      <dsp:nvSpPr>
        <dsp:cNvPr id="0" name=""/>
        <dsp:cNvSpPr/>
      </dsp:nvSpPr>
      <dsp:spPr>
        <a:xfrm rot="5400000">
          <a:off x="-152200" y="1979727"/>
          <a:ext cx="1014672" cy="710270"/>
        </a:xfrm>
        <a:prstGeom prst="chevron">
          <a:avLst/>
        </a:prstGeom>
        <a:solidFill>
          <a:schemeClr val="accent1">
            <a:lumMod val="20000"/>
            <a:lumOff val="8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rot="-5400000">
        <a:off x="1" y="2182661"/>
        <a:ext cx="710270" cy="304402"/>
      </dsp:txXfrm>
    </dsp:sp>
    <dsp:sp modelId="{2BC68C20-8492-4F35-AF69-72D8B6ECCE98}">
      <dsp:nvSpPr>
        <dsp:cNvPr id="0" name=""/>
        <dsp:cNvSpPr/>
      </dsp:nvSpPr>
      <dsp:spPr>
        <a:xfrm rot="5400000">
          <a:off x="1527882" y="933012"/>
          <a:ext cx="813341" cy="244856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2">
                  <a:lumMod val="10000"/>
                </a:schemeClr>
              </a:solidFill>
            </a:rPr>
            <a:t>Mapped to Steps competencies</a:t>
          </a:r>
        </a:p>
      </dsp:txBody>
      <dsp:txXfrm rot="-5400000">
        <a:off x="710270" y="1790328"/>
        <a:ext cx="2408861" cy="733933"/>
      </dsp:txXfrm>
    </dsp:sp>
    <dsp:sp modelId="{B435BA65-79A4-4622-BAEB-554616C472E0}">
      <dsp:nvSpPr>
        <dsp:cNvPr id="0" name=""/>
        <dsp:cNvSpPr/>
      </dsp:nvSpPr>
      <dsp:spPr>
        <a:xfrm rot="5400000">
          <a:off x="-152200" y="2848448"/>
          <a:ext cx="1014672" cy="710270"/>
        </a:xfrm>
        <a:prstGeom prst="chevron">
          <a:avLst/>
        </a:prstGeom>
        <a:solidFill>
          <a:schemeClr val="accent1">
            <a:lumMod val="20000"/>
            <a:lumOff val="8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5400000">
        <a:off x="1" y="3051382"/>
        <a:ext cx="710270" cy="304402"/>
      </dsp:txXfrm>
    </dsp:sp>
    <dsp:sp modelId="{D1D98ACA-11BE-4207-93F2-9446F2FD92F8}">
      <dsp:nvSpPr>
        <dsp:cNvPr id="0" name=""/>
        <dsp:cNvSpPr/>
      </dsp:nvSpPr>
      <dsp:spPr>
        <a:xfrm rot="5400000">
          <a:off x="1604784" y="1801733"/>
          <a:ext cx="659537" cy="244856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2">
                  <a:lumMod val="10000"/>
                </a:schemeClr>
              </a:solidFill>
            </a:rPr>
            <a:t>Shared training programs</a:t>
          </a:r>
        </a:p>
      </dsp:txBody>
      <dsp:txXfrm rot="-5400000">
        <a:off x="710270" y="2728443"/>
        <a:ext cx="2416369" cy="595145"/>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6593F7-FBB1-4A69-BCEC-AC37767DF5B7}" type="datetimeFigureOut">
              <a:rPr lang="en-GB" smtClean="0"/>
              <a:t>13/07/2022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AFF4B6-E9F8-4D2F-9ECC-690ABFDA42DB}" type="slidenum">
              <a:rPr lang="en-GB" smtClean="0"/>
              <a:t>‹#›</a:t>
            </a:fld>
            <a:endParaRPr lang="en-GB"/>
          </a:p>
        </p:txBody>
      </p:sp>
    </p:spTree>
    <p:extLst>
      <p:ext uri="{BB962C8B-B14F-4D97-AF65-F5344CB8AC3E}">
        <p14:creationId xmlns:p14="http://schemas.microsoft.com/office/powerpoint/2010/main" val="2351868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NHS Improvement</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90AB7D-FC04-41BF-88F7-E47891A0628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7185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NHS Improvement</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90AB7D-FC04-41BF-88F7-E47891A0628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3303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7308648-CEFD-6947-9EBC-FE1CCD6940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157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4A316-8F82-4041-9463-F725F62818A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9781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itle 9"/>
          <p:cNvSpPr>
            <a:spLocks noGrp="1"/>
          </p:cNvSpPr>
          <p:nvPr>
            <p:ph type="title" hasCustomPrompt="1"/>
          </p:nvPr>
        </p:nvSpPr>
        <p:spPr>
          <a:xfrm>
            <a:off x="599385" y="3660488"/>
            <a:ext cx="10515600" cy="689541"/>
          </a:xfrm>
          <a:prstGeom prst="rect">
            <a:avLst/>
          </a:prstGeom>
        </p:spPr>
        <p:txBody>
          <a:bodyPr/>
          <a:lstStyle>
            <a:lvl1pPr>
              <a:defRPr sz="3600" baseline="0">
                <a:solidFill>
                  <a:srgbClr val="005EB8"/>
                </a:solidFill>
                <a:latin typeface="Arial" panose="020B0604020202020204" pitchFamily="34" charset="0"/>
                <a:cs typeface="Arial" panose="020B0604020202020204" pitchFamily="34" charset="0"/>
              </a:defRPr>
            </a:lvl1pPr>
          </a:lstStyle>
          <a:p>
            <a:r>
              <a:rPr lang="en-US"/>
              <a:t>Presentation title</a:t>
            </a:r>
          </a:p>
        </p:txBody>
      </p:sp>
      <p:sp>
        <p:nvSpPr>
          <p:cNvPr id="11" name="Subtitle 2"/>
          <p:cNvSpPr>
            <a:spLocks noGrp="1"/>
          </p:cNvSpPr>
          <p:nvPr>
            <p:ph type="subTitle" idx="1" hasCustomPrompt="1"/>
          </p:nvPr>
        </p:nvSpPr>
        <p:spPr>
          <a:xfrm>
            <a:off x="599385" y="4364955"/>
            <a:ext cx="9144000" cy="473244"/>
          </a:xfrm>
          <a:prstGeom prst="rect">
            <a:avLst/>
          </a:prstGeom>
        </p:spPr>
        <p:txBody>
          <a:bodyPr/>
          <a:lstStyle>
            <a:lvl1pPr marL="0" indent="0" algn="l">
              <a:buNone/>
              <a:defRPr sz="1800" b="0" i="0" baseline="0">
                <a:solidFill>
                  <a:srgbClr val="005EB8"/>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p>
        </p:txBody>
      </p:sp>
      <p:pic>
        <p:nvPicPr>
          <p:cNvPr id="9" name="Picture 8" descr="A picture containing clipart&#10;&#10;Description generated with very high confidence">
            <a:extLst>
              <a:ext uri="{FF2B5EF4-FFF2-40B4-BE49-F238E27FC236}">
                <a16:creationId xmlns:a16="http://schemas.microsoft.com/office/drawing/2014/main" id="{97959884-1B4F-43C5-92F7-E44DF373C9BF}"/>
              </a:ext>
            </a:extLst>
          </p:cNvPr>
          <p:cNvPicPr>
            <a:picLocks noChangeAspect="1"/>
          </p:cNvPicPr>
          <p:nvPr userDrawn="1"/>
        </p:nvPicPr>
        <p:blipFill>
          <a:blip r:embed="rId2"/>
          <a:stretch>
            <a:fillRect/>
          </a:stretch>
        </p:blipFill>
        <p:spPr>
          <a:xfrm>
            <a:off x="10261546" y="293024"/>
            <a:ext cx="1440873" cy="436418"/>
          </a:xfrm>
          <a:prstGeom prst="rect">
            <a:avLst/>
          </a:prstGeom>
        </p:spPr>
      </p:pic>
      <p:pic>
        <p:nvPicPr>
          <p:cNvPr id="5" name="Content Placeholder 16">
            <a:extLst>
              <a:ext uri="{FF2B5EF4-FFF2-40B4-BE49-F238E27FC236}">
                <a16:creationId xmlns:a16="http://schemas.microsoft.com/office/drawing/2014/main" id="{5FDDE1C8-218E-4901-92BB-E0ADB27DCE4B}"/>
              </a:ext>
            </a:extLst>
          </p:cNvPr>
          <p:cNvPicPr>
            <a:picLocks noChangeAspect="1"/>
          </p:cNvPicPr>
          <p:nvPr userDrawn="1"/>
        </p:nvPicPr>
        <p:blipFill>
          <a:blip r:embed="rId3"/>
          <a:stretch>
            <a:fillRect/>
          </a:stretch>
        </p:blipFill>
        <p:spPr>
          <a:xfrm>
            <a:off x="0" y="6345237"/>
            <a:ext cx="12192000" cy="309465"/>
          </a:xfrm>
          <a:prstGeom prst="rect">
            <a:avLst/>
          </a:prstGeom>
        </p:spPr>
      </p:pic>
      <p:sp>
        <p:nvSpPr>
          <p:cNvPr id="6" name="Text Box 4">
            <a:extLst>
              <a:ext uri="{FF2B5EF4-FFF2-40B4-BE49-F238E27FC236}">
                <a16:creationId xmlns:a16="http://schemas.microsoft.com/office/drawing/2014/main" id="{733EB1D2-9EB5-4BBA-9043-DD9322866AB7}"/>
              </a:ext>
            </a:extLst>
          </p:cNvPr>
          <p:cNvSpPr txBox="1"/>
          <p:nvPr userDrawn="1"/>
        </p:nvSpPr>
        <p:spPr>
          <a:xfrm>
            <a:off x="3434080" y="5792942"/>
            <a:ext cx="5323840" cy="4064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800">
                <a:effectLst/>
                <a:latin typeface="Arial" panose="020B0604020202020204" pitchFamily="34" charset="0"/>
                <a:ea typeface="Calibri" panose="020F0502020204030204" pitchFamily="34" charset="0"/>
                <a:cs typeface="Times New Roman" panose="02020603050405020304" pitchFamily="18" charset="0"/>
              </a:rPr>
              <a:t>NHS England and NHS Improvement</a:t>
            </a:r>
            <a:endParaRPr lang="en-GB" sz="120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0175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4A7E8-7BAC-6649-906A-497A8C475198}"/>
              </a:ext>
            </a:extLst>
          </p:cNvPr>
          <p:cNvSpPr>
            <a:spLocks noGrp="1"/>
          </p:cNvSpPr>
          <p:nvPr>
            <p:ph type="ctrTitle"/>
          </p:nvPr>
        </p:nvSpPr>
        <p:spPr>
          <a:xfrm>
            <a:off x="432457" y="1053989"/>
            <a:ext cx="11472985" cy="875323"/>
          </a:xfrm>
        </p:spPr>
        <p:txBody>
          <a:bodyPr anchor="t">
            <a:normAutofit/>
          </a:bodyPr>
          <a:lstStyle>
            <a:lvl1pPr algn="l">
              <a:defRPr sz="3600"/>
            </a:lvl1pPr>
          </a:lstStyle>
          <a:p>
            <a:r>
              <a:rPr lang="en-US" dirty="0"/>
              <a:t>Click to edit Master title style</a:t>
            </a:r>
          </a:p>
        </p:txBody>
      </p:sp>
      <p:sp>
        <p:nvSpPr>
          <p:cNvPr id="3" name="Subtitle 2">
            <a:extLst>
              <a:ext uri="{FF2B5EF4-FFF2-40B4-BE49-F238E27FC236}">
                <a16:creationId xmlns:a16="http://schemas.microsoft.com/office/drawing/2014/main" id="{5F6BB4CB-BC33-0D45-839D-72013BE15246}"/>
              </a:ext>
            </a:extLst>
          </p:cNvPr>
          <p:cNvSpPr>
            <a:spLocks noGrp="1"/>
          </p:cNvSpPr>
          <p:nvPr>
            <p:ph type="subTitle" idx="1"/>
          </p:nvPr>
        </p:nvSpPr>
        <p:spPr>
          <a:xfrm>
            <a:off x="432452" y="5261417"/>
            <a:ext cx="9144000" cy="824523"/>
          </a:xfrm>
        </p:spPr>
        <p:txBody>
          <a:bodyPr/>
          <a:lstStyle>
            <a:lvl1pPr marL="0" indent="0" algn="l">
              <a:buNone/>
              <a:defRPr sz="1800" b="1">
                <a:solidFill>
                  <a:schemeClr val="tx1"/>
                </a:solidFill>
              </a:defRPr>
            </a:lvl1pPr>
            <a:lvl2pPr marL="342883"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7" indent="0" algn="ctr">
              <a:buNone/>
              <a:defRPr sz="1200"/>
            </a:lvl7pPr>
            <a:lvl8pPr marL="2400180" indent="0" algn="ctr">
              <a:buNone/>
              <a:defRPr sz="1200"/>
            </a:lvl8pPr>
            <a:lvl9pPr marL="2743063" indent="0" algn="ctr">
              <a:buNone/>
              <a:defRPr sz="1200"/>
            </a:lvl9pPr>
          </a:lstStyle>
          <a:p>
            <a:r>
              <a:rPr lang="en-US" dirty="0"/>
              <a:t>Click to edit Master subtitle style</a:t>
            </a:r>
          </a:p>
        </p:txBody>
      </p:sp>
      <p:sp>
        <p:nvSpPr>
          <p:cNvPr id="8" name="Triangle 7">
            <a:extLst>
              <a:ext uri="{FF2B5EF4-FFF2-40B4-BE49-F238E27FC236}">
                <a16:creationId xmlns:a16="http://schemas.microsoft.com/office/drawing/2014/main" id="{0C5A6CCC-8F85-4140-86B3-D49D1E685E31}"/>
              </a:ext>
            </a:extLst>
          </p:cNvPr>
          <p:cNvSpPr/>
          <p:nvPr userDrawn="1"/>
        </p:nvSpPr>
        <p:spPr>
          <a:xfrm rot="10800000">
            <a:off x="404058" y="1879895"/>
            <a:ext cx="779849" cy="320272"/>
          </a:xfrm>
          <a:prstGeom prst="triangle">
            <a:avLst>
              <a:gd name="adj" fmla="val 4718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24ED904E-9A50-EB46-8546-8B3A3B91CC24}"/>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tretch/>
        </p:blipFill>
        <p:spPr>
          <a:xfrm>
            <a:off x="0" y="396386"/>
            <a:ext cx="12192000" cy="6461615"/>
          </a:xfrm>
          <a:prstGeom prst="rect">
            <a:avLst/>
          </a:prstGeom>
        </p:spPr>
      </p:pic>
    </p:spTree>
    <p:extLst>
      <p:ext uri="{BB962C8B-B14F-4D97-AF65-F5344CB8AC3E}">
        <p14:creationId xmlns:p14="http://schemas.microsoft.com/office/powerpoint/2010/main" val="3240835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B3D8-C3E2-1F42-93A3-6886745CD715}"/>
              </a:ext>
            </a:extLst>
          </p:cNvPr>
          <p:cNvSpPr>
            <a:spLocks noGrp="1"/>
          </p:cNvSpPr>
          <p:nvPr>
            <p:ph type="title"/>
          </p:nvPr>
        </p:nvSpPr>
        <p:spPr>
          <a:xfrm>
            <a:off x="559905" y="1395169"/>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FCF7A84-CF65-CC46-97C0-3B056C073A2A}"/>
              </a:ext>
            </a:extLst>
          </p:cNvPr>
          <p:cNvSpPr>
            <a:spLocks noGrp="1"/>
          </p:cNvSpPr>
          <p:nvPr>
            <p:ph idx="1"/>
          </p:nvPr>
        </p:nvSpPr>
        <p:spPr>
          <a:xfrm>
            <a:off x="559905" y="2855674"/>
            <a:ext cx="10515600" cy="22729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5B9823DA-6B8F-D34F-B77B-293EBDBA935B}"/>
              </a:ext>
              <a:ext uri="{C183D7F6-B498-43B3-948B-1728B52AA6E4}">
                <adec:decorative xmlns:adec="http://schemas.microsoft.com/office/drawing/2017/decorative" val="1"/>
              </a:ext>
            </a:extLst>
          </p:cNvPr>
          <p:cNvSpPr/>
          <p:nvPr userDrawn="1"/>
        </p:nvSpPr>
        <p:spPr>
          <a:xfrm>
            <a:off x="0" y="6334540"/>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Rectangle 7">
            <a:extLst>
              <a:ext uri="{FF2B5EF4-FFF2-40B4-BE49-F238E27FC236}">
                <a16:creationId xmlns:a16="http://schemas.microsoft.com/office/drawing/2014/main" id="{2439D0B0-EE2D-6748-8EBE-5B127DB7F7FE}"/>
              </a:ext>
              <a:ext uri="{C183D7F6-B498-43B3-948B-1728B52AA6E4}">
                <adec:decorative xmlns:adec="http://schemas.microsoft.com/office/drawing/2017/decorative" val="1"/>
              </a:ext>
            </a:extLst>
          </p:cNvPr>
          <p:cNvSpPr/>
          <p:nvPr userDrawn="1"/>
        </p:nvSpPr>
        <p:spPr>
          <a:xfrm>
            <a:off x="0" y="5996521"/>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9" name="Rectangle 8">
            <a:extLst>
              <a:ext uri="{FF2B5EF4-FFF2-40B4-BE49-F238E27FC236}">
                <a16:creationId xmlns:a16="http://schemas.microsoft.com/office/drawing/2014/main" id="{369D118B-293F-C248-BA28-B68002DC2FBA}"/>
              </a:ext>
              <a:ext uri="{C183D7F6-B498-43B3-948B-1728B52AA6E4}">
                <adec:decorative xmlns:adec="http://schemas.microsoft.com/office/drawing/2017/decorative" val="1"/>
              </a:ext>
            </a:extLst>
          </p:cNvPr>
          <p:cNvSpPr/>
          <p:nvPr userDrawn="1"/>
        </p:nvSpPr>
        <p:spPr>
          <a:xfrm>
            <a:off x="0" y="6162417"/>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2" name="Footer Placeholder 16">
            <a:extLst>
              <a:ext uri="{FF2B5EF4-FFF2-40B4-BE49-F238E27FC236}">
                <a16:creationId xmlns:a16="http://schemas.microsoft.com/office/drawing/2014/main" id="{4FC3C53A-2989-FD46-A3AC-A9D57F1BDCD9}"/>
              </a:ext>
            </a:extLst>
          </p:cNvPr>
          <p:cNvSpPr txBox="1">
            <a:spLocks/>
          </p:cNvSpPr>
          <p:nvPr userDrawn="1"/>
        </p:nvSpPr>
        <p:spPr>
          <a:xfrm>
            <a:off x="559905" y="6371172"/>
            <a:ext cx="7116549" cy="4868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300" b="1" dirty="0">
                <a:solidFill>
                  <a:schemeClr val="accent5"/>
                </a:solidFill>
              </a:rPr>
              <a:t>@</a:t>
            </a:r>
            <a:r>
              <a:rPr lang="en-GB" sz="1300" b="1" dirty="0" err="1">
                <a:solidFill>
                  <a:schemeClr val="accent5"/>
                </a:solidFill>
              </a:rPr>
              <a:t>NHS_HealthEdEng</a:t>
            </a:r>
            <a:endParaRPr lang="en-GB" sz="1300" b="1" dirty="0">
              <a:solidFill>
                <a:schemeClr val="accent5"/>
              </a:solidFill>
            </a:endParaRPr>
          </a:p>
        </p:txBody>
      </p:sp>
    </p:spTree>
    <p:extLst>
      <p:ext uri="{BB962C8B-B14F-4D97-AF65-F5344CB8AC3E}">
        <p14:creationId xmlns:p14="http://schemas.microsoft.com/office/powerpoint/2010/main" val="274856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C913EF-3539-B24F-BAD4-7B97C86E1870}"/>
              </a:ext>
              <a:ext uri="{C183D7F6-B498-43B3-948B-1728B52AA6E4}">
                <adec:decorative xmlns:adec="http://schemas.microsoft.com/office/drawing/2017/decorative" val="1"/>
              </a:ext>
            </a:extLst>
          </p:cNvPr>
          <p:cNvSpPr/>
          <p:nvPr userDrawn="1"/>
        </p:nvSpPr>
        <p:spPr>
          <a:xfrm>
            <a:off x="0" y="6334540"/>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Rectangle 7">
            <a:extLst>
              <a:ext uri="{FF2B5EF4-FFF2-40B4-BE49-F238E27FC236}">
                <a16:creationId xmlns:a16="http://schemas.microsoft.com/office/drawing/2014/main" id="{6D689862-6EA4-BF46-99BF-BAD3A73769C8}"/>
              </a:ext>
              <a:ext uri="{C183D7F6-B498-43B3-948B-1728B52AA6E4}">
                <adec:decorative xmlns:adec="http://schemas.microsoft.com/office/drawing/2017/decorative" val="1"/>
              </a:ext>
            </a:extLst>
          </p:cNvPr>
          <p:cNvSpPr/>
          <p:nvPr userDrawn="1"/>
        </p:nvSpPr>
        <p:spPr>
          <a:xfrm>
            <a:off x="0" y="5996521"/>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9" name="Rectangle 8">
            <a:extLst>
              <a:ext uri="{FF2B5EF4-FFF2-40B4-BE49-F238E27FC236}">
                <a16:creationId xmlns:a16="http://schemas.microsoft.com/office/drawing/2014/main" id="{A4858048-AAD4-0B44-BF43-40B913ECEB1A}"/>
              </a:ext>
              <a:ext uri="{C183D7F6-B498-43B3-948B-1728B52AA6E4}">
                <adec:decorative xmlns:adec="http://schemas.microsoft.com/office/drawing/2017/decorative" val="1"/>
              </a:ext>
            </a:extLst>
          </p:cNvPr>
          <p:cNvSpPr/>
          <p:nvPr userDrawn="1"/>
        </p:nvSpPr>
        <p:spPr>
          <a:xfrm>
            <a:off x="0" y="6162417"/>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0" name="Footer Placeholder 16">
            <a:extLst>
              <a:ext uri="{FF2B5EF4-FFF2-40B4-BE49-F238E27FC236}">
                <a16:creationId xmlns:a16="http://schemas.microsoft.com/office/drawing/2014/main" id="{DD4979A2-FB9A-3B4E-91D7-99D15F0FFC19}"/>
              </a:ext>
            </a:extLst>
          </p:cNvPr>
          <p:cNvSpPr txBox="1">
            <a:spLocks/>
          </p:cNvSpPr>
          <p:nvPr userDrawn="1"/>
        </p:nvSpPr>
        <p:spPr>
          <a:xfrm>
            <a:off x="559905" y="6371172"/>
            <a:ext cx="7116549" cy="4868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300" b="1" dirty="0">
                <a:solidFill>
                  <a:schemeClr val="accent5"/>
                </a:solidFill>
              </a:rPr>
              <a:t>@</a:t>
            </a:r>
            <a:r>
              <a:rPr lang="en-GB" sz="1300" b="1" dirty="0" err="1">
                <a:solidFill>
                  <a:schemeClr val="accent5"/>
                </a:solidFill>
              </a:rPr>
              <a:t>NHS_HealthEdEng</a:t>
            </a:r>
            <a:endParaRPr lang="en-GB" sz="1300" b="1" dirty="0">
              <a:solidFill>
                <a:schemeClr val="accent5"/>
              </a:solidFill>
            </a:endParaRPr>
          </a:p>
        </p:txBody>
      </p:sp>
      <p:sp>
        <p:nvSpPr>
          <p:cNvPr id="11" name="Title 1">
            <a:extLst>
              <a:ext uri="{FF2B5EF4-FFF2-40B4-BE49-F238E27FC236}">
                <a16:creationId xmlns:a16="http://schemas.microsoft.com/office/drawing/2014/main" id="{271CF08E-2D69-5642-80CC-A30DB1685843}"/>
              </a:ext>
            </a:extLst>
          </p:cNvPr>
          <p:cNvSpPr>
            <a:spLocks noGrp="1"/>
          </p:cNvSpPr>
          <p:nvPr>
            <p:ph type="title"/>
          </p:nvPr>
        </p:nvSpPr>
        <p:spPr>
          <a:xfrm>
            <a:off x="559905" y="1395172"/>
            <a:ext cx="10515600" cy="636205"/>
          </a:xfrm>
        </p:spPr>
        <p:txBody>
          <a:bodyPr/>
          <a:lstStyle/>
          <a:p>
            <a:r>
              <a:rPr lang="en-US" dirty="0"/>
              <a:t>Click to edit Master title style</a:t>
            </a:r>
          </a:p>
        </p:txBody>
      </p:sp>
      <p:sp>
        <p:nvSpPr>
          <p:cNvPr id="12" name="Content Placeholder 2">
            <a:extLst>
              <a:ext uri="{FF2B5EF4-FFF2-40B4-BE49-F238E27FC236}">
                <a16:creationId xmlns:a16="http://schemas.microsoft.com/office/drawing/2014/main" id="{52772D1C-B7D6-7E40-A101-C613743586C9}"/>
              </a:ext>
            </a:extLst>
          </p:cNvPr>
          <p:cNvSpPr>
            <a:spLocks noGrp="1"/>
          </p:cNvSpPr>
          <p:nvPr>
            <p:ph idx="1"/>
          </p:nvPr>
        </p:nvSpPr>
        <p:spPr>
          <a:xfrm>
            <a:off x="559904" y="2292629"/>
            <a:ext cx="7815470" cy="335599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7663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38C66A-BB49-0F4B-8CD5-DD58CA18CCB9}"/>
              </a:ext>
              <a:ext uri="{C183D7F6-B498-43B3-948B-1728B52AA6E4}">
                <adec:decorative xmlns:adec="http://schemas.microsoft.com/office/drawing/2017/decorative" val="1"/>
              </a:ext>
            </a:extLst>
          </p:cNvPr>
          <p:cNvSpPr/>
          <p:nvPr userDrawn="1"/>
        </p:nvSpPr>
        <p:spPr>
          <a:xfrm>
            <a:off x="0" y="6334540"/>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9" name="Rectangle 8">
            <a:extLst>
              <a:ext uri="{FF2B5EF4-FFF2-40B4-BE49-F238E27FC236}">
                <a16:creationId xmlns:a16="http://schemas.microsoft.com/office/drawing/2014/main" id="{D6D6DDEC-27DF-6B44-8A5C-8BA7D7877CEA}"/>
              </a:ext>
              <a:ext uri="{C183D7F6-B498-43B3-948B-1728B52AA6E4}">
                <adec:decorative xmlns:adec="http://schemas.microsoft.com/office/drawing/2017/decorative" val="1"/>
              </a:ext>
            </a:extLst>
          </p:cNvPr>
          <p:cNvSpPr/>
          <p:nvPr userDrawn="1"/>
        </p:nvSpPr>
        <p:spPr>
          <a:xfrm>
            <a:off x="0" y="5996521"/>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0" name="Rectangle 9">
            <a:extLst>
              <a:ext uri="{FF2B5EF4-FFF2-40B4-BE49-F238E27FC236}">
                <a16:creationId xmlns:a16="http://schemas.microsoft.com/office/drawing/2014/main" id="{EA11DC39-0F96-FC4D-9C92-F1BB1A8B409F}"/>
              </a:ext>
              <a:ext uri="{C183D7F6-B498-43B3-948B-1728B52AA6E4}">
                <adec:decorative xmlns:adec="http://schemas.microsoft.com/office/drawing/2017/decorative" val="1"/>
              </a:ext>
            </a:extLst>
          </p:cNvPr>
          <p:cNvSpPr/>
          <p:nvPr userDrawn="1"/>
        </p:nvSpPr>
        <p:spPr>
          <a:xfrm>
            <a:off x="0" y="6162417"/>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1" name="Footer Placeholder 16">
            <a:extLst>
              <a:ext uri="{FF2B5EF4-FFF2-40B4-BE49-F238E27FC236}">
                <a16:creationId xmlns:a16="http://schemas.microsoft.com/office/drawing/2014/main" id="{A0451A68-537B-AF4D-BD45-6E48D4DB2BDE}"/>
              </a:ext>
            </a:extLst>
          </p:cNvPr>
          <p:cNvSpPr txBox="1">
            <a:spLocks/>
          </p:cNvSpPr>
          <p:nvPr userDrawn="1"/>
        </p:nvSpPr>
        <p:spPr>
          <a:xfrm>
            <a:off x="559905" y="6371172"/>
            <a:ext cx="7116549" cy="4868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300" b="1" dirty="0">
                <a:solidFill>
                  <a:schemeClr val="accent5"/>
                </a:solidFill>
              </a:rPr>
              <a:t>@</a:t>
            </a:r>
            <a:r>
              <a:rPr lang="en-GB" sz="1300" b="1" dirty="0" err="1">
                <a:solidFill>
                  <a:schemeClr val="accent5"/>
                </a:solidFill>
              </a:rPr>
              <a:t>NHS_HealthEdEng</a:t>
            </a:r>
            <a:endParaRPr lang="en-GB" sz="1300" b="1" dirty="0">
              <a:solidFill>
                <a:schemeClr val="accent5"/>
              </a:solidFill>
            </a:endParaRPr>
          </a:p>
        </p:txBody>
      </p:sp>
      <p:sp>
        <p:nvSpPr>
          <p:cNvPr id="12" name="Title 1">
            <a:extLst>
              <a:ext uri="{FF2B5EF4-FFF2-40B4-BE49-F238E27FC236}">
                <a16:creationId xmlns:a16="http://schemas.microsoft.com/office/drawing/2014/main" id="{BC4BA2FD-240E-7D42-9001-70573928D6DF}"/>
              </a:ext>
            </a:extLst>
          </p:cNvPr>
          <p:cNvSpPr>
            <a:spLocks noGrp="1"/>
          </p:cNvSpPr>
          <p:nvPr>
            <p:ph type="title"/>
          </p:nvPr>
        </p:nvSpPr>
        <p:spPr>
          <a:xfrm>
            <a:off x="559905" y="1395172"/>
            <a:ext cx="10515600" cy="636205"/>
          </a:xfrm>
        </p:spPr>
        <p:txBody>
          <a:bodyPr/>
          <a:lstStyle/>
          <a:p>
            <a:r>
              <a:rPr lang="en-US" dirty="0"/>
              <a:t>Click to edit Master title style</a:t>
            </a:r>
          </a:p>
        </p:txBody>
      </p:sp>
      <p:sp>
        <p:nvSpPr>
          <p:cNvPr id="13" name="Content Placeholder 2">
            <a:extLst>
              <a:ext uri="{FF2B5EF4-FFF2-40B4-BE49-F238E27FC236}">
                <a16:creationId xmlns:a16="http://schemas.microsoft.com/office/drawing/2014/main" id="{78872E4C-32C0-0E43-B171-E68384BD29CC}"/>
              </a:ext>
            </a:extLst>
          </p:cNvPr>
          <p:cNvSpPr>
            <a:spLocks noGrp="1"/>
          </p:cNvSpPr>
          <p:nvPr>
            <p:ph idx="1"/>
          </p:nvPr>
        </p:nvSpPr>
        <p:spPr>
          <a:xfrm>
            <a:off x="559904" y="2292629"/>
            <a:ext cx="7815470" cy="3355996"/>
          </a:xfrm>
        </p:spPr>
        <p:txBody>
          <a:bodyPr/>
          <a:lstStyle>
            <a:lvl1pPr marL="0" indent="0">
              <a:buNone/>
              <a:defRPr b="1">
                <a:solidFill>
                  <a:schemeClr val="tx1"/>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3875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CFFBB2B-EDFB-F14A-A023-1F8279F098C9}"/>
              </a:ext>
              <a:ext uri="{C183D7F6-B498-43B3-948B-1728B52AA6E4}">
                <adec:decorative xmlns:adec="http://schemas.microsoft.com/office/drawing/2017/decorative" val="1"/>
              </a:ext>
            </a:extLst>
          </p:cNvPr>
          <p:cNvSpPr/>
          <p:nvPr userDrawn="1"/>
        </p:nvSpPr>
        <p:spPr>
          <a:xfrm>
            <a:off x="0" y="6334540"/>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Rectangle 10">
            <a:extLst>
              <a:ext uri="{FF2B5EF4-FFF2-40B4-BE49-F238E27FC236}">
                <a16:creationId xmlns:a16="http://schemas.microsoft.com/office/drawing/2014/main" id="{CEE7ECDF-F837-444E-8340-4683B45E354E}"/>
              </a:ext>
              <a:ext uri="{C183D7F6-B498-43B3-948B-1728B52AA6E4}">
                <adec:decorative xmlns:adec="http://schemas.microsoft.com/office/drawing/2017/decorative" val="1"/>
              </a:ext>
            </a:extLst>
          </p:cNvPr>
          <p:cNvSpPr/>
          <p:nvPr userDrawn="1"/>
        </p:nvSpPr>
        <p:spPr>
          <a:xfrm>
            <a:off x="0" y="5996521"/>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1D3DADA9-0C34-7C4C-8591-F29E7EBE7C9A}"/>
              </a:ext>
              <a:ext uri="{C183D7F6-B498-43B3-948B-1728B52AA6E4}">
                <adec:decorative xmlns:adec="http://schemas.microsoft.com/office/drawing/2017/decorative" val="1"/>
              </a:ext>
            </a:extLst>
          </p:cNvPr>
          <p:cNvSpPr/>
          <p:nvPr userDrawn="1"/>
        </p:nvSpPr>
        <p:spPr>
          <a:xfrm>
            <a:off x="0" y="6162417"/>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3" name="Footer Placeholder 16">
            <a:extLst>
              <a:ext uri="{FF2B5EF4-FFF2-40B4-BE49-F238E27FC236}">
                <a16:creationId xmlns:a16="http://schemas.microsoft.com/office/drawing/2014/main" id="{DF732811-1995-6E4A-B606-DE84E0AFF445}"/>
              </a:ext>
            </a:extLst>
          </p:cNvPr>
          <p:cNvSpPr txBox="1">
            <a:spLocks/>
          </p:cNvSpPr>
          <p:nvPr userDrawn="1"/>
        </p:nvSpPr>
        <p:spPr>
          <a:xfrm>
            <a:off x="559905" y="6371172"/>
            <a:ext cx="7116549" cy="4868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300" b="1" dirty="0">
                <a:solidFill>
                  <a:schemeClr val="accent5"/>
                </a:solidFill>
              </a:rPr>
              <a:t>@</a:t>
            </a:r>
            <a:r>
              <a:rPr lang="en-GB" sz="1300" b="1" dirty="0" err="1">
                <a:solidFill>
                  <a:schemeClr val="accent5"/>
                </a:solidFill>
              </a:rPr>
              <a:t>NHS_HealthEdEng</a:t>
            </a:r>
            <a:endParaRPr lang="en-GB" sz="1300" b="1" dirty="0">
              <a:solidFill>
                <a:schemeClr val="accent5"/>
              </a:solidFill>
            </a:endParaRPr>
          </a:p>
        </p:txBody>
      </p:sp>
      <p:sp>
        <p:nvSpPr>
          <p:cNvPr id="14" name="Title 1">
            <a:extLst>
              <a:ext uri="{FF2B5EF4-FFF2-40B4-BE49-F238E27FC236}">
                <a16:creationId xmlns:a16="http://schemas.microsoft.com/office/drawing/2014/main" id="{4469D51B-9609-254D-85D8-6D25ED25907D}"/>
              </a:ext>
            </a:extLst>
          </p:cNvPr>
          <p:cNvSpPr>
            <a:spLocks noGrp="1"/>
          </p:cNvSpPr>
          <p:nvPr>
            <p:ph type="title"/>
          </p:nvPr>
        </p:nvSpPr>
        <p:spPr>
          <a:xfrm>
            <a:off x="559905" y="1395172"/>
            <a:ext cx="10515600" cy="636205"/>
          </a:xfrm>
        </p:spPr>
        <p:txBody>
          <a:bodyPr/>
          <a:lstStyle/>
          <a:p>
            <a:r>
              <a:rPr lang="en-US" dirty="0"/>
              <a:t>Click to edit Master title style</a:t>
            </a:r>
          </a:p>
        </p:txBody>
      </p:sp>
      <p:sp>
        <p:nvSpPr>
          <p:cNvPr id="15" name="Content Placeholder 2">
            <a:extLst>
              <a:ext uri="{FF2B5EF4-FFF2-40B4-BE49-F238E27FC236}">
                <a16:creationId xmlns:a16="http://schemas.microsoft.com/office/drawing/2014/main" id="{AFCFA703-8042-BB4C-A3BD-65A2A8F4486C}"/>
              </a:ext>
            </a:extLst>
          </p:cNvPr>
          <p:cNvSpPr>
            <a:spLocks noGrp="1"/>
          </p:cNvSpPr>
          <p:nvPr>
            <p:ph idx="1"/>
          </p:nvPr>
        </p:nvSpPr>
        <p:spPr>
          <a:xfrm>
            <a:off x="559909" y="2292628"/>
            <a:ext cx="6092686" cy="3459493"/>
          </a:xfrm>
        </p:spPr>
        <p:txBody>
          <a:bodyPr/>
          <a:lstStyle>
            <a:lvl1pPr marL="342883" indent="-342883">
              <a:buFont typeface="Arial" panose="020B0604020202020204" pitchFamily="34" charset="0"/>
              <a:buChar char="•"/>
              <a:defRPr sz="2800" b="0">
                <a:solidFill>
                  <a:schemeClr val="bg2">
                    <a:lumMod val="25000"/>
                  </a:schemeClr>
                </a:solidFill>
              </a:defRPr>
            </a:lvl1pPr>
            <a:lvl2pPr>
              <a:defRPr sz="24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6963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BEC74E-85C4-FD4A-ADCD-F68FCCD62B6B}"/>
              </a:ext>
              <a:ext uri="{C183D7F6-B498-43B3-948B-1728B52AA6E4}">
                <adec:decorative xmlns:adec="http://schemas.microsoft.com/office/drawing/2017/decorative" val="1"/>
              </a:ext>
            </a:extLst>
          </p:cNvPr>
          <p:cNvSpPr/>
          <p:nvPr userDrawn="1"/>
        </p:nvSpPr>
        <p:spPr>
          <a:xfrm>
            <a:off x="0" y="6334540"/>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 name="Rectangle 6">
            <a:extLst>
              <a:ext uri="{FF2B5EF4-FFF2-40B4-BE49-F238E27FC236}">
                <a16:creationId xmlns:a16="http://schemas.microsoft.com/office/drawing/2014/main" id="{C818D588-9CF1-AC4B-AA40-F3AA7180A13D}"/>
              </a:ext>
              <a:ext uri="{C183D7F6-B498-43B3-948B-1728B52AA6E4}">
                <adec:decorative xmlns:adec="http://schemas.microsoft.com/office/drawing/2017/decorative" val="1"/>
              </a:ext>
            </a:extLst>
          </p:cNvPr>
          <p:cNvSpPr/>
          <p:nvPr userDrawn="1"/>
        </p:nvSpPr>
        <p:spPr>
          <a:xfrm>
            <a:off x="0" y="5996521"/>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8" name="Rectangle 7">
            <a:extLst>
              <a:ext uri="{FF2B5EF4-FFF2-40B4-BE49-F238E27FC236}">
                <a16:creationId xmlns:a16="http://schemas.microsoft.com/office/drawing/2014/main" id="{949D0716-FCE9-FF47-9ABE-434154D75C76}"/>
              </a:ext>
              <a:ext uri="{C183D7F6-B498-43B3-948B-1728B52AA6E4}">
                <adec:decorative xmlns:adec="http://schemas.microsoft.com/office/drawing/2017/decorative" val="1"/>
              </a:ext>
            </a:extLst>
          </p:cNvPr>
          <p:cNvSpPr/>
          <p:nvPr userDrawn="1"/>
        </p:nvSpPr>
        <p:spPr>
          <a:xfrm>
            <a:off x="0" y="6162417"/>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07846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7232-2F5C-4B69-861A-B02D803259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EF9DFCA-4D42-4407-9FE5-7D673DDCA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E621B7A-9FB2-410F-AF2E-CAC577E60D26}"/>
              </a:ext>
            </a:extLst>
          </p:cNvPr>
          <p:cNvSpPr>
            <a:spLocks noGrp="1"/>
          </p:cNvSpPr>
          <p:nvPr>
            <p:ph type="dt" sz="half" idx="10"/>
          </p:nvPr>
        </p:nvSpPr>
        <p:spPr/>
        <p:txBody>
          <a:bodyPr/>
          <a:lstStyle/>
          <a:p>
            <a:fld id="{51833BD9-EF57-416F-B0DE-94799555BF62}" type="datetimeFigureOut">
              <a:rPr lang="en-GB" smtClean="0"/>
              <a:t>13/07/2022</a:t>
            </a:fld>
            <a:endParaRPr lang="en-GB"/>
          </a:p>
        </p:txBody>
      </p:sp>
      <p:sp>
        <p:nvSpPr>
          <p:cNvPr id="5" name="Footer Placeholder 4">
            <a:extLst>
              <a:ext uri="{FF2B5EF4-FFF2-40B4-BE49-F238E27FC236}">
                <a16:creationId xmlns:a16="http://schemas.microsoft.com/office/drawing/2014/main" id="{7C7DB59F-0351-4C03-A21D-E7B576AE72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23916E-0773-4FF8-BDAB-8A5FBAD384B5}"/>
              </a:ext>
            </a:extLst>
          </p:cNvPr>
          <p:cNvSpPr>
            <a:spLocks noGrp="1"/>
          </p:cNvSpPr>
          <p:nvPr>
            <p:ph type="sldNum" sz="quarter" idx="12"/>
          </p:nvPr>
        </p:nvSpPr>
        <p:spPr/>
        <p:txBody>
          <a:bodyPr/>
          <a:lstStyle/>
          <a:p>
            <a:fld id="{4BFE10F6-BB41-4477-9251-ACB0BB376934}" type="slidenum">
              <a:rPr lang="en-GB" smtClean="0"/>
              <a:t>‹#›</a:t>
            </a:fld>
            <a:endParaRPr lang="en-GB"/>
          </a:p>
        </p:txBody>
      </p:sp>
    </p:spTree>
    <p:extLst>
      <p:ext uri="{BB962C8B-B14F-4D97-AF65-F5344CB8AC3E}">
        <p14:creationId xmlns:p14="http://schemas.microsoft.com/office/powerpoint/2010/main" val="3652793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34278-DBCF-48DB-99C1-50C102BD53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353409-3F59-4C8A-B507-5607B0F829D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74F985-6A88-4A05-B0ED-984A0E3301FB}"/>
              </a:ext>
            </a:extLst>
          </p:cNvPr>
          <p:cNvSpPr>
            <a:spLocks noGrp="1"/>
          </p:cNvSpPr>
          <p:nvPr>
            <p:ph type="dt" sz="half" idx="10"/>
          </p:nvPr>
        </p:nvSpPr>
        <p:spPr/>
        <p:txBody>
          <a:bodyPr/>
          <a:lstStyle/>
          <a:p>
            <a:fld id="{51833BD9-EF57-416F-B0DE-94799555BF62}" type="datetimeFigureOut">
              <a:rPr lang="en-GB" smtClean="0"/>
              <a:t>13/07/2022</a:t>
            </a:fld>
            <a:endParaRPr lang="en-GB"/>
          </a:p>
        </p:txBody>
      </p:sp>
      <p:sp>
        <p:nvSpPr>
          <p:cNvPr id="5" name="Footer Placeholder 4">
            <a:extLst>
              <a:ext uri="{FF2B5EF4-FFF2-40B4-BE49-F238E27FC236}">
                <a16:creationId xmlns:a16="http://schemas.microsoft.com/office/drawing/2014/main" id="{B7CC1F6E-B8D5-491C-9612-92239CB39C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CBAA87-C0C1-4887-95C9-C654AE3153F3}"/>
              </a:ext>
            </a:extLst>
          </p:cNvPr>
          <p:cNvSpPr>
            <a:spLocks noGrp="1"/>
          </p:cNvSpPr>
          <p:nvPr>
            <p:ph type="sldNum" sz="quarter" idx="12"/>
          </p:nvPr>
        </p:nvSpPr>
        <p:spPr/>
        <p:txBody>
          <a:bodyPr/>
          <a:lstStyle/>
          <a:p>
            <a:fld id="{4BFE10F6-BB41-4477-9251-ACB0BB376934}" type="slidenum">
              <a:rPr lang="en-GB" smtClean="0"/>
              <a:t>‹#›</a:t>
            </a:fld>
            <a:endParaRPr lang="en-GB"/>
          </a:p>
        </p:txBody>
      </p:sp>
    </p:spTree>
    <p:extLst>
      <p:ext uri="{BB962C8B-B14F-4D97-AF65-F5344CB8AC3E}">
        <p14:creationId xmlns:p14="http://schemas.microsoft.com/office/powerpoint/2010/main" val="2560069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412F-B098-46C1-A0B5-B67F869EC0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F10F1AA-3335-435A-BF91-1F58D99E3B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B768FB-2C62-4D68-B129-FFCA3C7131D9}"/>
              </a:ext>
            </a:extLst>
          </p:cNvPr>
          <p:cNvSpPr>
            <a:spLocks noGrp="1"/>
          </p:cNvSpPr>
          <p:nvPr>
            <p:ph type="dt" sz="half" idx="10"/>
          </p:nvPr>
        </p:nvSpPr>
        <p:spPr/>
        <p:txBody>
          <a:bodyPr/>
          <a:lstStyle/>
          <a:p>
            <a:fld id="{51833BD9-EF57-416F-B0DE-94799555BF62}" type="datetimeFigureOut">
              <a:rPr lang="en-GB" smtClean="0"/>
              <a:t>13/07/2022</a:t>
            </a:fld>
            <a:endParaRPr lang="en-GB"/>
          </a:p>
        </p:txBody>
      </p:sp>
      <p:sp>
        <p:nvSpPr>
          <p:cNvPr id="5" name="Footer Placeholder 4">
            <a:extLst>
              <a:ext uri="{FF2B5EF4-FFF2-40B4-BE49-F238E27FC236}">
                <a16:creationId xmlns:a16="http://schemas.microsoft.com/office/drawing/2014/main" id="{A2AFFD43-9278-448E-9CA2-78DBC1B96E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466ED2-7CA9-4CCD-9FE4-7919994545FD}"/>
              </a:ext>
            </a:extLst>
          </p:cNvPr>
          <p:cNvSpPr>
            <a:spLocks noGrp="1"/>
          </p:cNvSpPr>
          <p:nvPr>
            <p:ph type="sldNum" sz="quarter" idx="12"/>
          </p:nvPr>
        </p:nvSpPr>
        <p:spPr/>
        <p:txBody>
          <a:bodyPr/>
          <a:lstStyle/>
          <a:p>
            <a:fld id="{4BFE10F6-BB41-4477-9251-ACB0BB376934}" type="slidenum">
              <a:rPr lang="en-GB" smtClean="0"/>
              <a:t>‹#›</a:t>
            </a:fld>
            <a:endParaRPr lang="en-GB"/>
          </a:p>
        </p:txBody>
      </p:sp>
    </p:spTree>
    <p:extLst>
      <p:ext uri="{BB962C8B-B14F-4D97-AF65-F5344CB8AC3E}">
        <p14:creationId xmlns:p14="http://schemas.microsoft.com/office/powerpoint/2010/main" val="4199042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1D8D9-9A98-439F-A042-6D2146A1817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64495E-941D-4C92-92E7-69C0896B050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0E25324-9697-42C6-9F61-D37F8630B3A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C601418-7414-462A-8075-D32F0034AC99}"/>
              </a:ext>
            </a:extLst>
          </p:cNvPr>
          <p:cNvSpPr>
            <a:spLocks noGrp="1"/>
          </p:cNvSpPr>
          <p:nvPr>
            <p:ph type="dt" sz="half" idx="10"/>
          </p:nvPr>
        </p:nvSpPr>
        <p:spPr/>
        <p:txBody>
          <a:bodyPr/>
          <a:lstStyle/>
          <a:p>
            <a:fld id="{51833BD9-EF57-416F-B0DE-94799555BF62}" type="datetimeFigureOut">
              <a:rPr lang="en-GB" smtClean="0"/>
              <a:t>13/07/2022</a:t>
            </a:fld>
            <a:endParaRPr lang="en-GB"/>
          </a:p>
        </p:txBody>
      </p:sp>
      <p:sp>
        <p:nvSpPr>
          <p:cNvPr id="6" name="Footer Placeholder 5">
            <a:extLst>
              <a:ext uri="{FF2B5EF4-FFF2-40B4-BE49-F238E27FC236}">
                <a16:creationId xmlns:a16="http://schemas.microsoft.com/office/drawing/2014/main" id="{5685E55C-900E-4E78-BF74-6CF24BC61A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3C7592-C508-4ACA-BF79-FFF28E174D17}"/>
              </a:ext>
            </a:extLst>
          </p:cNvPr>
          <p:cNvSpPr>
            <a:spLocks noGrp="1"/>
          </p:cNvSpPr>
          <p:nvPr>
            <p:ph type="sldNum" sz="quarter" idx="12"/>
          </p:nvPr>
        </p:nvSpPr>
        <p:spPr/>
        <p:txBody>
          <a:bodyPr/>
          <a:lstStyle/>
          <a:p>
            <a:fld id="{4BFE10F6-BB41-4477-9251-ACB0BB376934}" type="slidenum">
              <a:rPr lang="en-GB" smtClean="0"/>
              <a:t>‹#›</a:t>
            </a:fld>
            <a:endParaRPr lang="en-GB"/>
          </a:p>
        </p:txBody>
      </p:sp>
    </p:spTree>
    <p:extLst>
      <p:ext uri="{BB962C8B-B14F-4D97-AF65-F5344CB8AC3E}">
        <p14:creationId xmlns:p14="http://schemas.microsoft.com/office/powerpoint/2010/main" val="876018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0" y="1649628"/>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14921" y="85446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10261546" y="293024"/>
            <a:ext cx="1440873" cy="436418"/>
          </a:xfrm>
          <a:prstGeom prst="rect">
            <a:avLst/>
          </a:prstGeom>
        </p:spPr>
      </p:pic>
    </p:spTree>
    <p:extLst>
      <p:ext uri="{BB962C8B-B14F-4D97-AF65-F5344CB8AC3E}">
        <p14:creationId xmlns:p14="http://schemas.microsoft.com/office/powerpoint/2010/main" val="806485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73F78-B18B-45F1-A63D-B0E362CC2B0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66362E-83CC-4588-81C4-5E7DAF2970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8F0105-D592-48E6-9D83-A3DD5FF5C7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AA99167-E23C-491E-BCAC-87E061DC2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235683B-6D99-4068-8345-667C2FB0A68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C66DBC0-72F5-46FB-86DD-DBDF4AC21FCC}"/>
              </a:ext>
            </a:extLst>
          </p:cNvPr>
          <p:cNvSpPr>
            <a:spLocks noGrp="1"/>
          </p:cNvSpPr>
          <p:nvPr>
            <p:ph type="dt" sz="half" idx="10"/>
          </p:nvPr>
        </p:nvSpPr>
        <p:spPr/>
        <p:txBody>
          <a:bodyPr/>
          <a:lstStyle/>
          <a:p>
            <a:fld id="{51833BD9-EF57-416F-B0DE-94799555BF62}" type="datetimeFigureOut">
              <a:rPr lang="en-GB" smtClean="0"/>
              <a:t>13/07/2022</a:t>
            </a:fld>
            <a:endParaRPr lang="en-GB"/>
          </a:p>
        </p:txBody>
      </p:sp>
      <p:sp>
        <p:nvSpPr>
          <p:cNvPr id="8" name="Footer Placeholder 7">
            <a:extLst>
              <a:ext uri="{FF2B5EF4-FFF2-40B4-BE49-F238E27FC236}">
                <a16:creationId xmlns:a16="http://schemas.microsoft.com/office/drawing/2014/main" id="{54F1BF1B-B136-4316-AEE7-5C5AB82E809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A01FE49-4926-489C-9C7A-455B215D7516}"/>
              </a:ext>
            </a:extLst>
          </p:cNvPr>
          <p:cNvSpPr>
            <a:spLocks noGrp="1"/>
          </p:cNvSpPr>
          <p:nvPr>
            <p:ph type="sldNum" sz="quarter" idx="12"/>
          </p:nvPr>
        </p:nvSpPr>
        <p:spPr/>
        <p:txBody>
          <a:bodyPr/>
          <a:lstStyle/>
          <a:p>
            <a:fld id="{4BFE10F6-BB41-4477-9251-ACB0BB376934}" type="slidenum">
              <a:rPr lang="en-GB" smtClean="0"/>
              <a:t>‹#›</a:t>
            </a:fld>
            <a:endParaRPr lang="en-GB"/>
          </a:p>
        </p:txBody>
      </p:sp>
    </p:spTree>
    <p:extLst>
      <p:ext uri="{BB962C8B-B14F-4D97-AF65-F5344CB8AC3E}">
        <p14:creationId xmlns:p14="http://schemas.microsoft.com/office/powerpoint/2010/main" val="223856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0673B-9BC0-41C8-84B6-85B097CA628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6D8911-34D0-4A21-90E3-2FAD2297F729}"/>
              </a:ext>
            </a:extLst>
          </p:cNvPr>
          <p:cNvSpPr>
            <a:spLocks noGrp="1"/>
          </p:cNvSpPr>
          <p:nvPr>
            <p:ph type="dt" sz="half" idx="10"/>
          </p:nvPr>
        </p:nvSpPr>
        <p:spPr/>
        <p:txBody>
          <a:bodyPr/>
          <a:lstStyle/>
          <a:p>
            <a:fld id="{51833BD9-EF57-416F-B0DE-94799555BF62}" type="datetimeFigureOut">
              <a:rPr lang="en-GB" smtClean="0"/>
              <a:t>13/07/2022</a:t>
            </a:fld>
            <a:endParaRPr lang="en-GB"/>
          </a:p>
        </p:txBody>
      </p:sp>
      <p:sp>
        <p:nvSpPr>
          <p:cNvPr id="4" name="Footer Placeholder 3">
            <a:extLst>
              <a:ext uri="{FF2B5EF4-FFF2-40B4-BE49-F238E27FC236}">
                <a16:creationId xmlns:a16="http://schemas.microsoft.com/office/drawing/2014/main" id="{91CBFFBA-955C-487D-AEF3-FEEB2B23F06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FEA11FE-3A0A-4EE7-9436-53A3E1EA96F6}"/>
              </a:ext>
            </a:extLst>
          </p:cNvPr>
          <p:cNvSpPr>
            <a:spLocks noGrp="1"/>
          </p:cNvSpPr>
          <p:nvPr>
            <p:ph type="sldNum" sz="quarter" idx="12"/>
          </p:nvPr>
        </p:nvSpPr>
        <p:spPr/>
        <p:txBody>
          <a:bodyPr/>
          <a:lstStyle/>
          <a:p>
            <a:fld id="{4BFE10F6-BB41-4477-9251-ACB0BB376934}" type="slidenum">
              <a:rPr lang="en-GB" smtClean="0"/>
              <a:t>‹#›</a:t>
            </a:fld>
            <a:endParaRPr lang="en-GB"/>
          </a:p>
        </p:txBody>
      </p:sp>
    </p:spTree>
    <p:extLst>
      <p:ext uri="{BB962C8B-B14F-4D97-AF65-F5344CB8AC3E}">
        <p14:creationId xmlns:p14="http://schemas.microsoft.com/office/powerpoint/2010/main" val="1828995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535709-2F54-407A-9B0B-DC7A885ACC67}"/>
              </a:ext>
            </a:extLst>
          </p:cNvPr>
          <p:cNvSpPr>
            <a:spLocks noGrp="1"/>
          </p:cNvSpPr>
          <p:nvPr>
            <p:ph type="dt" sz="half" idx="10"/>
          </p:nvPr>
        </p:nvSpPr>
        <p:spPr/>
        <p:txBody>
          <a:bodyPr/>
          <a:lstStyle/>
          <a:p>
            <a:fld id="{51833BD9-EF57-416F-B0DE-94799555BF62}" type="datetimeFigureOut">
              <a:rPr lang="en-GB" smtClean="0"/>
              <a:t>13/07/2022</a:t>
            </a:fld>
            <a:endParaRPr lang="en-GB"/>
          </a:p>
        </p:txBody>
      </p:sp>
      <p:sp>
        <p:nvSpPr>
          <p:cNvPr id="3" name="Footer Placeholder 2">
            <a:extLst>
              <a:ext uri="{FF2B5EF4-FFF2-40B4-BE49-F238E27FC236}">
                <a16:creationId xmlns:a16="http://schemas.microsoft.com/office/drawing/2014/main" id="{D998C8C9-CA6A-4681-821E-60A1DC481F7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68ED44F-A1D3-4FD5-B4B5-10CF21C25A91}"/>
              </a:ext>
            </a:extLst>
          </p:cNvPr>
          <p:cNvSpPr>
            <a:spLocks noGrp="1"/>
          </p:cNvSpPr>
          <p:nvPr>
            <p:ph type="sldNum" sz="quarter" idx="12"/>
          </p:nvPr>
        </p:nvSpPr>
        <p:spPr/>
        <p:txBody>
          <a:bodyPr/>
          <a:lstStyle/>
          <a:p>
            <a:fld id="{4BFE10F6-BB41-4477-9251-ACB0BB376934}" type="slidenum">
              <a:rPr lang="en-GB" smtClean="0"/>
              <a:t>‹#›</a:t>
            </a:fld>
            <a:endParaRPr lang="en-GB"/>
          </a:p>
        </p:txBody>
      </p:sp>
    </p:spTree>
    <p:extLst>
      <p:ext uri="{BB962C8B-B14F-4D97-AF65-F5344CB8AC3E}">
        <p14:creationId xmlns:p14="http://schemas.microsoft.com/office/powerpoint/2010/main" val="3906509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8CEB1-84AB-421A-9406-09C09189BD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962213F-CCEC-4FB8-ACEF-6B6DF064DF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5FFFCE-E48F-4F44-AD98-8CD05E7D4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7B7CB46-59F0-4262-8246-4BD67EADE89E}"/>
              </a:ext>
            </a:extLst>
          </p:cNvPr>
          <p:cNvSpPr>
            <a:spLocks noGrp="1"/>
          </p:cNvSpPr>
          <p:nvPr>
            <p:ph type="dt" sz="half" idx="10"/>
          </p:nvPr>
        </p:nvSpPr>
        <p:spPr/>
        <p:txBody>
          <a:bodyPr/>
          <a:lstStyle/>
          <a:p>
            <a:fld id="{51833BD9-EF57-416F-B0DE-94799555BF62}" type="datetimeFigureOut">
              <a:rPr lang="en-GB" smtClean="0"/>
              <a:t>13/07/2022</a:t>
            </a:fld>
            <a:endParaRPr lang="en-GB"/>
          </a:p>
        </p:txBody>
      </p:sp>
      <p:sp>
        <p:nvSpPr>
          <p:cNvPr id="6" name="Footer Placeholder 5">
            <a:extLst>
              <a:ext uri="{FF2B5EF4-FFF2-40B4-BE49-F238E27FC236}">
                <a16:creationId xmlns:a16="http://schemas.microsoft.com/office/drawing/2014/main" id="{4673FAFF-63C6-48E6-8A7E-558DAB9FB0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9B36D3-998D-48C1-B7F6-8FCBA4AD701D}"/>
              </a:ext>
            </a:extLst>
          </p:cNvPr>
          <p:cNvSpPr>
            <a:spLocks noGrp="1"/>
          </p:cNvSpPr>
          <p:nvPr>
            <p:ph type="sldNum" sz="quarter" idx="12"/>
          </p:nvPr>
        </p:nvSpPr>
        <p:spPr/>
        <p:txBody>
          <a:bodyPr/>
          <a:lstStyle/>
          <a:p>
            <a:fld id="{4BFE10F6-BB41-4477-9251-ACB0BB376934}" type="slidenum">
              <a:rPr lang="en-GB" smtClean="0"/>
              <a:t>‹#›</a:t>
            </a:fld>
            <a:endParaRPr lang="en-GB"/>
          </a:p>
        </p:txBody>
      </p:sp>
    </p:spTree>
    <p:extLst>
      <p:ext uri="{BB962C8B-B14F-4D97-AF65-F5344CB8AC3E}">
        <p14:creationId xmlns:p14="http://schemas.microsoft.com/office/powerpoint/2010/main" val="2201898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3239B-B903-4F41-9C18-42A1982A24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BDA45A5-D2F7-4A30-B255-486E25886E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E6187A0-9714-4A76-A78A-479653661F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9A3B47F-DF36-4BE7-B2C9-7645C8C5F6F8}"/>
              </a:ext>
            </a:extLst>
          </p:cNvPr>
          <p:cNvSpPr>
            <a:spLocks noGrp="1"/>
          </p:cNvSpPr>
          <p:nvPr>
            <p:ph type="dt" sz="half" idx="10"/>
          </p:nvPr>
        </p:nvSpPr>
        <p:spPr/>
        <p:txBody>
          <a:bodyPr/>
          <a:lstStyle/>
          <a:p>
            <a:fld id="{51833BD9-EF57-416F-B0DE-94799555BF62}" type="datetimeFigureOut">
              <a:rPr lang="en-GB" smtClean="0"/>
              <a:t>13/07/2022</a:t>
            </a:fld>
            <a:endParaRPr lang="en-GB"/>
          </a:p>
        </p:txBody>
      </p:sp>
      <p:sp>
        <p:nvSpPr>
          <p:cNvPr id="6" name="Footer Placeholder 5">
            <a:extLst>
              <a:ext uri="{FF2B5EF4-FFF2-40B4-BE49-F238E27FC236}">
                <a16:creationId xmlns:a16="http://schemas.microsoft.com/office/drawing/2014/main" id="{591E032E-C25F-449E-A670-C823722A78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163C18-B81E-45F0-BF8C-9D8715A2B27E}"/>
              </a:ext>
            </a:extLst>
          </p:cNvPr>
          <p:cNvSpPr>
            <a:spLocks noGrp="1"/>
          </p:cNvSpPr>
          <p:nvPr>
            <p:ph type="sldNum" sz="quarter" idx="12"/>
          </p:nvPr>
        </p:nvSpPr>
        <p:spPr/>
        <p:txBody>
          <a:bodyPr/>
          <a:lstStyle/>
          <a:p>
            <a:fld id="{4BFE10F6-BB41-4477-9251-ACB0BB376934}" type="slidenum">
              <a:rPr lang="en-GB" smtClean="0"/>
              <a:t>‹#›</a:t>
            </a:fld>
            <a:endParaRPr lang="en-GB"/>
          </a:p>
        </p:txBody>
      </p:sp>
    </p:spTree>
    <p:extLst>
      <p:ext uri="{BB962C8B-B14F-4D97-AF65-F5344CB8AC3E}">
        <p14:creationId xmlns:p14="http://schemas.microsoft.com/office/powerpoint/2010/main" val="1859956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93113-A5C9-40CF-93C1-6E758F35646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B94DC8C-5E77-4FD4-8907-C1D9C7DAB84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CBC5E-20FF-440C-9373-9EEB7E4BA2C6}"/>
              </a:ext>
            </a:extLst>
          </p:cNvPr>
          <p:cNvSpPr>
            <a:spLocks noGrp="1"/>
          </p:cNvSpPr>
          <p:nvPr>
            <p:ph type="dt" sz="half" idx="10"/>
          </p:nvPr>
        </p:nvSpPr>
        <p:spPr/>
        <p:txBody>
          <a:bodyPr/>
          <a:lstStyle/>
          <a:p>
            <a:fld id="{51833BD9-EF57-416F-B0DE-94799555BF62}" type="datetimeFigureOut">
              <a:rPr lang="en-GB" smtClean="0"/>
              <a:t>13/07/2022</a:t>
            </a:fld>
            <a:endParaRPr lang="en-GB"/>
          </a:p>
        </p:txBody>
      </p:sp>
      <p:sp>
        <p:nvSpPr>
          <p:cNvPr id="5" name="Footer Placeholder 4">
            <a:extLst>
              <a:ext uri="{FF2B5EF4-FFF2-40B4-BE49-F238E27FC236}">
                <a16:creationId xmlns:a16="http://schemas.microsoft.com/office/drawing/2014/main" id="{7C06E062-E555-4846-92A5-E148898062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27FFAC-9922-4FDB-8C9F-BD44C046E997}"/>
              </a:ext>
            </a:extLst>
          </p:cNvPr>
          <p:cNvSpPr>
            <a:spLocks noGrp="1"/>
          </p:cNvSpPr>
          <p:nvPr>
            <p:ph type="sldNum" sz="quarter" idx="12"/>
          </p:nvPr>
        </p:nvSpPr>
        <p:spPr/>
        <p:txBody>
          <a:bodyPr/>
          <a:lstStyle/>
          <a:p>
            <a:fld id="{4BFE10F6-BB41-4477-9251-ACB0BB376934}" type="slidenum">
              <a:rPr lang="en-GB" smtClean="0"/>
              <a:t>‹#›</a:t>
            </a:fld>
            <a:endParaRPr lang="en-GB"/>
          </a:p>
        </p:txBody>
      </p:sp>
    </p:spTree>
    <p:extLst>
      <p:ext uri="{BB962C8B-B14F-4D97-AF65-F5344CB8AC3E}">
        <p14:creationId xmlns:p14="http://schemas.microsoft.com/office/powerpoint/2010/main" val="28543129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02598B-279E-483B-A81E-FEE0F81EDE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9F6C51C-4BED-42CF-9289-24EDD8EA2F3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FDBAFC-0DFF-4797-8080-B4A7D859EA9B}"/>
              </a:ext>
            </a:extLst>
          </p:cNvPr>
          <p:cNvSpPr>
            <a:spLocks noGrp="1"/>
          </p:cNvSpPr>
          <p:nvPr>
            <p:ph type="dt" sz="half" idx="10"/>
          </p:nvPr>
        </p:nvSpPr>
        <p:spPr/>
        <p:txBody>
          <a:bodyPr/>
          <a:lstStyle/>
          <a:p>
            <a:fld id="{51833BD9-EF57-416F-B0DE-94799555BF62}" type="datetimeFigureOut">
              <a:rPr lang="en-GB" smtClean="0"/>
              <a:t>13/07/2022</a:t>
            </a:fld>
            <a:endParaRPr lang="en-GB"/>
          </a:p>
        </p:txBody>
      </p:sp>
      <p:sp>
        <p:nvSpPr>
          <p:cNvPr id="5" name="Footer Placeholder 4">
            <a:extLst>
              <a:ext uri="{FF2B5EF4-FFF2-40B4-BE49-F238E27FC236}">
                <a16:creationId xmlns:a16="http://schemas.microsoft.com/office/drawing/2014/main" id="{8F83E5E8-6F10-422F-9140-211241E440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C5506A-026D-456F-A546-091B1E41623C}"/>
              </a:ext>
            </a:extLst>
          </p:cNvPr>
          <p:cNvSpPr>
            <a:spLocks noGrp="1"/>
          </p:cNvSpPr>
          <p:nvPr>
            <p:ph type="sldNum" sz="quarter" idx="12"/>
          </p:nvPr>
        </p:nvSpPr>
        <p:spPr/>
        <p:txBody>
          <a:bodyPr/>
          <a:lstStyle/>
          <a:p>
            <a:fld id="{4BFE10F6-BB41-4477-9251-ACB0BB376934}" type="slidenum">
              <a:rPr lang="en-GB" smtClean="0"/>
              <a:t>‹#›</a:t>
            </a:fld>
            <a:endParaRPr lang="en-GB"/>
          </a:p>
        </p:txBody>
      </p:sp>
    </p:spTree>
    <p:extLst>
      <p:ext uri="{BB962C8B-B14F-4D97-AF65-F5344CB8AC3E}">
        <p14:creationId xmlns:p14="http://schemas.microsoft.com/office/powerpoint/2010/main" val="38072020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3 - Title Slide">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9CD95C9C-8B77-4A50-BE39-D9636764E45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7868" y="246063"/>
            <a:ext cx="11612033"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p:cNvSpPr>
            <a:spLocks noGrp="1"/>
          </p:cNvSpPr>
          <p:nvPr>
            <p:ph type="body" sz="quarter" idx="12"/>
          </p:nvPr>
        </p:nvSpPr>
        <p:spPr>
          <a:xfrm>
            <a:off x="385996" y="4534369"/>
            <a:ext cx="11087123" cy="392997"/>
          </a:xfrm>
          <a:prstGeom prst="rect">
            <a:avLst/>
          </a:prstGeom>
        </p:spPr>
        <p:txBody>
          <a:bodyPr/>
          <a:lstStyle>
            <a:lvl1pPr marL="0" indent="0">
              <a:buNone/>
              <a:defRPr sz="2224" baseline="0">
                <a:solidFill>
                  <a:schemeClr val="tx1"/>
                </a:solidFill>
              </a:defRPr>
            </a:lvl1pPr>
            <a:lvl5pPr marL="1784552" indent="0">
              <a:buNone/>
              <a:defRPr/>
            </a:lvl5pPr>
          </a:lstStyle>
          <a:p>
            <a:pPr lvl="0"/>
            <a:r>
              <a:rPr lang="en-US"/>
              <a:t>Edit Master text styles</a:t>
            </a:r>
          </a:p>
        </p:txBody>
      </p:sp>
      <p:sp>
        <p:nvSpPr>
          <p:cNvPr id="10" name="Text Placeholder 4"/>
          <p:cNvSpPr>
            <a:spLocks noGrp="1"/>
          </p:cNvSpPr>
          <p:nvPr>
            <p:ph type="body" sz="quarter" idx="13"/>
          </p:nvPr>
        </p:nvSpPr>
        <p:spPr>
          <a:xfrm>
            <a:off x="385996" y="4962015"/>
            <a:ext cx="11087123" cy="362766"/>
          </a:xfrm>
          <a:prstGeom prst="rect">
            <a:avLst/>
          </a:prstGeom>
        </p:spPr>
        <p:txBody>
          <a:bodyPr/>
          <a:lstStyle>
            <a:lvl1pPr marL="0" indent="0">
              <a:buNone/>
              <a:defRPr sz="2224" baseline="0">
                <a:solidFill>
                  <a:schemeClr val="tx1"/>
                </a:solidFill>
              </a:defRPr>
            </a:lvl1pPr>
            <a:lvl2pPr marL="445459" indent="0">
              <a:buNone/>
              <a:defRPr/>
            </a:lvl2pPr>
            <a:lvl5pPr marL="1784552" indent="0">
              <a:buNone/>
              <a:defRPr/>
            </a:lvl5pPr>
          </a:lstStyle>
          <a:p>
            <a:pPr lvl="0"/>
            <a:r>
              <a:rPr lang="en-US"/>
              <a:t>Edit Master text styles</a:t>
            </a:r>
          </a:p>
        </p:txBody>
      </p:sp>
      <p:sp>
        <p:nvSpPr>
          <p:cNvPr id="14" name="Text Placeholder 11"/>
          <p:cNvSpPr>
            <a:spLocks noGrp="1"/>
          </p:cNvSpPr>
          <p:nvPr>
            <p:ph type="body" sz="quarter" idx="11"/>
          </p:nvPr>
        </p:nvSpPr>
        <p:spPr>
          <a:xfrm>
            <a:off x="385998" y="5359553"/>
            <a:ext cx="9570393" cy="260557"/>
          </a:xfrm>
          <a:prstGeom prst="rect">
            <a:avLst/>
          </a:prstGeom>
        </p:spPr>
        <p:txBody>
          <a:bodyPr/>
          <a:lstStyle>
            <a:lvl1pPr marL="0" indent="0">
              <a:buNone/>
              <a:defRPr sz="1198" baseline="0">
                <a:solidFill>
                  <a:schemeClr val="tx1"/>
                </a:solidFill>
                <a:latin typeface="Calibri" panose="020F0502020204030204" pitchFamily="34" charset="0"/>
              </a:defRPr>
            </a:lvl1pPr>
            <a:lvl5pPr marL="1784552" indent="0">
              <a:buNone/>
              <a:defRPr/>
            </a:lvl5pPr>
          </a:lstStyle>
          <a:p>
            <a:pPr lvl="0"/>
            <a:r>
              <a:rPr lang="en-US"/>
              <a:t>Edit Master text styles</a:t>
            </a:r>
          </a:p>
        </p:txBody>
      </p:sp>
    </p:spTree>
    <p:extLst>
      <p:ext uri="{BB962C8B-B14F-4D97-AF65-F5344CB8AC3E}">
        <p14:creationId xmlns:p14="http://schemas.microsoft.com/office/powerpoint/2010/main" val="6535268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6400"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751603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333" b="0"/>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sz="3733"/>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0415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08E90-F652-4B40-BD0B-1F8BC7EBCD06}"/>
              </a:ext>
            </a:extLst>
          </p:cNvPr>
          <p:cNvSpPr>
            <a:spLocks noGrp="1"/>
          </p:cNvSpPr>
          <p:nvPr>
            <p:ph type="ctrTitle"/>
          </p:nvPr>
        </p:nvSpPr>
        <p:spPr>
          <a:xfrm>
            <a:off x="854765" y="4209426"/>
            <a:ext cx="9144000" cy="601111"/>
          </a:xfrm>
        </p:spPr>
        <p:txBody>
          <a:bodyPr anchor="b">
            <a:normAutofit/>
          </a:bodyPr>
          <a:lstStyle>
            <a:lvl1pPr algn="l">
              <a:defRPr sz="360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1F7CE30-6632-4A18-9007-59691A06EF81}"/>
              </a:ext>
            </a:extLst>
          </p:cNvPr>
          <p:cNvSpPr>
            <a:spLocks noGrp="1"/>
          </p:cNvSpPr>
          <p:nvPr>
            <p:ph type="subTitle" idx="1"/>
          </p:nvPr>
        </p:nvSpPr>
        <p:spPr>
          <a:xfrm>
            <a:off x="854765" y="4843667"/>
            <a:ext cx="9144000" cy="466379"/>
          </a:xfrm>
        </p:spPr>
        <p:txBody>
          <a:bodyPr>
            <a:normAutofit/>
          </a:bodyPr>
          <a:lstStyle>
            <a:lvl1pPr marL="0" indent="0" algn="l">
              <a:buNone/>
              <a:defRPr sz="1800">
                <a:solidFill>
                  <a:srgbClr val="005EB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7" name="Picture 6" descr="A picture containing clipart&#10;&#10;Description generated with very high confidence">
            <a:extLst>
              <a:ext uri="{FF2B5EF4-FFF2-40B4-BE49-F238E27FC236}">
                <a16:creationId xmlns:a16="http://schemas.microsoft.com/office/drawing/2014/main" id="{18E0D45E-0B97-4E29-8499-AB2B710EB4A3}"/>
              </a:ext>
            </a:extLst>
          </p:cNvPr>
          <p:cNvPicPr>
            <a:picLocks noChangeAspect="1"/>
          </p:cNvPicPr>
          <p:nvPr userDrawn="1"/>
        </p:nvPicPr>
        <p:blipFill>
          <a:blip r:embed="rId2"/>
          <a:stretch>
            <a:fillRect/>
          </a:stretch>
        </p:blipFill>
        <p:spPr>
          <a:xfrm>
            <a:off x="10535749" y="365910"/>
            <a:ext cx="1308943" cy="528611"/>
          </a:xfrm>
          <a:prstGeom prst="rect">
            <a:avLst/>
          </a:prstGeom>
        </p:spPr>
      </p:pic>
      <p:sp>
        <p:nvSpPr>
          <p:cNvPr id="8" name="Text Box 4">
            <a:extLst>
              <a:ext uri="{FF2B5EF4-FFF2-40B4-BE49-F238E27FC236}">
                <a16:creationId xmlns:a16="http://schemas.microsoft.com/office/drawing/2014/main" id="{A426801C-6EF1-44D5-BB49-CF9B1BD26219}"/>
              </a:ext>
            </a:extLst>
          </p:cNvPr>
          <p:cNvSpPr txBox="1"/>
          <p:nvPr userDrawn="1"/>
        </p:nvSpPr>
        <p:spPr>
          <a:xfrm>
            <a:off x="4099560" y="5714168"/>
            <a:ext cx="3992880" cy="406400"/>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en-GB" sz="1800">
                <a:effectLst/>
                <a:latin typeface="Arial" panose="020B0604020202020204" pitchFamily="34" charset="0"/>
                <a:ea typeface="Calibri" panose="020F0502020204030204" pitchFamily="34" charset="0"/>
                <a:cs typeface="Times New Roman" panose="02020603050405020304" pitchFamily="18" charset="0"/>
              </a:rPr>
              <a:t>NHS England and NHS Improvement</a:t>
            </a:r>
            <a:endParaRPr lang="en-GB" sz="120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9" name="Content Placeholder 16">
            <a:extLst>
              <a:ext uri="{FF2B5EF4-FFF2-40B4-BE49-F238E27FC236}">
                <a16:creationId xmlns:a16="http://schemas.microsoft.com/office/drawing/2014/main" id="{2E504B7B-6AD1-45D7-8AE3-FA3C863D3A2A}"/>
              </a:ext>
            </a:extLst>
          </p:cNvPr>
          <p:cNvPicPr>
            <a:picLocks noChangeAspect="1"/>
          </p:cNvPicPr>
          <p:nvPr userDrawn="1"/>
        </p:nvPicPr>
        <p:blipFill>
          <a:blip r:embed="rId3"/>
          <a:stretch>
            <a:fillRect/>
          </a:stretch>
        </p:blipFill>
        <p:spPr>
          <a:xfrm>
            <a:off x="0" y="6213677"/>
            <a:ext cx="12211879" cy="413293"/>
          </a:xfrm>
          <a:prstGeom prst="rect">
            <a:avLst/>
          </a:prstGeom>
        </p:spPr>
      </p:pic>
    </p:spTree>
    <p:extLst>
      <p:ext uri="{BB962C8B-B14F-4D97-AF65-F5344CB8AC3E}">
        <p14:creationId xmlns:p14="http://schemas.microsoft.com/office/powerpoint/2010/main" val="27907945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08651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40155238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3301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dirty="0"/>
              <a:t>Click to edit Master title style</a:t>
            </a:r>
            <a:endParaRPr lang="en-GB" dirty="0"/>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283130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79"/>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8" y="1833143"/>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a:stretch>
            <a:fillRect/>
          </a:stretch>
        </p:blipFill>
        <p:spPr>
          <a:xfrm>
            <a:off x="10692761" y="365910"/>
            <a:ext cx="1308943" cy="528611"/>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3081054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79"/>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8" y="1833143"/>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a:stretch>
            <a:fillRect/>
          </a:stretch>
        </p:blipFill>
        <p:spPr>
          <a:xfrm>
            <a:off x="10897772" y="209793"/>
            <a:ext cx="1051206" cy="424525"/>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4047857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itle 9"/>
          <p:cNvSpPr>
            <a:spLocks noGrp="1"/>
          </p:cNvSpPr>
          <p:nvPr>
            <p:ph type="title" hasCustomPrompt="1"/>
          </p:nvPr>
        </p:nvSpPr>
        <p:spPr>
          <a:xfrm>
            <a:off x="599385" y="3660488"/>
            <a:ext cx="10515600" cy="689541"/>
          </a:xfrm>
          <a:prstGeom prst="rect">
            <a:avLst/>
          </a:prstGeom>
        </p:spPr>
        <p:txBody>
          <a:bodyPr/>
          <a:lstStyle>
            <a:lvl1pPr>
              <a:defRPr sz="3600" baseline="0">
                <a:solidFill>
                  <a:srgbClr val="005EB8"/>
                </a:solidFill>
                <a:latin typeface="Arial" panose="020B0604020202020204" pitchFamily="34" charset="0"/>
                <a:cs typeface="Arial" panose="020B0604020202020204" pitchFamily="34" charset="0"/>
              </a:defRPr>
            </a:lvl1pPr>
          </a:lstStyle>
          <a:p>
            <a:r>
              <a:rPr lang="en-US"/>
              <a:t>Presentation title</a:t>
            </a:r>
          </a:p>
        </p:txBody>
      </p:sp>
      <p:sp>
        <p:nvSpPr>
          <p:cNvPr id="11" name="Subtitle 2"/>
          <p:cNvSpPr>
            <a:spLocks noGrp="1"/>
          </p:cNvSpPr>
          <p:nvPr>
            <p:ph type="subTitle" idx="1" hasCustomPrompt="1"/>
          </p:nvPr>
        </p:nvSpPr>
        <p:spPr>
          <a:xfrm>
            <a:off x="599385" y="4364955"/>
            <a:ext cx="9144000" cy="473244"/>
          </a:xfrm>
          <a:prstGeom prst="rect">
            <a:avLst/>
          </a:prstGeom>
        </p:spPr>
        <p:txBody>
          <a:bodyPr/>
          <a:lstStyle>
            <a:lvl1pPr marL="0" indent="0" algn="l">
              <a:buNone/>
              <a:defRPr sz="1800" b="0" i="0" baseline="0">
                <a:solidFill>
                  <a:srgbClr val="005EB8"/>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p>
        </p:txBody>
      </p:sp>
      <p:pic>
        <p:nvPicPr>
          <p:cNvPr id="5" name="Content Placeholder 16">
            <a:extLst>
              <a:ext uri="{FF2B5EF4-FFF2-40B4-BE49-F238E27FC236}">
                <a16:creationId xmlns:a16="http://schemas.microsoft.com/office/drawing/2014/main" id="{5FDDE1C8-218E-4901-92BB-E0ADB27DCE4B}"/>
              </a:ext>
            </a:extLst>
          </p:cNvPr>
          <p:cNvPicPr>
            <a:picLocks noChangeAspect="1"/>
          </p:cNvPicPr>
          <p:nvPr userDrawn="1"/>
        </p:nvPicPr>
        <p:blipFill>
          <a:blip r:embed="rId2"/>
          <a:stretch>
            <a:fillRect/>
          </a:stretch>
        </p:blipFill>
        <p:spPr>
          <a:xfrm>
            <a:off x="0" y="6345237"/>
            <a:ext cx="12192000" cy="309465"/>
          </a:xfrm>
          <a:prstGeom prst="rect">
            <a:avLst/>
          </a:prstGeom>
        </p:spPr>
      </p:pic>
      <p:sp>
        <p:nvSpPr>
          <p:cNvPr id="6" name="Text Box 4">
            <a:extLst>
              <a:ext uri="{FF2B5EF4-FFF2-40B4-BE49-F238E27FC236}">
                <a16:creationId xmlns:a16="http://schemas.microsoft.com/office/drawing/2014/main" id="{733EB1D2-9EB5-4BBA-9043-DD9322866AB7}"/>
              </a:ext>
            </a:extLst>
          </p:cNvPr>
          <p:cNvSpPr txBox="1"/>
          <p:nvPr userDrawn="1"/>
        </p:nvSpPr>
        <p:spPr>
          <a:xfrm>
            <a:off x="3434080" y="5792942"/>
            <a:ext cx="5323840" cy="4064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800">
                <a:effectLst/>
                <a:latin typeface="Arial" panose="020B0604020202020204" pitchFamily="34" charset="0"/>
                <a:ea typeface="Calibri" panose="020F0502020204030204" pitchFamily="34" charset="0"/>
                <a:cs typeface="Times New Roman" panose="02020603050405020304" pitchFamily="18" charset="0"/>
              </a:rPr>
              <a:t>NHS England and NHS Improvement</a:t>
            </a:r>
            <a:endParaRPr lang="en-GB" sz="120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6014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0" y="1649628"/>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14921" y="85446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3353814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08E90-F652-4B40-BD0B-1F8BC7EBCD06}"/>
              </a:ext>
            </a:extLst>
          </p:cNvPr>
          <p:cNvSpPr>
            <a:spLocks noGrp="1"/>
          </p:cNvSpPr>
          <p:nvPr>
            <p:ph type="ctrTitle"/>
          </p:nvPr>
        </p:nvSpPr>
        <p:spPr>
          <a:xfrm>
            <a:off x="854765" y="4209426"/>
            <a:ext cx="9144000" cy="601111"/>
          </a:xfrm>
        </p:spPr>
        <p:txBody>
          <a:bodyPr anchor="b">
            <a:normAutofit/>
          </a:bodyPr>
          <a:lstStyle>
            <a:lvl1pPr algn="l">
              <a:defRPr sz="360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1F7CE30-6632-4A18-9007-59691A06EF81}"/>
              </a:ext>
            </a:extLst>
          </p:cNvPr>
          <p:cNvSpPr>
            <a:spLocks noGrp="1"/>
          </p:cNvSpPr>
          <p:nvPr>
            <p:ph type="subTitle" idx="1"/>
          </p:nvPr>
        </p:nvSpPr>
        <p:spPr>
          <a:xfrm>
            <a:off x="854765" y="4843667"/>
            <a:ext cx="9144000" cy="466379"/>
          </a:xfrm>
        </p:spPr>
        <p:txBody>
          <a:bodyPr>
            <a:normAutofit/>
          </a:bodyPr>
          <a:lstStyle>
            <a:lvl1pPr marL="0" indent="0" algn="l">
              <a:buNone/>
              <a:defRPr sz="1800">
                <a:solidFill>
                  <a:srgbClr val="005EB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7" name="Picture 6" descr="A picture containing clipart&#10;&#10;Description generated with very high confidence">
            <a:extLst>
              <a:ext uri="{FF2B5EF4-FFF2-40B4-BE49-F238E27FC236}">
                <a16:creationId xmlns:a16="http://schemas.microsoft.com/office/drawing/2014/main" id="{18E0D45E-0B97-4E29-8499-AB2B710EB4A3}"/>
              </a:ext>
            </a:extLst>
          </p:cNvPr>
          <p:cNvPicPr>
            <a:picLocks noChangeAspect="1"/>
          </p:cNvPicPr>
          <p:nvPr userDrawn="1"/>
        </p:nvPicPr>
        <p:blipFill>
          <a:blip r:embed="rId2"/>
          <a:stretch>
            <a:fillRect/>
          </a:stretch>
        </p:blipFill>
        <p:spPr>
          <a:xfrm>
            <a:off x="10535749" y="365910"/>
            <a:ext cx="1308943" cy="528611"/>
          </a:xfrm>
          <a:prstGeom prst="rect">
            <a:avLst/>
          </a:prstGeom>
        </p:spPr>
      </p:pic>
      <p:sp>
        <p:nvSpPr>
          <p:cNvPr id="8" name="Text Box 4">
            <a:extLst>
              <a:ext uri="{FF2B5EF4-FFF2-40B4-BE49-F238E27FC236}">
                <a16:creationId xmlns:a16="http://schemas.microsoft.com/office/drawing/2014/main" id="{A426801C-6EF1-44D5-BB49-CF9B1BD26219}"/>
              </a:ext>
            </a:extLst>
          </p:cNvPr>
          <p:cNvSpPr txBox="1"/>
          <p:nvPr userDrawn="1"/>
        </p:nvSpPr>
        <p:spPr>
          <a:xfrm>
            <a:off x="4099560" y="5714168"/>
            <a:ext cx="3992880" cy="406400"/>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en-GB" sz="1800">
                <a:effectLst/>
                <a:latin typeface="Arial" panose="020B0604020202020204" pitchFamily="34" charset="0"/>
                <a:ea typeface="Calibri" panose="020F0502020204030204" pitchFamily="34" charset="0"/>
                <a:cs typeface="Times New Roman" panose="02020603050405020304" pitchFamily="18" charset="0"/>
              </a:rPr>
              <a:t>NHS England and NHS Improvement</a:t>
            </a:r>
            <a:endParaRPr lang="en-GB" sz="120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9" name="Content Placeholder 16">
            <a:extLst>
              <a:ext uri="{FF2B5EF4-FFF2-40B4-BE49-F238E27FC236}">
                <a16:creationId xmlns:a16="http://schemas.microsoft.com/office/drawing/2014/main" id="{2E504B7B-6AD1-45D7-8AE3-FA3C863D3A2A}"/>
              </a:ext>
            </a:extLst>
          </p:cNvPr>
          <p:cNvPicPr>
            <a:picLocks noChangeAspect="1"/>
          </p:cNvPicPr>
          <p:nvPr userDrawn="1"/>
        </p:nvPicPr>
        <p:blipFill>
          <a:blip r:embed="rId3"/>
          <a:stretch>
            <a:fillRect/>
          </a:stretch>
        </p:blipFill>
        <p:spPr>
          <a:xfrm>
            <a:off x="0" y="6213677"/>
            <a:ext cx="12211879" cy="413293"/>
          </a:xfrm>
          <a:prstGeom prst="rect">
            <a:avLst/>
          </a:prstGeom>
        </p:spPr>
      </p:pic>
    </p:spTree>
    <p:extLst>
      <p:ext uri="{BB962C8B-B14F-4D97-AF65-F5344CB8AC3E}">
        <p14:creationId xmlns:p14="http://schemas.microsoft.com/office/powerpoint/2010/main" val="852230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79"/>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8" y="1833143"/>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a:stretch>
            <a:fillRect/>
          </a:stretch>
        </p:blipFill>
        <p:spPr>
          <a:xfrm>
            <a:off x="10692761" y="365910"/>
            <a:ext cx="1308943" cy="528611"/>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30810545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6.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30.xml"/><Relationship Id="rId7" Type="http://schemas.openxmlformats.org/officeDocument/2006/relationships/theme" Target="../theme/theme7.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 |</a:t>
            </a:r>
          </a:p>
        </p:txBody>
      </p:sp>
      <p:sp>
        <p:nvSpPr>
          <p:cNvPr id="10"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3973525340"/>
      </p:ext>
    </p:extLst>
  </p:cSld>
  <p:clrMap bg1="lt1" tx1="dk1" bg2="lt2" tx2="dk2" accent1="accent1" accent2="accent2" accent3="accent3" accent4="accent4" accent5="accent5" accent6="accent6" hlink="hlink" folHlink="folHlink"/>
  <p:sldLayoutIdLst>
    <p:sldLayoutId id="2147483676" r:id="rId1"/>
    <p:sldLayoutId id="2147483677"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C963A1-AC6C-45E8-9A5E-5724DC43F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06ACFE-E4D6-411B-9ADC-FFC9D7DBBD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DBF1BF-AB6C-4EA7-A16A-0C6C9EFA13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CD3CFA-4DDC-43FC-968A-540737FDA836}" type="datetimeFigureOut">
              <a:rPr lang="en-GB" smtClean="0"/>
              <a:t>13/07/2022</a:t>
            </a:fld>
            <a:endParaRPr lang="en-GB"/>
          </a:p>
        </p:txBody>
      </p:sp>
      <p:sp>
        <p:nvSpPr>
          <p:cNvPr id="5" name="Footer Placeholder 4">
            <a:extLst>
              <a:ext uri="{FF2B5EF4-FFF2-40B4-BE49-F238E27FC236}">
                <a16:creationId xmlns:a16="http://schemas.microsoft.com/office/drawing/2014/main" id="{6F1E0E1F-777F-42FA-A4A2-320208497D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91CC28B-BDF3-45C3-92FF-6562C624CA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FC886-343C-4B72-AFE6-F0497CBE7873}" type="slidenum">
              <a:rPr lang="en-GB" smtClean="0"/>
              <a:t>‹#›</a:t>
            </a:fld>
            <a:endParaRPr lang="en-GB"/>
          </a:p>
        </p:txBody>
      </p:sp>
    </p:spTree>
    <p:extLst>
      <p:ext uri="{BB962C8B-B14F-4D97-AF65-F5344CB8AC3E}">
        <p14:creationId xmlns:p14="http://schemas.microsoft.com/office/powerpoint/2010/main" val="1468014489"/>
      </p:ext>
    </p:extLst>
  </p:cSld>
  <p:clrMap bg1="lt1" tx1="dk1" bg2="lt2" tx2="dk2" accent1="accent1" accent2="accent2" accent3="accent3" accent4="accent4" accent5="accent5" accent6="accent6" hlink="hlink" folHlink="folHlink"/>
  <p:sldLayoutIdLst>
    <p:sldLayoutId id="2147483679" r:id="rId1"/>
    <p:sldLayoutId id="2147483687" r:id="rId2"/>
    <p:sldLayoutId id="214748368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 |</a:t>
            </a:r>
          </a:p>
        </p:txBody>
      </p:sp>
      <p:sp>
        <p:nvSpPr>
          <p:cNvPr id="10"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3885618192"/>
      </p:ext>
    </p:extLst>
  </p:cSld>
  <p:clrMap bg1="lt1" tx1="dk1" bg2="lt2" tx2="dk2" accent1="accent1" accent2="accent2" accent3="accent3" accent4="accent4" accent5="accent5" accent6="accent6" hlink="hlink" folHlink="folHlink"/>
  <p:sldLayoutIdLst>
    <p:sldLayoutId id="2147483682" r:id="rId1"/>
    <p:sldLayoutId id="2147483683"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C963A1-AC6C-45E8-9A5E-5724DC43F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06ACFE-E4D6-411B-9ADC-FFC9D7DBBD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DBF1BF-AB6C-4EA7-A16A-0C6C9EFA13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CD3CFA-4DDC-43FC-968A-540737FDA836}" type="datetimeFigureOut">
              <a:rPr lang="en-GB" smtClean="0"/>
              <a:t>13/07/2022</a:t>
            </a:fld>
            <a:endParaRPr lang="en-GB"/>
          </a:p>
        </p:txBody>
      </p:sp>
      <p:sp>
        <p:nvSpPr>
          <p:cNvPr id="5" name="Footer Placeholder 4">
            <a:extLst>
              <a:ext uri="{FF2B5EF4-FFF2-40B4-BE49-F238E27FC236}">
                <a16:creationId xmlns:a16="http://schemas.microsoft.com/office/drawing/2014/main" id="{6F1E0E1F-777F-42FA-A4A2-320208497D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91CC28B-BDF3-45C3-92FF-6562C624CA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FC886-343C-4B72-AFE6-F0497CBE7873}" type="slidenum">
              <a:rPr lang="en-GB" smtClean="0"/>
              <a:t>‹#›</a:t>
            </a:fld>
            <a:endParaRPr lang="en-GB"/>
          </a:p>
        </p:txBody>
      </p:sp>
    </p:spTree>
    <p:extLst>
      <p:ext uri="{BB962C8B-B14F-4D97-AF65-F5344CB8AC3E}">
        <p14:creationId xmlns:p14="http://schemas.microsoft.com/office/powerpoint/2010/main" val="369726218"/>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14D4DF-AC27-AD4D-9F0E-9A38943E8D63}"/>
              </a:ext>
            </a:extLst>
          </p:cNvPr>
          <p:cNvSpPr>
            <a:spLocks noGrp="1"/>
          </p:cNvSpPr>
          <p:nvPr>
            <p:ph type="title"/>
          </p:nvPr>
        </p:nvSpPr>
        <p:spPr>
          <a:xfrm>
            <a:off x="838202" y="179273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2124F78-BAB5-B945-B76C-3103CC5E95D9}"/>
              </a:ext>
            </a:extLst>
          </p:cNvPr>
          <p:cNvSpPr>
            <a:spLocks noGrp="1"/>
          </p:cNvSpPr>
          <p:nvPr>
            <p:ph type="body" idx="1"/>
          </p:nvPr>
        </p:nvSpPr>
        <p:spPr>
          <a:xfrm>
            <a:off x="838202" y="3253235"/>
            <a:ext cx="10515600" cy="307201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135191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Lst>
  <p:txStyles>
    <p:titleStyle>
      <a:lvl1pPr algn="l" defTabSz="685766" rtl="0" eaLnBrk="1" latinLnBrk="0" hangingPunct="1">
        <a:lnSpc>
          <a:spcPct val="90000"/>
        </a:lnSpc>
        <a:spcBef>
          <a:spcPct val="0"/>
        </a:spcBef>
        <a:buNone/>
        <a:defRPr sz="3600" b="1" kern="1200">
          <a:solidFill>
            <a:schemeClr val="accent5"/>
          </a:solidFill>
          <a:latin typeface="+mj-lt"/>
          <a:ea typeface="+mj-ea"/>
          <a:cs typeface="+mj-cs"/>
        </a:defRPr>
      </a:lvl1pPr>
    </p:titleStyle>
    <p:bodyStyle>
      <a:lvl1pPr marL="171442" indent="-171442" algn="l" defTabSz="685766" rtl="0" eaLnBrk="1" latinLnBrk="0" hangingPunct="1">
        <a:lnSpc>
          <a:spcPct val="90000"/>
        </a:lnSpc>
        <a:spcBef>
          <a:spcPts val="751"/>
        </a:spcBef>
        <a:buFont typeface="Arial" panose="020B0604020202020204" pitchFamily="34" charset="0"/>
        <a:buChar char="•"/>
        <a:defRPr sz="2100" kern="1200">
          <a:solidFill>
            <a:schemeClr val="bg2">
              <a:lumMod val="25000"/>
            </a:schemeClr>
          </a:solidFill>
          <a:latin typeface="+mn-lt"/>
          <a:ea typeface="+mn-ea"/>
          <a:cs typeface="+mn-cs"/>
        </a:defRPr>
      </a:lvl1pPr>
      <a:lvl2pPr marL="514324" indent="-171442" algn="l" defTabSz="685766" rtl="0" eaLnBrk="1" latinLnBrk="0" hangingPunct="1">
        <a:lnSpc>
          <a:spcPct val="90000"/>
        </a:lnSpc>
        <a:spcBef>
          <a:spcPts val="375"/>
        </a:spcBef>
        <a:buFont typeface="Arial" panose="020B0604020202020204" pitchFamily="34" charset="0"/>
        <a:buChar char="•"/>
        <a:defRPr sz="1800" kern="1200">
          <a:solidFill>
            <a:schemeClr val="bg2">
              <a:lumMod val="25000"/>
            </a:schemeClr>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1" kern="1200">
          <a:solidFill>
            <a:schemeClr val="bg2">
              <a:lumMod val="25000"/>
            </a:schemeClr>
          </a:solidFill>
          <a:latin typeface="+mn-lt"/>
          <a:ea typeface="+mn-ea"/>
          <a:cs typeface="+mn-cs"/>
        </a:defRPr>
      </a:lvl4pPr>
      <a:lvl5pPr marL="1542973" indent="-171442" algn="l" defTabSz="685766" rtl="0" eaLnBrk="1" latinLnBrk="0" hangingPunct="1">
        <a:lnSpc>
          <a:spcPct val="90000"/>
        </a:lnSpc>
        <a:spcBef>
          <a:spcPts val="375"/>
        </a:spcBef>
        <a:buFont typeface="Arial" panose="020B0604020202020204" pitchFamily="34" charset="0"/>
        <a:buChar char="•"/>
        <a:defRPr sz="1351" kern="1200">
          <a:solidFill>
            <a:schemeClr val="bg2">
              <a:lumMod val="25000"/>
            </a:schemeClr>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66" rtl="0" eaLnBrk="1" latinLnBrk="0" hangingPunct="1">
        <a:defRPr sz="1351" kern="1200">
          <a:solidFill>
            <a:schemeClr val="tx1"/>
          </a:solidFill>
          <a:latin typeface="+mn-lt"/>
          <a:ea typeface="+mn-ea"/>
          <a:cs typeface="+mn-cs"/>
        </a:defRPr>
      </a:lvl1pPr>
      <a:lvl2pPr marL="342883"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7"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3" algn="l" defTabSz="685766" rtl="0" eaLnBrk="1" latinLnBrk="0" hangingPunct="1">
        <a:defRPr sz="135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5A9C46-5B55-4B2B-B057-E64CF5F5D0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78B7B1-751B-486F-84CC-CEE74AD504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E1435A-F26E-4F7A-BFA9-F6B6C0CAA2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833BD9-EF57-416F-B0DE-94799555BF62}" type="datetimeFigureOut">
              <a:rPr lang="en-GB" smtClean="0"/>
              <a:t>13/07/2022</a:t>
            </a:fld>
            <a:endParaRPr lang="en-GB"/>
          </a:p>
        </p:txBody>
      </p:sp>
      <p:sp>
        <p:nvSpPr>
          <p:cNvPr id="5" name="Footer Placeholder 4">
            <a:extLst>
              <a:ext uri="{FF2B5EF4-FFF2-40B4-BE49-F238E27FC236}">
                <a16:creationId xmlns:a16="http://schemas.microsoft.com/office/drawing/2014/main" id="{254B4ABB-73BD-4C4F-AE46-2AEA329578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13929D2-BFEB-479C-914C-1C9C6FC73F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FE10F6-BB41-4477-9251-ACB0BB376934}" type="slidenum">
              <a:rPr lang="en-GB" smtClean="0"/>
              <a:t>‹#›</a:t>
            </a:fld>
            <a:endParaRPr lang="en-GB"/>
          </a:p>
        </p:txBody>
      </p:sp>
    </p:spTree>
    <p:extLst>
      <p:ext uri="{BB962C8B-B14F-4D97-AF65-F5344CB8AC3E}">
        <p14:creationId xmlns:p14="http://schemas.microsoft.com/office/powerpoint/2010/main" val="389108654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t="10381"/>
          <a:stretch/>
        </p:blipFill>
        <p:spPr bwMode="auto">
          <a:xfrm>
            <a:off x="-48683" y="1"/>
            <a:ext cx="12240683"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968105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Lst>
  <p:txStyles>
    <p:titleStyle>
      <a:lvl1pPr algn="ctr" defTabSz="1219170" rtl="0" eaLnBrk="1" latinLnBrk="0" hangingPunct="1">
        <a:spcBef>
          <a:spcPct val="0"/>
        </a:spcBef>
        <a:buNone/>
        <a:defRPr sz="5333" b="0" kern="1200">
          <a:solidFill>
            <a:schemeClr val="bg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3733" kern="1200">
          <a:solidFill>
            <a:schemeClr val="bg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bg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bg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bg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0.xml"/><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17.xml"/><Relationship Id="rId4" Type="http://schemas.openxmlformats.org/officeDocument/2006/relationships/image" Target="../media/image42.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1.jpe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17.xml"/><Relationship Id="rId4" Type="http://schemas.openxmlformats.org/officeDocument/2006/relationships/image" Target="../media/image42.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4.xml"/><Relationship Id="rId7" Type="http://schemas.openxmlformats.org/officeDocument/2006/relationships/diagramColors" Target="../diagrams/colors4.xml"/><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23.svg"/><Relationship Id="rId5" Type="http://schemas.openxmlformats.org/officeDocument/2006/relationships/diagramQuickStyle" Target="../diagrams/quickStyle2.xml"/><Relationship Id="rId10" Type="http://schemas.openxmlformats.org/officeDocument/2006/relationships/image" Target="../media/image22.png"/><Relationship Id="rId4" Type="http://schemas.openxmlformats.org/officeDocument/2006/relationships/diagramLayout" Target="../diagrams/layout2.xml"/><Relationship Id="rId9" Type="http://schemas.openxmlformats.org/officeDocument/2006/relationships/image" Target="../media/image21.svg"/><Relationship Id="rId14" Type="http://schemas.openxmlformats.org/officeDocument/2006/relationships/image" Target="../media/image26.png"/></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7.xml"/><Relationship Id="rId1" Type="http://schemas.openxmlformats.org/officeDocument/2006/relationships/tags" Target="../tags/tag2.xml"/><Relationship Id="rId4" Type="http://schemas.openxmlformats.org/officeDocument/2006/relationships/hyperlink" Target="about:blank" TargetMode="Externa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59.png"/><Relationship Id="rId1" Type="http://schemas.openxmlformats.org/officeDocument/2006/relationships/slideLayout" Target="../slideLayouts/slideLayout3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2.xml"/><Relationship Id="rId5" Type="http://schemas.microsoft.com/office/2007/relationships/hdphoto" Target="../media/hdphoto2.wdp"/><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32.xml"/><Relationship Id="rId5" Type="http://schemas.openxmlformats.org/officeDocument/2006/relationships/image" Target="../media/image67.png"/><Relationship Id="rId4" Type="http://schemas.openxmlformats.org/officeDocument/2006/relationships/image" Target="../media/image66.png"/></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29.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7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2EF51-A59B-49D8-B145-C6D2C372DEBA}"/>
              </a:ext>
            </a:extLst>
          </p:cNvPr>
          <p:cNvSpPr>
            <a:spLocks noGrp="1"/>
          </p:cNvSpPr>
          <p:nvPr>
            <p:ph type="title"/>
          </p:nvPr>
        </p:nvSpPr>
        <p:spPr>
          <a:xfrm>
            <a:off x="599385" y="3084229"/>
            <a:ext cx="10652815" cy="1157571"/>
          </a:xfrm>
        </p:spPr>
        <p:txBody>
          <a:bodyPr/>
          <a:lstStyle/>
          <a:p>
            <a:pPr algn="ctr"/>
            <a:r>
              <a:rPr lang="en-GB"/>
              <a:t>Adult Critical Care Planning Programme</a:t>
            </a:r>
            <a:br>
              <a:rPr lang="en-GB"/>
            </a:br>
            <a:endParaRPr lang="en-GB"/>
          </a:p>
        </p:txBody>
      </p:sp>
      <p:sp>
        <p:nvSpPr>
          <p:cNvPr id="3" name="Subtitle 2">
            <a:extLst>
              <a:ext uri="{FF2B5EF4-FFF2-40B4-BE49-F238E27FC236}">
                <a16:creationId xmlns:a16="http://schemas.microsoft.com/office/drawing/2014/main" id="{31608A49-3EB9-493C-B378-62279B28580E}"/>
              </a:ext>
            </a:extLst>
          </p:cNvPr>
          <p:cNvSpPr>
            <a:spLocks noGrp="1"/>
          </p:cNvSpPr>
          <p:nvPr>
            <p:ph type="subTitle" idx="1"/>
          </p:nvPr>
        </p:nvSpPr>
        <p:spPr>
          <a:xfrm>
            <a:off x="599385" y="4703621"/>
            <a:ext cx="9144000" cy="884378"/>
          </a:xfrm>
        </p:spPr>
        <p:txBody>
          <a:bodyPr/>
          <a:lstStyle/>
          <a:p>
            <a:pPr algn="r"/>
            <a:r>
              <a:rPr lang="en-GB"/>
              <a:t>Anna Vogiatzis</a:t>
            </a:r>
          </a:p>
          <a:p>
            <a:pPr algn="r"/>
            <a:r>
              <a:rPr lang="en-GB"/>
              <a:t>Adult Critical Care Programme Manager</a:t>
            </a:r>
          </a:p>
          <a:p>
            <a:pPr algn="r"/>
            <a:r>
              <a:rPr lang="en-GB"/>
              <a:t>July 2022</a:t>
            </a:r>
          </a:p>
        </p:txBody>
      </p:sp>
      <p:sp>
        <p:nvSpPr>
          <p:cNvPr id="5" name="TextBox 4">
            <a:extLst>
              <a:ext uri="{FF2B5EF4-FFF2-40B4-BE49-F238E27FC236}">
                <a16:creationId xmlns:a16="http://schemas.microsoft.com/office/drawing/2014/main" id="{0E176A14-0640-E94F-2BB6-75112CA5B24B}"/>
              </a:ext>
            </a:extLst>
          </p:cNvPr>
          <p:cNvSpPr txBox="1"/>
          <p:nvPr/>
        </p:nvSpPr>
        <p:spPr>
          <a:xfrm>
            <a:off x="1070264" y="166774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52934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4F7C12F8-4BAE-4FB0-8115-3FE58E271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94" y="0"/>
            <a:ext cx="12079705" cy="6794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339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410BC-CEFF-472F-A4B9-80D0F17386BB}"/>
              </a:ext>
            </a:extLst>
          </p:cNvPr>
          <p:cNvSpPr>
            <a:spLocks noGrp="1"/>
          </p:cNvSpPr>
          <p:nvPr>
            <p:ph type="title"/>
          </p:nvPr>
        </p:nvSpPr>
        <p:spPr>
          <a:xfrm>
            <a:off x="781878" y="629606"/>
            <a:ext cx="10641498" cy="611649"/>
          </a:xfrm>
        </p:spPr>
        <p:txBody>
          <a:bodyPr/>
          <a:lstStyle/>
          <a:p>
            <a:r>
              <a:rPr lang="en-GB"/>
              <a:t>Links and tools</a:t>
            </a:r>
          </a:p>
        </p:txBody>
      </p:sp>
      <p:sp>
        <p:nvSpPr>
          <p:cNvPr id="3" name="Content Placeholder 2">
            <a:extLst>
              <a:ext uri="{FF2B5EF4-FFF2-40B4-BE49-F238E27FC236}">
                <a16:creationId xmlns:a16="http://schemas.microsoft.com/office/drawing/2014/main" id="{0A1A3D0A-BAB9-4E84-97DA-B6C3F1F1075B}"/>
              </a:ext>
            </a:extLst>
          </p:cNvPr>
          <p:cNvSpPr>
            <a:spLocks noGrp="1"/>
          </p:cNvSpPr>
          <p:nvPr>
            <p:ph sz="quarter" idx="10"/>
          </p:nvPr>
        </p:nvSpPr>
        <p:spPr>
          <a:xfrm>
            <a:off x="781878" y="1235963"/>
            <a:ext cx="10641498" cy="4989251"/>
          </a:xfrm>
        </p:spPr>
        <p:txBody>
          <a:bodyPr vert="horz" lIns="91440" tIns="45720" rIns="91440" bIns="45720" rtlCol="0" anchor="t">
            <a:normAutofit/>
          </a:bodyPr>
          <a:lstStyle/>
          <a:p>
            <a:pPr marL="0" indent="0">
              <a:buNone/>
            </a:pPr>
            <a:endParaRPr lang="en-GB"/>
          </a:p>
          <a:p>
            <a:pPr marL="0" indent="0">
              <a:buNone/>
            </a:pPr>
            <a:r>
              <a:rPr lang="en-GB"/>
              <a:t>Colleagues can access the following documents and reports in the ACC </a:t>
            </a:r>
            <a:r>
              <a:rPr lang="en-GB" err="1"/>
              <a:t>FutureNHS</a:t>
            </a:r>
            <a:r>
              <a:rPr lang="en-GB"/>
              <a:t> collaboration pages :</a:t>
            </a:r>
          </a:p>
          <a:p>
            <a:pPr marL="0" indent="0">
              <a:buNone/>
            </a:pPr>
            <a:r>
              <a:rPr lang="en-GB">
                <a:latin typeface="Arial"/>
                <a:cs typeface="Arial"/>
                <a:hlinkClick r:id="rId2"/>
              </a:rPr>
              <a:t>Adult Critical Care Capacity COVID19 - </a:t>
            </a:r>
            <a:r>
              <a:rPr lang="en-GB" err="1">
                <a:latin typeface="Arial"/>
                <a:cs typeface="Arial"/>
                <a:hlinkClick r:id="rId2"/>
              </a:rPr>
              <a:t>FutureNHS</a:t>
            </a:r>
            <a:r>
              <a:rPr lang="en-GB">
                <a:latin typeface="Arial"/>
                <a:cs typeface="Arial"/>
                <a:hlinkClick r:id="rId2"/>
              </a:rPr>
              <a:t> Collaboration Platform</a:t>
            </a:r>
            <a:endParaRPr lang="en-GB">
              <a:latin typeface="Arial"/>
              <a:cs typeface="Arial"/>
            </a:endParaRPr>
          </a:p>
          <a:p>
            <a:pPr lvl="1"/>
            <a:r>
              <a:rPr lang="en-GB"/>
              <a:t>Stocktake reports for medical workforce and estates 2021</a:t>
            </a:r>
          </a:p>
          <a:p>
            <a:pPr lvl="1"/>
            <a:r>
              <a:rPr lang="en-GB"/>
              <a:t>Flows mapping</a:t>
            </a:r>
          </a:p>
          <a:p>
            <a:pPr lvl="1"/>
            <a:r>
              <a:rPr lang="en-GB"/>
              <a:t>Transfer DOS daily report</a:t>
            </a:r>
          </a:p>
          <a:p>
            <a:pPr lvl="1"/>
            <a:r>
              <a:rPr lang="en-GB"/>
              <a:t>ECMO DOS daily report</a:t>
            </a:r>
          </a:p>
          <a:p>
            <a:pPr lvl="1"/>
            <a:r>
              <a:rPr lang="en-GB"/>
              <a:t>Standards and specifications</a:t>
            </a:r>
          </a:p>
          <a:p>
            <a:pPr lvl="1"/>
            <a:r>
              <a:rPr lang="en-GB"/>
              <a:t>Toolkits Transfer toolkit already published</a:t>
            </a:r>
          </a:p>
          <a:p>
            <a:pPr lvl="1"/>
            <a:r>
              <a:rPr lang="en-GB"/>
              <a:t>Coming soon: Enhanced perioperative care, workforce strategy, “022 ACC stocktake</a:t>
            </a:r>
          </a:p>
          <a:p>
            <a:r>
              <a:rPr lang="en-GB"/>
              <a:t>DOS dashboard and Stocktake 1 can be found on OKTA:</a:t>
            </a:r>
          </a:p>
          <a:p>
            <a:pPr marL="0" indent="0">
              <a:buNone/>
            </a:pPr>
            <a:r>
              <a:rPr lang="en-GB">
                <a:hlinkClick r:id="rId2"/>
              </a:rPr>
              <a:t>ACC Dashboard: Main Dashboard - Tableau Server (england.nhs.uk)</a:t>
            </a:r>
            <a:endParaRPr lang="en-GB"/>
          </a:p>
          <a:p>
            <a:pPr marL="0" indent="0">
              <a:buNone/>
            </a:pPr>
            <a:r>
              <a:rPr lang="en-GB">
                <a:hlinkClick r:id="rId2"/>
              </a:rPr>
              <a:t>ACC Stocktake 1 Report: Views - Tableau Server (england.nhs.uk)</a:t>
            </a:r>
            <a:endParaRPr lang="en-GB"/>
          </a:p>
          <a:p>
            <a:endParaRPr lang="en-GB"/>
          </a:p>
          <a:p>
            <a:r>
              <a:rPr lang="en-GB"/>
              <a:t>For access and permissions for any of these reports email: </a:t>
            </a:r>
            <a:r>
              <a:rPr lang="en-GB">
                <a:hlinkClick r:id="rId2"/>
              </a:rPr>
              <a:t>england.acc-programme@nhs.net</a:t>
            </a:r>
            <a:endParaRPr lang="en-GB"/>
          </a:p>
          <a:p>
            <a:endParaRPr lang="en-GB"/>
          </a:p>
          <a:p>
            <a:pPr lvl="1"/>
            <a:endParaRPr lang="en-GB"/>
          </a:p>
          <a:p>
            <a:pPr lvl="1"/>
            <a:endParaRPr lang="en-GB"/>
          </a:p>
          <a:p>
            <a:endParaRPr lang="en-GB"/>
          </a:p>
          <a:p>
            <a:endParaRPr lang="en-GB"/>
          </a:p>
        </p:txBody>
      </p:sp>
    </p:spTree>
    <p:extLst>
      <p:ext uri="{BB962C8B-B14F-4D97-AF65-F5344CB8AC3E}">
        <p14:creationId xmlns:p14="http://schemas.microsoft.com/office/powerpoint/2010/main" val="1697781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of doctor reading">
            <a:extLst>
              <a:ext uri="{FF2B5EF4-FFF2-40B4-BE49-F238E27FC236}">
                <a16:creationId xmlns:a16="http://schemas.microsoft.com/office/drawing/2014/main" id="{DF0C2814-CCA9-414A-8DF6-42A726E7D614}"/>
              </a:ext>
            </a:extLst>
          </p:cNvPr>
          <p:cNvPicPr>
            <a:picLocks noChangeAspect="1"/>
          </p:cNvPicPr>
          <p:nvPr/>
        </p:nvPicPr>
        <p:blipFill rotWithShape="1">
          <a:blip r:embed="rId2"/>
          <a:srcRect t="229" b="734"/>
          <a:stretch/>
        </p:blipFill>
        <p:spPr>
          <a:xfrm>
            <a:off x="1524000" y="2322081"/>
            <a:ext cx="4511544" cy="2969404"/>
          </a:xfrm>
          <a:prstGeom prst="rect">
            <a:avLst/>
          </a:prstGeom>
        </p:spPr>
      </p:pic>
      <p:pic>
        <p:nvPicPr>
          <p:cNvPr id="8" name="Picture 7" descr="Image of doctor using stethoscope on toddler">
            <a:extLst>
              <a:ext uri="{FF2B5EF4-FFF2-40B4-BE49-F238E27FC236}">
                <a16:creationId xmlns:a16="http://schemas.microsoft.com/office/drawing/2014/main" id="{9C623159-44A8-B542-9D24-1088A9F3B705}"/>
              </a:ext>
            </a:extLst>
          </p:cNvPr>
          <p:cNvPicPr>
            <a:picLocks noChangeAspect="1"/>
          </p:cNvPicPr>
          <p:nvPr/>
        </p:nvPicPr>
        <p:blipFill rotWithShape="1">
          <a:blip r:embed="rId3"/>
          <a:srcRect t="753" b="184"/>
          <a:stretch/>
        </p:blipFill>
        <p:spPr>
          <a:xfrm>
            <a:off x="6184555" y="2330439"/>
            <a:ext cx="4483448" cy="2951749"/>
          </a:xfrm>
          <a:prstGeom prst="rect">
            <a:avLst/>
          </a:prstGeom>
        </p:spPr>
      </p:pic>
      <p:sp>
        <p:nvSpPr>
          <p:cNvPr id="2" name="Title 1">
            <a:extLst>
              <a:ext uri="{FF2B5EF4-FFF2-40B4-BE49-F238E27FC236}">
                <a16:creationId xmlns:a16="http://schemas.microsoft.com/office/drawing/2014/main" id="{22DAD7A6-623E-514F-BFE9-9BDEC796272C}"/>
              </a:ext>
            </a:extLst>
          </p:cNvPr>
          <p:cNvSpPr>
            <a:spLocks noGrp="1"/>
          </p:cNvSpPr>
          <p:nvPr>
            <p:ph type="ctrTitle"/>
          </p:nvPr>
        </p:nvSpPr>
        <p:spPr>
          <a:xfrm>
            <a:off x="1524000" y="129200"/>
            <a:ext cx="8604739" cy="875323"/>
          </a:xfrm>
        </p:spPr>
        <p:txBody>
          <a:bodyPr>
            <a:normAutofit fontScale="90000"/>
          </a:bodyPr>
          <a:lstStyle/>
          <a:p>
            <a:r>
              <a:rPr lang="en-US" dirty="0"/>
              <a:t>Critical Care </a:t>
            </a:r>
            <a:br>
              <a:rPr lang="en-US" dirty="0"/>
            </a:br>
            <a:br>
              <a:rPr lang="en-US" dirty="0"/>
            </a:br>
            <a:br>
              <a:rPr lang="en-US" dirty="0"/>
            </a:br>
            <a:r>
              <a:rPr lang="en-US" dirty="0"/>
              <a:t>Standard Qualified in Specialty (QIS) Programme</a:t>
            </a:r>
          </a:p>
        </p:txBody>
      </p:sp>
      <p:sp>
        <p:nvSpPr>
          <p:cNvPr id="3" name="Subtitle 2">
            <a:extLst>
              <a:ext uri="{FF2B5EF4-FFF2-40B4-BE49-F238E27FC236}">
                <a16:creationId xmlns:a16="http://schemas.microsoft.com/office/drawing/2014/main" id="{9C61A5FE-A2DA-F048-8E22-57F2866C6F74}"/>
              </a:ext>
            </a:extLst>
          </p:cNvPr>
          <p:cNvSpPr>
            <a:spLocks noGrp="1"/>
          </p:cNvSpPr>
          <p:nvPr>
            <p:ph type="subTitle" idx="1"/>
          </p:nvPr>
        </p:nvSpPr>
        <p:spPr>
          <a:xfrm>
            <a:off x="1848339" y="5437061"/>
            <a:ext cx="6858000" cy="658939"/>
          </a:xfrm>
        </p:spPr>
        <p:txBody>
          <a:bodyPr>
            <a:normAutofit fontScale="92500" lnSpcReduction="10000"/>
          </a:bodyPr>
          <a:lstStyle/>
          <a:p>
            <a:r>
              <a:rPr lang="en-US" dirty="0"/>
              <a:t>James McLean Deputy Chief Nurse HEE</a:t>
            </a:r>
          </a:p>
          <a:p>
            <a:r>
              <a:rPr lang="en-US" dirty="0"/>
              <a:t>Visiting Professor Birmingham City University</a:t>
            </a:r>
          </a:p>
        </p:txBody>
      </p:sp>
      <p:sp>
        <p:nvSpPr>
          <p:cNvPr id="12" name="Rectangle 11">
            <a:extLst>
              <a:ext uri="{FF2B5EF4-FFF2-40B4-BE49-F238E27FC236}">
                <a16:creationId xmlns:a16="http://schemas.microsoft.com/office/drawing/2014/main" id="{8128372D-C4B4-BF45-BF8F-065FBDC2AA95}"/>
              </a:ext>
              <a:ext uri="{C183D7F6-B498-43B3-948B-1728B52AA6E4}">
                <adec:decorative xmlns:adec="http://schemas.microsoft.com/office/drawing/2017/decorative" val="1"/>
              </a:ext>
            </a:extLst>
          </p:cNvPr>
          <p:cNvSpPr/>
          <p:nvPr/>
        </p:nvSpPr>
        <p:spPr>
          <a:xfrm>
            <a:off x="1524000" y="4947239"/>
            <a:ext cx="9144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351">
              <a:solidFill>
                <a:srgbClr val="FFFFFF"/>
              </a:solidFill>
              <a:latin typeface="Arial" panose="020B0604020202020204"/>
            </a:endParaRPr>
          </a:p>
        </p:txBody>
      </p:sp>
      <p:sp>
        <p:nvSpPr>
          <p:cNvPr id="13" name="Rectangle 12">
            <a:extLst>
              <a:ext uri="{FF2B5EF4-FFF2-40B4-BE49-F238E27FC236}">
                <a16:creationId xmlns:a16="http://schemas.microsoft.com/office/drawing/2014/main" id="{21DA40B3-60F1-AC4C-BC75-1DFB592B81D3}"/>
              </a:ext>
              <a:ext uri="{C183D7F6-B498-43B3-948B-1728B52AA6E4}">
                <adec:decorative xmlns:adec="http://schemas.microsoft.com/office/drawing/2017/decorative" val="1"/>
              </a:ext>
            </a:extLst>
          </p:cNvPr>
          <p:cNvSpPr/>
          <p:nvPr/>
        </p:nvSpPr>
        <p:spPr>
          <a:xfrm>
            <a:off x="1524000" y="5119361"/>
            <a:ext cx="9144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1351">
              <a:solidFill>
                <a:srgbClr val="FFFFFF"/>
              </a:solidFill>
              <a:latin typeface="Arial" panose="020B0604020202020204"/>
            </a:endParaRPr>
          </a:p>
        </p:txBody>
      </p:sp>
      <p:pic>
        <p:nvPicPr>
          <p:cNvPr id="14" name="Picture 13" descr="HEE logo">
            <a:extLst>
              <a:ext uri="{FF2B5EF4-FFF2-40B4-BE49-F238E27FC236}">
                <a16:creationId xmlns:a16="http://schemas.microsoft.com/office/drawing/2014/main" id="{859F973A-FB81-4F4A-A2C3-7512A5F7B6F7}"/>
              </a:ext>
            </a:extLst>
          </p:cNvPr>
          <p:cNvPicPr preferRelativeResize="0">
            <a:picLocks/>
          </p:cNvPicPr>
          <p:nvPr/>
        </p:nvPicPr>
        <p:blipFill>
          <a:blip r:embed="rId4"/>
          <a:stretch>
            <a:fillRect/>
          </a:stretch>
        </p:blipFill>
        <p:spPr>
          <a:xfrm>
            <a:off x="7024152" y="0"/>
            <a:ext cx="3643848" cy="1396800"/>
          </a:xfrm>
          <a:prstGeom prst="rect">
            <a:avLst/>
          </a:prstGeom>
        </p:spPr>
      </p:pic>
    </p:spTree>
    <p:extLst>
      <p:ext uri="{BB962C8B-B14F-4D97-AF65-F5344CB8AC3E}">
        <p14:creationId xmlns:p14="http://schemas.microsoft.com/office/powerpoint/2010/main" val="1085801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0EE71-C914-094E-A559-488862B868EA}"/>
              </a:ext>
            </a:extLst>
          </p:cNvPr>
          <p:cNvSpPr>
            <a:spLocks noGrp="1"/>
          </p:cNvSpPr>
          <p:nvPr>
            <p:ph type="title"/>
          </p:nvPr>
        </p:nvSpPr>
        <p:spPr>
          <a:xfrm>
            <a:off x="2004000" y="480000"/>
            <a:ext cx="7886400" cy="638400"/>
          </a:xfrm>
        </p:spPr>
        <p:txBody>
          <a:bodyPr vert="horz" lIns="0" tIns="0" rIns="0" bIns="0" rtlCol="0" anchor="ctr">
            <a:noAutofit/>
          </a:bodyPr>
          <a:lstStyle/>
          <a:p>
            <a:pPr algn="ctr"/>
            <a:r>
              <a:rPr lang="en-US" sz="4267" dirty="0"/>
              <a:t>Critical Care</a:t>
            </a:r>
          </a:p>
        </p:txBody>
      </p:sp>
      <p:sp>
        <p:nvSpPr>
          <p:cNvPr id="3" name="Content Placeholder 2">
            <a:extLst>
              <a:ext uri="{FF2B5EF4-FFF2-40B4-BE49-F238E27FC236}">
                <a16:creationId xmlns:a16="http://schemas.microsoft.com/office/drawing/2014/main" id="{C1751748-6929-F942-9218-D8E81060E940}"/>
              </a:ext>
            </a:extLst>
          </p:cNvPr>
          <p:cNvSpPr>
            <a:spLocks noGrp="1"/>
          </p:cNvSpPr>
          <p:nvPr>
            <p:ph idx="1"/>
          </p:nvPr>
        </p:nvSpPr>
        <p:spPr>
          <a:xfrm>
            <a:off x="2004001" y="1325901"/>
            <a:ext cx="8066236" cy="4206199"/>
          </a:xfrm>
        </p:spPr>
        <p:txBody>
          <a:bodyPr vert="horz" lIns="0" tIns="0" rIns="0" bIns="0" rtlCol="0">
            <a:normAutofit fontScale="92500" lnSpcReduction="10000"/>
          </a:bodyPr>
          <a:lstStyle/>
          <a:p>
            <a:pPr algn="just"/>
            <a:r>
              <a:rPr lang="en-GB" sz="24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COVID-19 added significant complications into the Critical Care arena. Throughout the early phases of the pandemic it was clear that there are insufficient skilled Critical Care staff (Nursing and AHP) to provide pandemic emergency cover in the scales that were modelled as well as the day-to-day requirements and safety of critical care patients across the NHS. </a:t>
            </a:r>
          </a:p>
          <a:p>
            <a:pPr marL="0" indent="0" algn="just">
              <a:buNone/>
            </a:pPr>
            <a:endParaRPr lang="en-GB" sz="2400" dirty="0">
              <a:solidFill>
                <a:srgbClr val="000000"/>
              </a:solidFill>
              <a:uFill>
                <a:solidFill>
                  <a:srgbClr val="000000"/>
                </a:solidFill>
              </a:uFill>
              <a:latin typeface="Arial" panose="020B0604020202020204" pitchFamily="34" charset="0"/>
              <a:ea typeface="Arial Unicode MS"/>
              <a:cs typeface="Arial Unicode MS"/>
            </a:endParaRPr>
          </a:p>
          <a:p>
            <a:pPr algn="just"/>
            <a:r>
              <a:rPr lang="en-GB" sz="24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UKCCNA position statement</a:t>
            </a:r>
            <a:endParaRPr lang="en-GB" sz="2400" dirty="0">
              <a:solidFill>
                <a:srgbClr val="000000"/>
              </a:solidFill>
              <a:uFill>
                <a:solidFill>
                  <a:srgbClr val="000000"/>
                </a:solidFill>
              </a:uFill>
              <a:latin typeface="Arial" panose="020B0604020202020204" pitchFamily="34" charset="0"/>
              <a:ea typeface="Arial Unicode MS"/>
              <a:cs typeface="Arial Unicode MS"/>
            </a:endParaRPr>
          </a:p>
          <a:p>
            <a:pPr algn="just"/>
            <a:r>
              <a:rPr lang="en-GB" sz="2400" u="sng"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hlinkClick r:id="rId2"/>
              </a:rPr>
              <a:t>https://www.ficm.ac.uk/sites/default/files/ukccna_position_statement_critical_care_nursing_workforce_post_covid_05.05.2020.pdf</a:t>
            </a:r>
            <a:endParaRPr lang="en-GB" sz="2400" dirty="0">
              <a:solidFill>
                <a:srgbClr val="000000"/>
              </a:solidFill>
              <a:uFill>
                <a:solidFill>
                  <a:srgbClr val="000000"/>
                </a:solidFill>
              </a:uFill>
              <a:latin typeface="Arial" panose="020B0604020202020204" pitchFamily="34" charset="0"/>
              <a:ea typeface="Arial Unicode MS"/>
              <a:cs typeface="Arial Unicode MS"/>
            </a:endParaRPr>
          </a:p>
          <a:p>
            <a:pPr algn="just"/>
            <a:r>
              <a:rPr lang="en-GB" sz="24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 </a:t>
            </a:r>
            <a:endParaRPr lang="en-GB" sz="2400" dirty="0">
              <a:solidFill>
                <a:srgbClr val="000000"/>
              </a:solidFill>
              <a:uFill>
                <a:solidFill>
                  <a:srgbClr val="000000"/>
                </a:solidFill>
              </a:uFill>
              <a:latin typeface="Arial" panose="020B0604020202020204" pitchFamily="34" charset="0"/>
              <a:ea typeface="Arial Unicode MS"/>
              <a:cs typeface="Arial Unicode MS"/>
            </a:endParaRPr>
          </a:p>
          <a:p>
            <a:pPr marL="0" indent="0" algn="just">
              <a:lnSpc>
                <a:spcPct val="120000"/>
              </a:lnSpc>
              <a:buNone/>
            </a:pPr>
            <a:endParaRPr lang="en-GB" sz="6533" dirty="0">
              <a:latin typeface="Arial" panose="020B0604020202020204" pitchFamily="34" charset="0"/>
              <a:ea typeface="Calibri" panose="020F0502020204030204" pitchFamily="34" charset="0"/>
              <a:cs typeface="Arial" panose="020B0604020202020204" pitchFamily="34" charset="0"/>
            </a:endParaRPr>
          </a:p>
          <a:p>
            <a:endParaRPr lang="en-US" sz="2133" dirty="0"/>
          </a:p>
        </p:txBody>
      </p:sp>
    </p:spTree>
    <p:extLst>
      <p:ext uri="{BB962C8B-B14F-4D97-AF65-F5344CB8AC3E}">
        <p14:creationId xmlns:p14="http://schemas.microsoft.com/office/powerpoint/2010/main" val="1814035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29115-FC7B-C77B-531C-4F7F5F8AAD78}"/>
              </a:ext>
            </a:extLst>
          </p:cNvPr>
          <p:cNvSpPr>
            <a:spLocks noGrp="1"/>
          </p:cNvSpPr>
          <p:nvPr>
            <p:ph type="title"/>
          </p:nvPr>
        </p:nvSpPr>
        <p:spPr>
          <a:xfrm>
            <a:off x="1843169" y="155817"/>
            <a:ext cx="7886700" cy="1325563"/>
          </a:xfrm>
        </p:spPr>
        <p:txBody>
          <a:bodyPr/>
          <a:lstStyle/>
          <a:p>
            <a:r>
              <a:rPr lang="en-GB" dirty="0"/>
              <a:t>Workforce Issues Identified at the time of response </a:t>
            </a:r>
          </a:p>
        </p:txBody>
      </p:sp>
      <p:sp>
        <p:nvSpPr>
          <p:cNvPr id="3" name="Content Placeholder 2">
            <a:extLst>
              <a:ext uri="{FF2B5EF4-FFF2-40B4-BE49-F238E27FC236}">
                <a16:creationId xmlns:a16="http://schemas.microsoft.com/office/drawing/2014/main" id="{F6FBF105-F79E-742B-1DF6-7E14B0506394}"/>
              </a:ext>
            </a:extLst>
          </p:cNvPr>
          <p:cNvSpPr>
            <a:spLocks noGrp="1"/>
          </p:cNvSpPr>
          <p:nvPr>
            <p:ph idx="1"/>
          </p:nvPr>
        </p:nvSpPr>
        <p:spPr>
          <a:xfrm>
            <a:off x="2024537" y="1702849"/>
            <a:ext cx="7886700" cy="4362923"/>
          </a:xfrm>
        </p:spPr>
        <p:txBody>
          <a:bodyPr>
            <a:normAutofit fontScale="92500" lnSpcReduction="10000"/>
          </a:bodyPr>
          <a:lstStyle/>
          <a:p>
            <a:pPr algn="just"/>
            <a:r>
              <a:rPr lang="en-GB" sz="24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Whilst there is a general critical care nursing staff vacancy factor Circa 11.6% across England (some units report higher) and some areas such as the London region report an average of 13% overall. </a:t>
            </a:r>
          </a:p>
          <a:p>
            <a:pPr marL="0" indent="0" algn="just">
              <a:buNone/>
            </a:pPr>
            <a:endParaRPr lang="en-GB" sz="2400" dirty="0">
              <a:solidFill>
                <a:srgbClr val="000000"/>
              </a:solidFill>
              <a:uFill>
                <a:solidFill>
                  <a:srgbClr val="000000"/>
                </a:solidFill>
              </a:uFill>
              <a:latin typeface="Arial" panose="020B0604020202020204" pitchFamily="34" charset="0"/>
              <a:ea typeface="Arial Unicode MS"/>
              <a:cs typeface="Arial Unicode MS"/>
            </a:endParaRPr>
          </a:p>
          <a:p>
            <a:pPr algn="just"/>
            <a:r>
              <a:rPr lang="en-GB" sz="24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This is mainly focussed in the band 5 and band 6 nursing staff. In addition to this, the2018 CC3N survey identified “</a:t>
            </a:r>
            <a:r>
              <a:rPr lang="en-GB" sz="2400" i="1" dirty="0">
                <a:solidFill>
                  <a:srgbClr val="000000"/>
                </a:solidFill>
                <a:uFill>
                  <a:solidFill>
                    <a:srgbClr val="000000"/>
                  </a:solidFill>
                </a:uFill>
                <a:latin typeface="Arial" panose="020B0604020202020204" pitchFamily="34" charset="0"/>
                <a:ea typeface="Arial Unicode MS"/>
                <a:cs typeface="Arial" panose="020B0604020202020204" pitchFamily="34" charset="0"/>
              </a:rPr>
              <a:t>18 critical care units reported an annual staff turnover in excess of 20% with some as high as 42%</a:t>
            </a:r>
            <a:r>
              <a:rPr lang="en-GB" sz="24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  (CC3N Workforce Survey Report April 2018)</a:t>
            </a:r>
          </a:p>
          <a:p>
            <a:pPr marL="0" indent="0" algn="just">
              <a:buNone/>
            </a:pPr>
            <a:endParaRPr lang="en-GB" sz="2400" dirty="0">
              <a:solidFill>
                <a:srgbClr val="000000"/>
              </a:solidFill>
              <a:uFill>
                <a:solidFill>
                  <a:srgbClr val="000000"/>
                </a:solidFill>
              </a:uFill>
              <a:latin typeface="Arial" panose="020B0604020202020204" pitchFamily="34" charset="0"/>
              <a:ea typeface="Arial Unicode MS"/>
              <a:cs typeface="Arial" panose="020B0604020202020204" pitchFamily="34" charset="0"/>
            </a:endParaRPr>
          </a:p>
          <a:p>
            <a:pPr algn="just"/>
            <a:r>
              <a:rPr lang="en-GB" sz="2400" dirty="0">
                <a:solidFill>
                  <a:srgbClr val="000000"/>
                </a:solidFill>
                <a:uFill>
                  <a:solidFill>
                    <a:srgbClr val="000000"/>
                  </a:solidFill>
                </a:uFill>
                <a:latin typeface="Arial" panose="020B0604020202020204" pitchFamily="34" charset="0"/>
                <a:ea typeface="Arial Unicode MS"/>
                <a:cs typeface="Arial" panose="020B0604020202020204" pitchFamily="34" charset="0"/>
              </a:rPr>
              <a:t>Noted ambitions to increase critical care workforce by as much as 25% would see an entire graduating year taken into Critical Care Posts</a:t>
            </a:r>
            <a:endParaRPr lang="en-GB" sz="2400" dirty="0">
              <a:solidFill>
                <a:srgbClr val="000000"/>
              </a:solidFill>
              <a:uFill>
                <a:solidFill>
                  <a:srgbClr val="000000"/>
                </a:solidFill>
              </a:uFill>
              <a:latin typeface="Arial" panose="020B0604020202020204" pitchFamily="34" charset="0"/>
              <a:ea typeface="Arial Unicode MS"/>
              <a:cs typeface="Arial Unicode MS"/>
            </a:endParaRPr>
          </a:p>
          <a:p>
            <a:endParaRPr lang="en-GB" dirty="0"/>
          </a:p>
        </p:txBody>
      </p:sp>
    </p:spTree>
    <p:extLst>
      <p:ext uri="{BB962C8B-B14F-4D97-AF65-F5344CB8AC3E}">
        <p14:creationId xmlns:p14="http://schemas.microsoft.com/office/powerpoint/2010/main" val="1455997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D2BAE-38A1-0F72-F808-EA13AB2604F7}"/>
              </a:ext>
            </a:extLst>
          </p:cNvPr>
          <p:cNvSpPr>
            <a:spLocks noGrp="1"/>
          </p:cNvSpPr>
          <p:nvPr>
            <p:ph type="title"/>
          </p:nvPr>
        </p:nvSpPr>
        <p:spPr>
          <a:xfrm>
            <a:off x="1701217" y="18849"/>
            <a:ext cx="8789567" cy="1325563"/>
          </a:xfrm>
        </p:spPr>
        <p:txBody>
          <a:bodyPr/>
          <a:lstStyle/>
          <a:p>
            <a:r>
              <a:rPr lang="en-GB" dirty="0"/>
              <a:t>Nursing Workforce Career path Development</a:t>
            </a:r>
          </a:p>
        </p:txBody>
      </p:sp>
      <p:pic>
        <p:nvPicPr>
          <p:cNvPr id="4" name="Content Placeholder 3">
            <a:extLst>
              <a:ext uri="{FF2B5EF4-FFF2-40B4-BE49-F238E27FC236}">
                <a16:creationId xmlns:a16="http://schemas.microsoft.com/office/drawing/2014/main" id="{7E4D0D37-DC47-C5C6-7708-56B183C70E30}"/>
              </a:ext>
            </a:extLst>
          </p:cNvPr>
          <p:cNvPicPr>
            <a:picLocks noGrp="1" noChangeAspect="1"/>
          </p:cNvPicPr>
          <p:nvPr>
            <p:ph idx="1"/>
          </p:nvPr>
        </p:nvPicPr>
        <p:blipFill>
          <a:blip r:embed="rId2"/>
          <a:stretch>
            <a:fillRect/>
          </a:stretch>
        </p:blipFill>
        <p:spPr>
          <a:xfrm>
            <a:off x="2471147" y="1198671"/>
            <a:ext cx="6922235" cy="4716837"/>
          </a:xfrm>
          <a:prstGeom prst="rect">
            <a:avLst/>
          </a:prstGeom>
        </p:spPr>
      </p:pic>
    </p:spTree>
    <p:extLst>
      <p:ext uri="{BB962C8B-B14F-4D97-AF65-F5344CB8AC3E}">
        <p14:creationId xmlns:p14="http://schemas.microsoft.com/office/powerpoint/2010/main" val="1650324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9BDF4-5908-5B2B-DAD6-299CF97B8AEC}"/>
              </a:ext>
            </a:extLst>
          </p:cNvPr>
          <p:cNvSpPr>
            <a:spLocks noGrp="1"/>
          </p:cNvSpPr>
          <p:nvPr>
            <p:ph type="title"/>
          </p:nvPr>
        </p:nvSpPr>
        <p:spPr>
          <a:xfrm>
            <a:off x="1735911" y="280564"/>
            <a:ext cx="7886700" cy="1325563"/>
          </a:xfrm>
        </p:spPr>
        <p:txBody>
          <a:bodyPr>
            <a:normAutofit fontScale="90000"/>
          </a:bodyPr>
          <a:lstStyle/>
          <a:p>
            <a:r>
              <a:rPr lang="en-GB" dirty="0"/>
              <a:t>CC3N census up to 10K practitioners need access to QIS to meet GPICs Standards</a:t>
            </a:r>
          </a:p>
        </p:txBody>
      </p:sp>
      <p:pic>
        <p:nvPicPr>
          <p:cNvPr id="4" name="Content Placeholder 3">
            <a:extLst>
              <a:ext uri="{FF2B5EF4-FFF2-40B4-BE49-F238E27FC236}">
                <a16:creationId xmlns:a16="http://schemas.microsoft.com/office/drawing/2014/main" id="{6B30006C-5E7C-EFA3-E6A2-131EE155A938}"/>
              </a:ext>
            </a:extLst>
          </p:cNvPr>
          <p:cNvPicPr>
            <a:picLocks noGrp="1" noChangeAspect="1"/>
          </p:cNvPicPr>
          <p:nvPr>
            <p:ph idx="1"/>
          </p:nvPr>
        </p:nvPicPr>
        <p:blipFill>
          <a:blip r:embed="rId2"/>
          <a:stretch>
            <a:fillRect/>
          </a:stretch>
        </p:blipFill>
        <p:spPr>
          <a:xfrm>
            <a:off x="3890825" y="2245641"/>
            <a:ext cx="3576871" cy="2273300"/>
          </a:xfrm>
          <a:prstGeom prst="rect">
            <a:avLst/>
          </a:prstGeom>
        </p:spPr>
      </p:pic>
      <p:sp>
        <p:nvSpPr>
          <p:cNvPr id="5" name="Text Box 2">
            <a:extLst>
              <a:ext uri="{FF2B5EF4-FFF2-40B4-BE49-F238E27FC236}">
                <a16:creationId xmlns:a16="http://schemas.microsoft.com/office/drawing/2014/main" id="{C754B1FD-FD62-AFA2-3547-4720CCFC524C}"/>
              </a:ext>
            </a:extLst>
          </p:cNvPr>
          <p:cNvSpPr txBox="1">
            <a:spLocks noChangeArrowheads="1"/>
          </p:cNvSpPr>
          <p:nvPr/>
        </p:nvSpPr>
        <p:spPr bwMode="auto">
          <a:xfrm>
            <a:off x="8034264" y="3119034"/>
            <a:ext cx="3176693" cy="615553"/>
          </a:xfrm>
          <a:prstGeom prst="rect">
            <a:avLst/>
          </a:prstGeom>
          <a:noFill/>
          <a:ln w="9525">
            <a:noFill/>
            <a:miter lim="800000"/>
            <a:headEnd/>
            <a:tailEnd/>
          </a:ln>
        </p:spPr>
        <p:txBody>
          <a:bodyPr rot="0" vert="horz" wrap="square" lIns="121920" tIns="60960" rIns="121920" bIns="60960" anchor="t" anchorCtr="0">
            <a:spAutoFit/>
          </a:bodyPr>
          <a:lstStyle/>
          <a:p>
            <a:pPr defTabSz="914377"/>
            <a:r>
              <a:rPr lang="en-GB" sz="1600" b="1" dirty="0">
                <a:solidFill>
                  <a:srgbClr val="005EB8"/>
                </a:solidFill>
                <a:latin typeface="Arial" panose="020B0604020202020204" pitchFamily="34" charset="0"/>
                <a:ea typeface="MS Mincho" panose="02020609040205080304" pitchFamily="49" charset="-128"/>
                <a:cs typeface="Times New Roman" panose="02020603050405020304" pitchFamily="18" charset="0"/>
              </a:rPr>
              <a:t>QIS Aimed at this level of practitioner</a:t>
            </a:r>
            <a:endParaRPr lang="en-GB" sz="1600" dirty="0">
              <a:solidFill>
                <a:srgbClr val="005EB8"/>
              </a:solidFill>
              <a:latin typeface="Arial" panose="020B0604020202020204" pitchFamily="34" charset="0"/>
              <a:ea typeface="MS Mincho" panose="02020609040205080304" pitchFamily="49" charset="-128"/>
              <a:cs typeface="Times New Roman" panose="02020603050405020304" pitchFamily="18" charset="0"/>
            </a:endParaRPr>
          </a:p>
        </p:txBody>
      </p:sp>
      <p:sp>
        <p:nvSpPr>
          <p:cNvPr id="6" name="Text Box 2">
            <a:extLst>
              <a:ext uri="{FF2B5EF4-FFF2-40B4-BE49-F238E27FC236}">
                <a16:creationId xmlns:a16="http://schemas.microsoft.com/office/drawing/2014/main" id="{B1818A12-7ACA-A2EF-FF47-1CF8D8D37CCB}"/>
              </a:ext>
            </a:extLst>
          </p:cNvPr>
          <p:cNvSpPr txBox="1">
            <a:spLocks noChangeArrowheads="1"/>
          </p:cNvSpPr>
          <p:nvPr/>
        </p:nvSpPr>
        <p:spPr bwMode="auto">
          <a:xfrm>
            <a:off x="1613106" y="2279857"/>
            <a:ext cx="1560407" cy="615553"/>
          </a:xfrm>
          <a:prstGeom prst="rect">
            <a:avLst/>
          </a:prstGeom>
          <a:solidFill>
            <a:srgbClr val="FFFFFF"/>
          </a:solidFill>
          <a:ln w="9525">
            <a:noFill/>
            <a:miter lim="800000"/>
            <a:headEnd/>
            <a:tailEnd/>
          </a:ln>
        </p:spPr>
        <p:txBody>
          <a:bodyPr rot="0" vert="horz" wrap="square" lIns="121920" tIns="60960" rIns="121920" bIns="60960" anchor="t" anchorCtr="0">
            <a:spAutoFit/>
          </a:bodyPr>
          <a:lstStyle/>
          <a:p>
            <a:pPr defTabSz="914377"/>
            <a:r>
              <a:rPr lang="en-GB" sz="1600" dirty="0">
                <a:solidFill>
                  <a:srgbClr val="005EB8"/>
                </a:solidFill>
                <a:latin typeface="Arial" panose="020B0604020202020204" pitchFamily="34" charset="0"/>
                <a:ea typeface="MS Mincho" panose="02020609040205080304" pitchFamily="49" charset="-128"/>
                <a:cs typeface="Times New Roman" panose="02020603050405020304" pitchFamily="18" charset="0"/>
              </a:rPr>
              <a:t>MSc or Higher Level</a:t>
            </a:r>
          </a:p>
        </p:txBody>
      </p:sp>
      <p:sp>
        <p:nvSpPr>
          <p:cNvPr id="7" name="Left Brace 6">
            <a:extLst>
              <a:ext uri="{FF2B5EF4-FFF2-40B4-BE49-F238E27FC236}">
                <a16:creationId xmlns:a16="http://schemas.microsoft.com/office/drawing/2014/main" id="{C8A71E62-10A0-016A-E069-ADC22CDFDEC0}"/>
              </a:ext>
            </a:extLst>
          </p:cNvPr>
          <p:cNvSpPr/>
          <p:nvPr/>
        </p:nvSpPr>
        <p:spPr>
          <a:xfrm>
            <a:off x="4607722" y="2245641"/>
            <a:ext cx="296333" cy="613833"/>
          </a:xfrm>
          <a:prstGeom prst="leftBrace">
            <a:avLst/>
          </a:prstGeom>
        </p:spPr>
        <p:style>
          <a:lnRef idx="3">
            <a:schemeClr val="accent4"/>
          </a:lnRef>
          <a:fillRef idx="0">
            <a:schemeClr val="accent4"/>
          </a:fillRef>
          <a:effectRef idx="2">
            <a:schemeClr val="accent4"/>
          </a:effectRef>
          <a:fontRef idx="minor">
            <a:schemeClr val="tx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defTabSz="914377"/>
            <a:endParaRPr lang="en-GB">
              <a:solidFill>
                <a:srgbClr val="005EB8"/>
              </a:solidFill>
              <a:latin typeface="Arial" panose="020B0604020202020204"/>
            </a:endParaRPr>
          </a:p>
        </p:txBody>
      </p:sp>
      <p:cxnSp>
        <p:nvCxnSpPr>
          <p:cNvPr id="8" name="Straight Arrow Connector 7">
            <a:extLst>
              <a:ext uri="{FF2B5EF4-FFF2-40B4-BE49-F238E27FC236}">
                <a16:creationId xmlns:a16="http://schemas.microsoft.com/office/drawing/2014/main" id="{9E0B1844-E52D-9879-52BB-0B51EE303A5E}"/>
              </a:ext>
            </a:extLst>
          </p:cNvPr>
          <p:cNvCxnSpPr>
            <a:cxnSpLocks/>
          </p:cNvCxnSpPr>
          <p:nvPr/>
        </p:nvCxnSpPr>
        <p:spPr>
          <a:xfrm>
            <a:off x="3173512" y="2580423"/>
            <a:ext cx="969029"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0" name="Straight Arrow Connector 9">
            <a:extLst>
              <a:ext uri="{FF2B5EF4-FFF2-40B4-BE49-F238E27FC236}">
                <a16:creationId xmlns:a16="http://schemas.microsoft.com/office/drawing/2014/main" id="{AB227E5C-D917-7DE1-3B4C-46BC346972EC}"/>
              </a:ext>
            </a:extLst>
          </p:cNvPr>
          <p:cNvCxnSpPr>
            <a:cxnSpLocks/>
          </p:cNvCxnSpPr>
          <p:nvPr/>
        </p:nvCxnSpPr>
        <p:spPr>
          <a:xfrm flipH="1" flipV="1">
            <a:off x="5231980" y="3119034"/>
            <a:ext cx="2882893" cy="319233"/>
          </a:xfrm>
          <a:prstGeom prst="straightConnector1">
            <a:avLst/>
          </a:prstGeom>
          <a:ln>
            <a:solidFill>
              <a:schemeClr val="accent6">
                <a:lumMod val="60000"/>
                <a:lumOff val="40000"/>
              </a:schemeClr>
            </a:solidFill>
            <a:tailEnd type="triangle"/>
          </a:ln>
        </p:spPr>
        <p:style>
          <a:lnRef idx="3">
            <a:schemeClr val="accent2"/>
          </a:lnRef>
          <a:fillRef idx="0">
            <a:schemeClr val="accent2"/>
          </a:fillRef>
          <a:effectRef idx="2">
            <a:schemeClr val="accent2"/>
          </a:effectRef>
          <a:fontRef idx="minor">
            <a:schemeClr val="tx1"/>
          </a:fontRef>
        </p:style>
      </p:cxnSp>
      <p:sp>
        <p:nvSpPr>
          <p:cNvPr id="12" name="TextBox 11">
            <a:extLst>
              <a:ext uri="{FF2B5EF4-FFF2-40B4-BE49-F238E27FC236}">
                <a16:creationId xmlns:a16="http://schemas.microsoft.com/office/drawing/2014/main" id="{E8B1DD19-9D23-4C18-C738-9D1A0D116109}"/>
              </a:ext>
            </a:extLst>
          </p:cNvPr>
          <p:cNvSpPr txBox="1"/>
          <p:nvPr/>
        </p:nvSpPr>
        <p:spPr>
          <a:xfrm>
            <a:off x="2263064" y="5233075"/>
            <a:ext cx="8228605" cy="276999"/>
          </a:xfrm>
          <a:prstGeom prst="rect">
            <a:avLst/>
          </a:prstGeom>
          <a:noFill/>
        </p:spPr>
        <p:txBody>
          <a:bodyPr wrap="square">
            <a:spAutoFit/>
          </a:bodyPr>
          <a:lstStyle/>
          <a:p>
            <a:pPr defTabSz="914377"/>
            <a:r>
              <a:rPr lang="en-GB" sz="1200" u="sng" dirty="0">
                <a:solidFill>
                  <a:srgbClr val="0000FF"/>
                </a:solidFill>
                <a:latin typeface="Arial" panose="020B0604020202020204" pitchFamily="34" charset="0"/>
                <a:ea typeface="Arial" panose="020B0604020202020204" pitchFamily="34" charset="0"/>
                <a:cs typeface="Arial" panose="020B0604020202020204" pitchFamily="34" charset="0"/>
                <a:hlinkClick r:id="rId3"/>
              </a:rPr>
              <a:t>http://xbrl.squarespace.com/journal/2019/8/6/from-novice-to-expert.html</a:t>
            </a:r>
            <a:endParaRPr lang="en-GB" sz="1200" dirty="0">
              <a:solidFill>
                <a:srgbClr val="005EB8"/>
              </a:solidFill>
              <a:latin typeface="Arial" panose="020B0604020202020204"/>
            </a:endParaRPr>
          </a:p>
        </p:txBody>
      </p:sp>
    </p:spTree>
    <p:extLst>
      <p:ext uri="{BB962C8B-B14F-4D97-AF65-F5344CB8AC3E}">
        <p14:creationId xmlns:p14="http://schemas.microsoft.com/office/powerpoint/2010/main" val="761416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0EE71-C914-094E-A559-488862B868EA}"/>
              </a:ext>
            </a:extLst>
          </p:cNvPr>
          <p:cNvSpPr>
            <a:spLocks noGrp="1"/>
          </p:cNvSpPr>
          <p:nvPr>
            <p:ph type="title"/>
          </p:nvPr>
        </p:nvSpPr>
        <p:spPr>
          <a:xfrm>
            <a:off x="2004000" y="480000"/>
            <a:ext cx="7886400" cy="638400"/>
          </a:xfrm>
        </p:spPr>
        <p:txBody>
          <a:bodyPr vert="horz" lIns="0" tIns="0" rIns="0" bIns="0" rtlCol="0" anchor="ctr">
            <a:noAutofit/>
          </a:bodyPr>
          <a:lstStyle/>
          <a:p>
            <a:pPr algn="ctr"/>
            <a:r>
              <a:rPr lang="en-US" sz="4267" dirty="0"/>
              <a:t>Critical Care</a:t>
            </a:r>
          </a:p>
        </p:txBody>
      </p:sp>
      <p:sp>
        <p:nvSpPr>
          <p:cNvPr id="3" name="Content Placeholder 2">
            <a:extLst>
              <a:ext uri="{FF2B5EF4-FFF2-40B4-BE49-F238E27FC236}">
                <a16:creationId xmlns:a16="http://schemas.microsoft.com/office/drawing/2014/main" id="{C1751748-6929-F942-9218-D8E81060E940}"/>
              </a:ext>
            </a:extLst>
          </p:cNvPr>
          <p:cNvSpPr>
            <a:spLocks noGrp="1"/>
          </p:cNvSpPr>
          <p:nvPr>
            <p:ph idx="1"/>
          </p:nvPr>
        </p:nvSpPr>
        <p:spPr>
          <a:xfrm>
            <a:off x="2004001" y="1325901"/>
            <a:ext cx="8066236" cy="4206199"/>
          </a:xfrm>
        </p:spPr>
        <p:txBody>
          <a:bodyPr vert="horz" lIns="0" tIns="0" rIns="0" bIns="0" rtlCol="0">
            <a:normAutofit fontScale="25000" lnSpcReduction="20000"/>
          </a:bodyPr>
          <a:lstStyle/>
          <a:p>
            <a:pPr marL="507974" indent="-507974" algn="just"/>
            <a:endParaRPr lang="en-GB" sz="4000" dirty="0">
              <a:latin typeface="Arial" panose="020B0604020202020204" pitchFamily="34" charset="0"/>
              <a:ea typeface="Calibri" panose="020F0502020204030204" pitchFamily="34" charset="0"/>
              <a:cs typeface="Arial" panose="020B0604020202020204" pitchFamily="34" charset="0"/>
            </a:endParaRPr>
          </a:p>
          <a:p>
            <a:pPr marL="507974" indent="-507974" algn="just">
              <a:lnSpc>
                <a:spcPct val="120000"/>
              </a:lnSpc>
            </a:pPr>
            <a:r>
              <a:rPr lang="en-GB" sz="7466" dirty="0">
                <a:latin typeface="Arial" panose="020B0604020202020204" pitchFamily="34" charset="0"/>
                <a:ea typeface="Calibri" panose="020F0502020204030204" pitchFamily="34" charset="0"/>
                <a:cs typeface="Arial" panose="020B0604020202020204" pitchFamily="34" charset="0"/>
              </a:rPr>
              <a:t>HEE Secured £10M to support the procurement of a “Standardised” Qualified in specialty programme to enable up to 10,000 Junior adult Critical Care staff and appropriate AHP colleagues to access vital education to improve quality of care for patients and meet GPICs guidance for 50% of every shift to be appropriately QIS trained.</a:t>
            </a:r>
          </a:p>
          <a:p>
            <a:pPr marL="507974" indent="-507974" algn="just">
              <a:lnSpc>
                <a:spcPct val="120000"/>
              </a:lnSpc>
            </a:pPr>
            <a:r>
              <a:rPr lang="en-GB" sz="7466" dirty="0">
                <a:latin typeface="Arial" panose="020B0604020202020204" pitchFamily="34" charset="0"/>
                <a:ea typeface="Calibri" panose="020F0502020204030204" pitchFamily="34" charset="0"/>
                <a:cs typeface="Arial" panose="020B0604020202020204" pitchFamily="34" charset="0"/>
              </a:rPr>
              <a:t>System leaders, Critical Care professional bodies and expert critical care nurses were brought together to discuss, design and agree the framework for the QIS programme. This was convened with 4 nations representatives involved.</a:t>
            </a:r>
          </a:p>
          <a:p>
            <a:pPr marL="507974" indent="-507974" algn="just">
              <a:lnSpc>
                <a:spcPct val="120000"/>
              </a:lnSpc>
            </a:pPr>
            <a:r>
              <a:rPr lang="en-GB" sz="7466" dirty="0">
                <a:latin typeface="Arial" panose="020B0604020202020204" pitchFamily="34" charset="0"/>
                <a:ea typeface="Calibri" panose="020F0502020204030204" pitchFamily="34" charset="0"/>
                <a:cs typeface="Arial" panose="020B0604020202020204" pitchFamily="34" charset="0"/>
              </a:rPr>
              <a:t>A blended learning approach was agreed to enable flexibility to enable large volumes of staff to attend without adversely impacting service</a:t>
            </a:r>
            <a:r>
              <a:rPr lang="en-GB" sz="6533" dirty="0">
                <a:latin typeface="Arial" panose="020B0604020202020204" pitchFamily="34" charset="0"/>
                <a:ea typeface="Calibri" panose="020F0502020204030204" pitchFamily="34" charset="0"/>
                <a:cs typeface="Arial" panose="020B0604020202020204" pitchFamily="34" charset="0"/>
              </a:rPr>
              <a:t>.</a:t>
            </a:r>
          </a:p>
          <a:p>
            <a:endParaRPr lang="en-US" sz="2133" dirty="0"/>
          </a:p>
        </p:txBody>
      </p:sp>
    </p:spTree>
    <p:extLst>
      <p:ext uri="{BB962C8B-B14F-4D97-AF65-F5344CB8AC3E}">
        <p14:creationId xmlns:p14="http://schemas.microsoft.com/office/powerpoint/2010/main" val="1926184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792C0-E1F5-2583-D1EB-8541D7692219}"/>
              </a:ext>
            </a:extLst>
          </p:cNvPr>
          <p:cNvSpPr>
            <a:spLocks noGrp="1"/>
          </p:cNvSpPr>
          <p:nvPr>
            <p:ph type="title"/>
          </p:nvPr>
        </p:nvSpPr>
        <p:spPr>
          <a:xfrm>
            <a:off x="1792789" y="196123"/>
            <a:ext cx="7886700" cy="1325563"/>
          </a:xfrm>
        </p:spPr>
        <p:txBody>
          <a:bodyPr/>
          <a:lstStyle/>
          <a:p>
            <a:r>
              <a:rPr lang="en-GB" dirty="0"/>
              <a:t>What did we do?</a:t>
            </a:r>
          </a:p>
        </p:txBody>
      </p:sp>
      <p:sp>
        <p:nvSpPr>
          <p:cNvPr id="3" name="Content Placeholder 2">
            <a:extLst>
              <a:ext uri="{FF2B5EF4-FFF2-40B4-BE49-F238E27FC236}">
                <a16:creationId xmlns:a16="http://schemas.microsoft.com/office/drawing/2014/main" id="{FBB32C06-9BFB-3434-7D3C-5F979FD43020}"/>
              </a:ext>
            </a:extLst>
          </p:cNvPr>
          <p:cNvSpPr>
            <a:spLocks noGrp="1"/>
          </p:cNvSpPr>
          <p:nvPr>
            <p:ph idx="1"/>
          </p:nvPr>
        </p:nvSpPr>
        <p:spPr>
          <a:xfrm>
            <a:off x="1943929" y="1556070"/>
            <a:ext cx="7886700" cy="4005901"/>
          </a:xfrm>
        </p:spPr>
        <p:txBody>
          <a:bodyPr>
            <a:normAutofit lnSpcReduction="10000"/>
          </a:bodyPr>
          <a:lstStyle/>
          <a:p>
            <a:r>
              <a:rPr lang="en-GB" dirty="0"/>
              <a:t>Contact with CC3N</a:t>
            </a:r>
          </a:p>
          <a:p>
            <a:r>
              <a:rPr lang="en-GB" dirty="0"/>
              <a:t>ODN’s</a:t>
            </a:r>
          </a:p>
          <a:p>
            <a:r>
              <a:rPr lang="en-GB" dirty="0"/>
              <a:t>Professional Bodies</a:t>
            </a:r>
          </a:p>
          <a:p>
            <a:r>
              <a:rPr lang="en-GB" dirty="0"/>
              <a:t>NHSE/I colleagues</a:t>
            </a:r>
          </a:p>
          <a:p>
            <a:r>
              <a:rPr lang="en-GB" dirty="0"/>
              <a:t>Four Nation Colleagues</a:t>
            </a:r>
          </a:p>
          <a:p>
            <a:r>
              <a:rPr lang="en-GB" dirty="0"/>
              <a:t>Weekly Round table discussions to formulate, agree and develop a Nationally recognised and Standard programme</a:t>
            </a:r>
          </a:p>
          <a:p>
            <a:endParaRPr lang="en-GB" dirty="0"/>
          </a:p>
          <a:p>
            <a:r>
              <a:rPr lang="en-GB" dirty="0"/>
              <a:t>2 working groups</a:t>
            </a:r>
          </a:p>
          <a:p>
            <a:r>
              <a:rPr lang="en-GB" dirty="0"/>
              <a:t>Educational framework </a:t>
            </a:r>
          </a:p>
          <a:p>
            <a:r>
              <a:rPr lang="en-GB" dirty="0"/>
              <a:t>Workforce Transformation</a:t>
            </a:r>
          </a:p>
          <a:p>
            <a:endParaRPr lang="en-GB" dirty="0"/>
          </a:p>
        </p:txBody>
      </p:sp>
    </p:spTree>
    <p:extLst>
      <p:ext uri="{BB962C8B-B14F-4D97-AF65-F5344CB8AC3E}">
        <p14:creationId xmlns:p14="http://schemas.microsoft.com/office/powerpoint/2010/main" val="4068037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0EE71-C914-094E-A559-488862B868EA}"/>
              </a:ext>
            </a:extLst>
          </p:cNvPr>
          <p:cNvSpPr>
            <a:spLocks noGrp="1"/>
          </p:cNvSpPr>
          <p:nvPr>
            <p:ph type="title"/>
          </p:nvPr>
        </p:nvSpPr>
        <p:spPr>
          <a:xfrm>
            <a:off x="2004000" y="480000"/>
            <a:ext cx="7886400" cy="638400"/>
          </a:xfrm>
        </p:spPr>
        <p:txBody>
          <a:bodyPr vert="horz" lIns="0" tIns="0" rIns="0" bIns="0" rtlCol="0" anchor="ctr">
            <a:noAutofit/>
          </a:bodyPr>
          <a:lstStyle/>
          <a:p>
            <a:pPr algn="ctr"/>
            <a:r>
              <a:rPr lang="en-US" sz="4267" dirty="0"/>
              <a:t>Critical Care</a:t>
            </a:r>
          </a:p>
        </p:txBody>
      </p:sp>
      <p:sp>
        <p:nvSpPr>
          <p:cNvPr id="3" name="Content Placeholder 2">
            <a:extLst>
              <a:ext uri="{FF2B5EF4-FFF2-40B4-BE49-F238E27FC236}">
                <a16:creationId xmlns:a16="http://schemas.microsoft.com/office/drawing/2014/main" id="{C1751748-6929-F942-9218-D8E81060E940}"/>
              </a:ext>
            </a:extLst>
          </p:cNvPr>
          <p:cNvSpPr>
            <a:spLocks noGrp="1"/>
          </p:cNvSpPr>
          <p:nvPr>
            <p:ph idx="1"/>
          </p:nvPr>
        </p:nvSpPr>
        <p:spPr>
          <a:xfrm>
            <a:off x="2004001" y="1325901"/>
            <a:ext cx="8066236" cy="4206199"/>
          </a:xfrm>
        </p:spPr>
        <p:txBody>
          <a:bodyPr vert="horz" lIns="0" tIns="0" rIns="0" bIns="0" rtlCol="0">
            <a:normAutofit/>
          </a:bodyPr>
          <a:lstStyle/>
          <a:p>
            <a:pPr marL="0" indent="0" algn="just">
              <a:buNone/>
            </a:pPr>
            <a:endParaRPr lang="en-GB" sz="2400" dirty="0">
              <a:solidFill>
                <a:srgbClr val="000000"/>
              </a:solidFill>
              <a:uFill>
                <a:solidFill>
                  <a:srgbClr val="000000"/>
                </a:solidFill>
              </a:uFill>
              <a:latin typeface="Arial" panose="020B0604020202020204" pitchFamily="34" charset="0"/>
              <a:ea typeface="Arial Unicode MS"/>
              <a:cs typeface="Arial Unicode MS"/>
            </a:endParaRPr>
          </a:p>
          <a:p>
            <a:pPr marL="0" indent="0" algn="just">
              <a:lnSpc>
                <a:spcPct val="120000"/>
              </a:lnSpc>
              <a:buNone/>
            </a:pPr>
            <a:r>
              <a:rPr lang="en-GB" sz="24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The Health System unanimously identified that there is a requirement for a nationally recognised critical care qualification which is transferable across the country, equitable across institutions in terms of hours of practice and academic credits and consists of both an academic and practice component leading to an accredited award.</a:t>
            </a:r>
            <a:endParaRPr lang="en-GB" sz="2400" dirty="0">
              <a:solidFill>
                <a:srgbClr val="000000"/>
              </a:solidFill>
              <a:uFill>
                <a:solidFill>
                  <a:srgbClr val="000000"/>
                </a:solidFill>
              </a:uFill>
              <a:latin typeface="Arial" panose="020B0604020202020204" pitchFamily="34" charset="0"/>
              <a:ea typeface="Arial Unicode MS"/>
              <a:cs typeface="Arial Unicode MS"/>
            </a:endParaRPr>
          </a:p>
          <a:p>
            <a:pPr marL="0" indent="0" algn="just">
              <a:lnSpc>
                <a:spcPct val="120000"/>
              </a:lnSpc>
              <a:buNone/>
            </a:pPr>
            <a:endParaRPr lang="en-GB" sz="6533" dirty="0">
              <a:latin typeface="Arial" panose="020B0604020202020204" pitchFamily="34" charset="0"/>
              <a:ea typeface="Calibri" panose="020F0502020204030204" pitchFamily="34" charset="0"/>
              <a:cs typeface="Arial" panose="020B0604020202020204" pitchFamily="34" charset="0"/>
            </a:endParaRPr>
          </a:p>
          <a:p>
            <a:endParaRPr lang="en-US" sz="2133" dirty="0"/>
          </a:p>
        </p:txBody>
      </p:sp>
    </p:spTree>
    <p:extLst>
      <p:ext uri="{BB962C8B-B14F-4D97-AF65-F5344CB8AC3E}">
        <p14:creationId xmlns:p14="http://schemas.microsoft.com/office/powerpoint/2010/main" val="2333063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038D1B-BBFC-459C-9EC1-CF26E2C3FFD2}"/>
              </a:ext>
            </a:extLst>
          </p:cNvPr>
          <p:cNvSpPr>
            <a:spLocks noGrp="1"/>
          </p:cNvSpPr>
          <p:nvPr>
            <p:ph type="title"/>
          </p:nvPr>
        </p:nvSpPr>
        <p:spPr>
          <a:xfrm>
            <a:off x="131228" y="132553"/>
            <a:ext cx="10105426" cy="492500"/>
          </a:xfrm>
          <a:noFill/>
        </p:spPr>
        <p:txBody>
          <a:bodyPr>
            <a:noAutofit/>
          </a:bodyPr>
          <a:lstStyle/>
          <a:p>
            <a:r>
              <a:rPr lang="en-GB" sz="3200"/>
              <a:t>Our ambitions for Adult Critical Care</a:t>
            </a:r>
          </a:p>
        </p:txBody>
      </p:sp>
      <p:graphicFrame>
        <p:nvGraphicFramePr>
          <p:cNvPr id="5" name="Content Placeholder 3"/>
          <p:cNvGraphicFramePr>
            <a:graphicFrameLocks noGrp="1"/>
          </p:cNvGraphicFramePr>
          <p:nvPr>
            <p:ph sz="quarter" idx="10"/>
            <p:extLst>
              <p:ext uri="{D42A27DB-BD31-4B8C-83A1-F6EECF244321}">
                <p14:modId xmlns:p14="http://schemas.microsoft.com/office/powerpoint/2010/main" val="1811411665"/>
              </p:ext>
            </p:extLst>
          </p:nvPr>
        </p:nvGraphicFramePr>
        <p:xfrm>
          <a:off x="2640330" y="993775"/>
          <a:ext cx="6697980" cy="5692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9177975" y="2924175"/>
            <a:ext cx="2757983" cy="1292368"/>
          </a:xfrm>
          <a:prstGeom prst="rect">
            <a:avLst/>
          </a:prstGeom>
          <a:solidFill>
            <a:srgbClr val="0070C0"/>
          </a:solidFill>
          <a:ln>
            <a:solidFill>
              <a:srgbClr val="002060"/>
            </a:solidFill>
          </a:ln>
        </p:spPr>
        <p:style>
          <a:lnRef idx="0">
            <a:schemeClr val="accent6"/>
          </a:lnRef>
          <a:fillRef idx="3">
            <a:schemeClr val="accent6"/>
          </a:fillRef>
          <a:effectRef idx="3">
            <a:schemeClr val="accent6"/>
          </a:effectRef>
          <a:fontRef idx="minor">
            <a:schemeClr val="lt1"/>
          </a:fontRef>
        </p:style>
        <p:txBody>
          <a:bodyPr lIns="0" rIns="0" rtlCol="0" anchor="ctr"/>
          <a:lstStyle>
            <a:defPPr>
              <a:defRPr lang="en-US"/>
            </a:defPPr>
            <a:lvl1pPr algn="ctr">
              <a:buClr>
                <a:srgbClr val="000000"/>
              </a:buClr>
              <a:buFont typeface="Arial"/>
              <a:buNone/>
              <a:defRPr sz="1100" b="0" kern="0">
                <a:solidFill>
                  <a:srgbClr val="FFFFFF">
                    <a:lumMod val="50000"/>
                  </a:srgb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Reduce: </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Surgical cancellations associated with critical care capacity</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Delayed emergency admission rate</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Delayed discharges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Extended lengths of stay</a:t>
            </a:r>
          </a:p>
        </p:txBody>
      </p:sp>
      <p:sp>
        <p:nvSpPr>
          <p:cNvPr id="9" name="TextBox 8"/>
          <p:cNvSpPr txBox="1"/>
          <p:nvPr/>
        </p:nvSpPr>
        <p:spPr>
          <a:xfrm flipH="1">
            <a:off x="7449318" y="863661"/>
            <a:ext cx="2663187" cy="1453897"/>
          </a:xfrm>
          <a:prstGeom prst="rect">
            <a:avLst/>
          </a:prstGeom>
          <a:solidFill>
            <a:srgbClr val="0070C0"/>
          </a:solidFill>
          <a:ln>
            <a:solidFill>
              <a:srgbClr val="002060"/>
            </a:solidFill>
          </a:ln>
        </p:spPr>
        <p:style>
          <a:lnRef idx="0">
            <a:schemeClr val="accent6"/>
          </a:lnRef>
          <a:fillRef idx="3">
            <a:schemeClr val="accent6"/>
          </a:fillRef>
          <a:effectRef idx="3">
            <a:schemeClr val="accent6"/>
          </a:effectRef>
          <a:fontRef idx="minor">
            <a:schemeClr val="lt1"/>
          </a:fontRef>
        </p:style>
        <p:txBody>
          <a:bodyPr lIns="0" rIns="0" rtlCol="0" anchor="ctr"/>
          <a:lstStyle>
            <a:defPPr>
              <a:defRPr lang="en-US"/>
            </a:defPPr>
            <a:lvl1pPr algn="ctr">
              <a:buClr>
                <a:srgbClr val="000000"/>
              </a:buClr>
              <a:buFont typeface="Arial"/>
              <a:buNone/>
              <a:defRPr sz="1100" kern="0">
                <a:solidFill>
                  <a:srgbClr val="FFFFFF">
                    <a:lumMod val="50000"/>
                  </a:srgb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Level up the number of beds per capita accounting for:</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Deprivation</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Geography</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Specialised vs non-specialised services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Elective vs emergency work </a:t>
            </a:r>
          </a:p>
        </p:txBody>
      </p:sp>
      <p:sp>
        <p:nvSpPr>
          <p:cNvPr id="10" name="TextBox 9"/>
          <p:cNvSpPr txBox="1"/>
          <p:nvPr/>
        </p:nvSpPr>
        <p:spPr>
          <a:xfrm>
            <a:off x="300811" y="1112546"/>
            <a:ext cx="2663187" cy="2097139"/>
          </a:xfrm>
          <a:prstGeom prst="rect">
            <a:avLst/>
          </a:prstGeom>
          <a:solidFill>
            <a:srgbClr val="0070C0"/>
          </a:solidFill>
          <a:ln>
            <a:solidFill>
              <a:srgbClr val="002060"/>
            </a:solidFill>
          </a:ln>
        </p:spPr>
        <p:style>
          <a:lnRef idx="0">
            <a:schemeClr val="accent6"/>
          </a:lnRef>
          <a:fillRef idx="3">
            <a:schemeClr val="accent6"/>
          </a:fillRef>
          <a:effectRef idx="3">
            <a:schemeClr val="accent6"/>
          </a:effectRef>
          <a:fontRef idx="minor">
            <a:schemeClr val="lt1"/>
          </a:fontRef>
        </p:style>
        <p:txBody>
          <a:bodyPr lIns="0" rIns="0" rtlCol="0" anchor="ctr"/>
          <a:lstStyle>
            <a:defPPr>
              <a:defRPr lang="en-US"/>
            </a:defPPr>
            <a:lvl1pPr algn="ctr">
              <a:buClr>
                <a:srgbClr val="000000"/>
              </a:buClr>
              <a:buFont typeface="Arial"/>
              <a:buNone/>
              <a:defRPr sz="1100" b="1" kern="0">
                <a:solidFill>
                  <a:srgbClr val="FFFFFF">
                    <a:lumMod val="50000"/>
                  </a:srgb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Improved staff retention and working conditions :</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Support career development for non-medical staff</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Evaluate different workforce models </a:t>
            </a:r>
            <a:r>
              <a:rPr kumimoji="0" lang="mr-IN" sz="1200" b="0" i="0" u="none" strike="noStrike" kern="0" cap="none" spc="0" normalizeH="0" baseline="0" noProof="0">
                <a:ln>
                  <a:noFill/>
                </a:ln>
                <a:solidFill>
                  <a:schemeClr val="bg1"/>
                </a:solidFill>
                <a:effectLst/>
                <a:uLnTx/>
                <a:uFillTx/>
                <a:latin typeface="Arial" panose="020B0604020202020204" pitchFamily="34" charset="0"/>
                <a:ea typeface="+mn-ea"/>
                <a:cs typeface="Mangal" panose="02040503050203030202" pitchFamily="18" charset="0"/>
              </a:rPr>
              <a:t>–</a:t>
            </a:r>
            <a:r>
              <a:rPr kumimoji="0" lang="en-GB" sz="120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professional body engagement required</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Implement novel clinical models: enhanced care, telemedicine </a:t>
            </a:r>
            <a:r>
              <a:rPr kumimoji="0" lang="mr-IN" sz="1200" b="0" i="0" u="none" strike="noStrike" kern="0" cap="none" spc="0" normalizeH="0" baseline="0" noProof="0">
                <a:ln>
                  <a:noFill/>
                </a:ln>
                <a:solidFill>
                  <a:schemeClr val="bg1"/>
                </a:solidFill>
                <a:effectLst/>
                <a:uLnTx/>
                <a:uFillTx/>
                <a:latin typeface="Arial" panose="020B0604020202020204" pitchFamily="34" charset="0"/>
                <a:ea typeface="+mn-ea"/>
                <a:cs typeface="Mangal" panose="02040503050203030202" pitchFamily="18" charset="0"/>
              </a:rPr>
              <a:t>–</a:t>
            </a:r>
            <a:r>
              <a:rPr kumimoji="0" lang="en-GB" sz="120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professional bodies already supportive</a:t>
            </a:r>
          </a:p>
        </p:txBody>
      </p:sp>
      <p:sp>
        <p:nvSpPr>
          <p:cNvPr id="11" name="TextBox 10"/>
          <p:cNvSpPr txBox="1"/>
          <p:nvPr/>
        </p:nvSpPr>
        <p:spPr>
          <a:xfrm>
            <a:off x="8347658" y="4765529"/>
            <a:ext cx="3427964" cy="1292369"/>
          </a:xfrm>
          <a:prstGeom prst="rect">
            <a:avLst/>
          </a:prstGeom>
          <a:solidFill>
            <a:srgbClr val="0070C0"/>
          </a:solidFill>
          <a:ln>
            <a:solidFill>
              <a:srgbClr val="002060"/>
            </a:solidFill>
          </a:ln>
        </p:spPr>
        <p:style>
          <a:lnRef idx="0">
            <a:schemeClr val="accent6"/>
          </a:lnRef>
          <a:fillRef idx="3">
            <a:schemeClr val="accent6"/>
          </a:fillRef>
          <a:effectRef idx="3">
            <a:schemeClr val="accent6"/>
          </a:effectRef>
          <a:fontRef idx="minor">
            <a:schemeClr val="lt1"/>
          </a:fontRef>
        </p:style>
        <p:txBody>
          <a:bodyPr lIns="0" rIns="0" rtlCol="0" anchor="ctr"/>
          <a:lstStyle>
            <a:defPPr>
              <a:defRPr lang="en-US"/>
            </a:defPPr>
            <a:lvl1pPr algn="ctr">
              <a:buClr>
                <a:srgbClr val="000000"/>
              </a:buClr>
              <a:buFont typeface="Arial"/>
              <a:buNone/>
              <a:defRPr sz="1100" b="0" kern="0">
                <a:solidFill>
                  <a:srgbClr val="FFFFFF">
                    <a:lumMod val="50000"/>
                  </a:srgb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Improve clinical outcomes: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Rehabilitation &amp; follow-up services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Bolster support services where required e.g. transfer, outreach</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Build on COVID experience in clinical trials and audit/QI</a:t>
            </a:r>
          </a:p>
        </p:txBody>
      </p:sp>
      <p:sp>
        <p:nvSpPr>
          <p:cNvPr id="13" name="TextBox 12"/>
          <p:cNvSpPr txBox="1"/>
          <p:nvPr/>
        </p:nvSpPr>
        <p:spPr>
          <a:xfrm>
            <a:off x="389487" y="4765530"/>
            <a:ext cx="3335875" cy="1292369"/>
          </a:xfrm>
          <a:prstGeom prst="rect">
            <a:avLst/>
          </a:prstGeom>
          <a:solidFill>
            <a:srgbClr val="0070C0"/>
          </a:solidFill>
          <a:ln>
            <a:solidFill>
              <a:srgbClr val="002060"/>
            </a:solidFill>
          </a:ln>
        </p:spPr>
        <p:style>
          <a:lnRef idx="0">
            <a:schemeClr val="accent6"/>
          </a:lnRef>
          <a:fillRef idx="3">
            <a:schemeClr val="accent6"/>
          </a:fillRef>
          <a:effectRef idx="3">
            <a:schemeClr val="accent6"/>
          </a:effectRef>
          <a:fontRef idx="minor">
            <a:schemeClr val="lt1"/>
          </a:fontRef>
        </p:style>
        <p:txBody>
          <a:bodyPr lIns="0" rIns="0" rtlCol="0" anchor="ctr"/>
          <a:lstStyle>
            <a:defPPr>
              <a:defRPr lang="en-US"/>
            </a:defPPr>
            <a:lvl1pPr algn="ctr">
              <a:buClr>
                <a:srgbClr val="000000"/>
              </a:buClr>
              <a:buFont typeface="Arial"/>
              <a:buNone/>
              <a:defRPr sz="1100" b="0" kern="0">
                <a:solidFill>
                  <a:srgbClr val="FFFFFF">
                    <a:lumMod val="50000"/>
                  </a:srgb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Right patient, right place, right time:</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Understand baseline gap in capacity: local, ICS, national</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Develop the right balance of L1, 2, 3 capacity</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Ensure payment model supports innovation and flexibility</a:t>
            </a:r>
          </a:p>
        </p:txBody>
      </p:sp>
      <p:pic>
        <p:nvPicPr>
          <p:cNvPr id="14" name="Graphic 13" descr="Universal access">
            <a:extLst>
              <a:ext uri="{FF2B5EF4-FFF2-40B4-BE49-F238E27FC236}">
                <a16:creationId xmlns:a16="http://schemas.microsoft.com/office/drawing/2014/main" id="{57A41816-8CAE-4121-BD1D-9E783410A7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78966" y="3918775"/>
            <a:ext cx="1180857" cy="1180857"/>
          </a:xfrm>
          <a:prstGeom prst="rect">
            <a:avLst/>
          </a:prstGeom>
        </p:spPr>
      </p:pic>
      <p:sp>
        <p:nvSpPr>
          <p:cNvPr id="12" name="TextBox 11">
            <a:extLst>
              <a:ext uri="{FF2B5EF4-FFF2-40B4-BE49-F238E27FC236}">
                <a16:creationId xmlns:a16="http://schemas.microsoft.com/office/drawing/2014/main" id="{616373F1-57D6-4941-914F-F10E97636C03}"/>
              </a:ext>
            </a:extLst>
          </p:cNvPr>
          <p:cNvSpPr txBox="1"/>
          <p:nvPr/>
        </p:nvSpPr>
        <p:spPr>
          <a:xfrm>
            <a:off x="394855" y="663927"/>
            <a:ext cx="11289121" cy="369332"/>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model needs to achieve the following:</a:t>
            </a:r>
          </a:p>
        </p:txBody>
      </p:sp>
    </p:spTree>
    <p:extLst>
      <p:ext uri="{BB962C8B-B14F-4D97-AF65-F5344CB8AC3E}">
        <p14:creationId xmlns:p14="http://schemas.microsoft.com/office/powerpoint/2010/main" val="1175594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44457-5D19-4E4D-8EF1-82E833EF4EFD}"/>
              </a:ext>
            </a:extLst>
          </p:cNvPr>
          <p:cNvSpPr>
            <a:spLocks noGrp="1"/>
          </p:cNvSpPr>
          <p:nvPr>
            <p:ph type="title"/>
          </p:nvPr>
        </p:nvSpPr>
        <p:spPr>
          <a:xfrm>
            <a:off x="2004001" y="480000"/>
            <a:ext cx="7886700" cy="636205"/>
          </a:xfrm>
        </p:spPr>
        <p:txBody>
          <a:bodyPr vert="horz" lIns="0" tIns="0" rIns="0" bIns="0" rtlCol="0" anchor="ctr">
            <a:noAutofit/>
          </a:bodyPr>
          <a:lstStyle/>
          <a:p>
            <a:r>
              <a:rPr lang="en-US" sz="4267" dirty="0"/>
              <a:t>Other Support as an Outcome of the Pandemic</a:t>
            </a:r>
          </a:p>
        </p:txBody>
      </p:sp>
      <p:sp>
        <p:nvSpPr>
          <p:cNvPr id="3" name="Content Placeholder 2">
            <a:extLst>
              <a:ext uri="{FF2B5EF4-FFF2-40B4-BE49-F238E27FC236}">
                <a16:creationId xmlns:a16="http://schemas.microsoft.com/office/drawing/2014/main" id="{8118D395-DA41-C44E-9841-AA52A390E1BF}"/>
              </a:ext>
            </a:extLst>
          </p:cNvPr>
          <p:cNvSpPr>
            <a:spLocks noGrp="1"/>
          </p:cNvSpPr>
          <p:nvPr>
            <p:ph idx="1"/>
          </p:nvPr>
        </p:nvSpPr>
        <p:spPr>
          <a:xfrm>
            <a:off x="2004000" y="1440000"/>
            <a:ext cx="8030725" cy="3791907"/>
          </a:xfrm>
        </p:spPr>
        <p:txBody>
          <a:bodyPr vert="horz" lIns="0" tIns="0" rIns="0" bIns="0" rtlCol="0">
            <a:normAutofit/>
          </a:bodyPr>
          <a:lstStyle/>
          <a:p>
            <a:endParaRPr lang="en-US" sz="2133" b="0" dirty="0">
              <a:solidFill>
                <a:schemeClr val="bg2">
                  <a:lumMod val="25000"/>
                </a:schemeClr>
              </a:solidFill>
            </a:endParaRPr>
          </a:p>
          <a:p>
            <a:pPr marL="507974" indent="-507974" algn="just">
              <a:lnSpc>
                <a:spcPct val="100000"/>
              </a:lnSpc>
              <a:buFont typeface="Arial" panose="020B0604020202020204" pitchFamily="34" charset="0"/>
              <a:buChar char="•"/>
            </a:pPr>
            <a:r>
              <a:rPr lang="en-GB" sz="1867" b="0" dirty="0">
                <a:solidFill>
                  <a:srgbClr val="000000"/>
                </a:solidFill>
                <a:latin typeface="Arial" panose="020B0604020202020204" pitchFamily="34" charset="0"/>
                <a:ea typeface="Calibri" panose="020F0502020204030204" pitchFamily="34" charset="0"/>
                <a:cs typeface="Arial" panose="020B0604020202020204" pitchFamily="34" charset="0"/>
              </a:rPr>
              <a:t>All ITUs across England are reported to have a minimum of 2 Professional Nurse Advocates (PNA) trained to support mental health and wellbeing but struggling to be released to perform supervisory activities.</a:t>
            </a:r>
          </a:p>
          <a:p>
            <a:pPr marL="507974" indent="-507974" algn="just">
              <a:lnSpc>
                <a:spcPct val="100000"/>
              </a:lnSpc>
              <a:buFont typeface="Arial" panose="020B0604020202020204" pitchFamily="34" charset="0"/>
              <a:buChar char="•"/>
            </a:pPr>
            <a:r>
              <a:rPr lang="en-GB" sz="1867" b="0" dirty="0">
                <a:solidFill>
                  <a:srgbClr val="000000"/>
                </a:solidFill>
                <a:latin typeface="Arial" panose="020B0604020202020204" pitchFamily="34" charset="0"/>
                <a:ea typeface="Calibri" panose="020F0502020204030204" pitchFamily="34" charset="0"/>
                <a:cs typeface="Arial" panose="020B0604020202020204" pitchFamily="34" charset="0"/>
              </a:rPr>
              <a:t>CC3N have released competencies for Nursing Associates within adult critical care and is well received.</a:t>
            </a:r>
          </a:p>
          <a:p>
            <a:pPr marL="507974" indent="-507974" algn="just">
              <a:lnSpc>
                <a:spcPct val="100000"/>
              </a:lnSpc>
              <a:buFont typeface="Arial" panose="020B0604020202020204" pitchFamily="34" charset="0"/>
              <a:buChar char="•"/>
            </a:pPr>
            <a:r>
              <a:rPr lang="en-GB" sz="1867" b="0" dirty="0">
                <a:solidFill>
                  <a:srgbClr val="000000"/>
                </a:solidFill>
                <a:latin typeface="Arial" panose="020B0604020202020204" pitchFamily="34" charset="0"/>
                <a:ea typeface="Calibri" panose="020F0502020204030204" pitchFamily="34" charset="0"/>
                <a:cs typeface="Arial" panose="020B0604020202020204" pitchFamily="34" charset="0"/>
              </a:rPr>
              <a:t>Critical care learning materials on-line resources for all levels of staff and professions remain available and regularly reviewed and updated.</a:t>
            </a:r>
          </a:p>
          <a:p>
            <a:pPr marL="507974" indent="-507974" algn="just">
              <a:lnSpc>
                <a:spcPct val="100000"/>
              </a:lnSpc>
              <a:buFont typeface="Arial" panose="020B0604020202020204" pitchFamily="34" charset="0"/>
              <a:buChar char="•"/>
            </a:pPr>
            <a:r>
              <a:rPr lang="en-GB" sz="1867" b="0" dirty="0">
                <a:solidFill>
                  <a:srgbClr val="000000"/>
                </a:solidFill>
                <a:latin typeface="Arial" panose="020B0604020202020204" pitchFamily="34" charset="0"/>
                <a:ea typeface="Calibri" panose="020F0502020204030204" pitchFamily="34" charset="0"/>
                <a:cs typeface="Arial" panose="020B0604020202020204" pitchFamily="34" charset="0"/>
              </a:rPr>
              <a:t>AHP professionals (Physio, ODP, SALT, OT and Paramedic) can access elements to support critical care </a:t>
            </a:r>
          </a:p>
          <a:p>
            <a:endParaRPr lang="en-US" sz="2133" b="0" dirty="0">
              <a:solidFill>
                <a:schemeClr val="bg2">
                  <a:lumMod val="25000"/>
                </a:schemeClr>
              </a:solidFill>
            </a:endParaRPr>
          </a:p>
        </p:txBody>
      </p:sp>
    </p:spTree>
    <p:extLst>
      <p:ext uri="{BB962C8B-B14F-4D97-AF65-F5344CB8AC3E}">
        <p14:creationId xmlns:p14="http://schemas.microsoft.com/office/powerpoint/2010/main" val="1678130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03207-6036-49AB-2071-981569F05BB4}"/>
              </a:ext>
            </a:extLst>
          </p:cNvPr>
          <p:cNvSpPr>
            <a:spLocks noGrp="1"/>
          </p:cNvSpPr>
          <p:nvPr>
            <p:ph type="title"/>
          </p:nvPr>
        </p:nvSpPr>
        <p:spPr>
          <a:xfrm>
            <a:off x="1812941" y="266658"/>
            <a:ext cx="7886700" cy="636205"/>
          </a:xfrm>
        </p:spPr>
        <p:txBody>
          <a:bodyPr/>
          <a:lstStyle/>
          <a:p>
            <a:r>
              <a:rPr lang="en-GB" dirty="0"/>
              <a:t>What next</a:t>
            </a:r>
          </a:p>
        </p:txBody>
      </p:sp>
      <p:sp>
        <p:nvSpPr>
          <p:cNvPr id="3" name="Content Placeholder 2">
            <a:extLst>
              <a:ext uri="{FF2B5EF4-FFF2-40B4-BE49-F238E27FC236}">
                <a16:creationId xmlns:a16="http://schemas.microsoft.com/office/drawing/2014/main" id="{06EE5029-0F88-E9BC-B265-BA11EBE6989C}"/>
              </a:ext>
            </a:extLst>
          </p:cNvPr>
          <p:cNvSpPr>
            <a:spLocks noGrp="1"/>
          </p:cNvSpPr>
          <p:nvPr>
            <p:ph idx="1"/>
          </p:nvPr>
        </p:nvSpPr>
        <p:spPr>
          <a:xfrm>
            <a:off x="1812941" y="1536926"/>
            <a:ext cx="8376449" cy="3355996"/>
          </a:xfrm>
        </p:spPr>
        <p:txBody>
          <a:bodyPr>
            <a:normAutofit fontScale="92500" lnSpcReduction="10000"/>
          </a:bodyPr>
          <a:lstStyle/>
          <a:p>
            <a:r>
              <a:rPr lang="en-GB" sz="2400" dirty="0">
                <a:latin typeface="Arial" panose="020B0604020202020204" pitchFamily="34" charset="0"/>
                <a:ea typeface="Times New Roman" panose="02020603050405020304" pitchFamily="18" charset="0"/>
                <a:cs typeface="Times New Roman" panose="02020603050405020304" pitchFamily="18" charset="0"/>
              </a:rPr>
              <a:t>The recognised Critical Care Professional groups were consulted (UKACCN, BACCN, CC3N and the RCN) with and agree with this proposal and also supported by England’s Chief Nursing Officer. </a:t>
            </a:r>
          </a:p>
          <a:p>
            <a:endParaRPr lang="en-GB" sz="2400" dirty="0">
              <a:latin typeface="Arial" panose="020B0604020202020204" pitchFamily="34" charset="0"/>
              <a:cs typeface="Times New Roman" panose="02020603050405020304" pitchFamily="18" charset="0"/>
            </a:endParaRPr>
          </a:p>
          <a:p>
            <a:r>
              <a:rPr lang="en-GB" sz="2400" dirty="0">
                <a:latin typeface="Arial" panose="020B0604020202020204" pitchFamily="34" charset="0"/>
                <a:cs typeface="Times New Roman" panose="02020603050405020304" pitchFamily="18" charset="0"/>
              </a:rPr>
              <a:t>ODN’s need to work with systems to fill the places across the regions</a:t>
            </a:r>
          </a:p>
          <a:p>
            <a:endParaRPr lang="en-GB" sz="2400" dirty="0">
              <a:latin typeface="Arial" panose="020B0604020202020204" pitchFamily="34" charset="0"/>
              <a:cs typeface="Times New Roman" panose="02020603050405020304" pitchFamily="18" charset="0"/>
            </a:endParaRPr>
          </a:p>
          <a:p>
            <a:r>
              <a:rPr lang="en-GB" sz="2400" dirty="0">
                <a:latin typeface="Arial" panose="020B0604020202020204" pitchFamily="34" charset="0"/>
                <a:cs typeface="Times New Roman" panose="02020603050405020304" pitchFamily="18" charset="0"/>
              </a:rPr>
              <a:t>More investment is being planned and there will be opportunity to add educational providers </a:t>
            </a:r>
            <a:endParaRPr lang="en-GB" dirty="0"/>
          </a:p>
        </p:txBody>
      </p:sp>
    </p:spTree>
    <p:extLst>
      <p:ext uri="{BB962C8B-B14F-4D97-AF65-F5344CB8AC3E}">
        <p14:creationId xmlns:p14="http://schemas.microsoft.com/office/powerpoint/2010/main" val="3987471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7B7EE-6725-E13F-7FE5-104C83E1D6AE}"/>
              </a:ext>
            </a:extLst>
          </p:cNvPr>
          <p:cNvSpPr>
            <a:spLocks noGrp="1"/>
          </p:cNvSpPr>
          <p:nvPr>
            <p:ph type="title"/>
          </p:nvPr>
        </p:nvSpPr>
        <p:spPr>
          <a:xfrm>
            <a:off x="1752485" y="266658"/>
            <a:ext cx="7886700" cy="636205"/>
          </a:xfrm>
        </p:spPr>
        <p:txBody>
          <a:bodyPr/>
          <a:lstStyle/>
          <a:p>
            <a:r>
              <a:rPr lang="en-GB" dirty="0"/>
              <a:t>Thanks to Julie </a:t>
            </a:r>
            <a:r>
              <a:rPr lang="en-GB" dirty="0" err="1"/>
              <a:t>Platten</a:t>
            </a:r>
            <a:r>
              <a:rPr lang="en-GB" dirty="0"/>
              <a:t> and CC3N</a:t>
            </a:r>
          </a:p>
        </p:txBody>
      </p:sp>
      <p:sp>
        <p:nvSpPr>
          <p:cNvPr id="3" name="Content Placeholder 2">
            <a:extLst>
              <a:ext uri="{FF2B5EF4-FFF2-40B4-BE49-F238E27FC236}">
                <a16:creationId xmlns:a16="http://schemas.microsoft.com/office/drawing/2014/main" id="{D1D0A517-5A21-C04B-F87D-921050AA2A9B}"/>
              </a:ext>
            </a:extLst>
          </p:cNvPr>
          <p:cNvSpPr>
            <a:spLocks noGrp="1"/>
          </p:cNvSpPr>
          <p:nvPr>
            <p:ph idx="1"/>
          </p:nvPr>
        </p:nvSpPr>
        <p:spPr>
          <a:xfrm>
            <a:off x="1752483" y="1002895"/>
            <a:ext cx="8739187" cy="5022573"/>
          </a:xfrm>
        </p:spPr>
        <p:txBody>
          <a:bodyPr>
            <a:normAutofit fontScale="92500" lnSpcReduction="10000"/>
          </a:bodyPr>
          <a:lstStyle/>
          <a:p>
            <a:r>
              <a:rPr lang="en-GB" dirty="0"/>
              <a:t>Chris Hill                                                       Janice Sigsworth</a:t>
            </a:r>
          </a:p>
          <a:p>
            <a:r>
              <a:rPr lang="en-GB" dirty="0"/>
              <a:t>Andrea Berry                                                Jaqueline McKenna</a:t>
            </a:r>
          </a:p>
          <a:p>
            <a:r>
              <a:rPr lang="en-GB" dirty="0"/>
              <a:t>Emma Wadey                                                Ramani </a:t>
            </a:r>
            <a:r>
              <a:rPr lang="en-GB" dirty="0" err="1"/>
              <a:t>Moonesinghe</a:t>
            </a:r>
            <a:endParaRPr lang="en-GB" dirty="0"/>
          </a:p>
          <a:p>
            <a:r>
              <a:rPr lang="en-GB" dirty="0"/>
              <a:t>Clare </a:t>
            </a:r>
            <a:r>
              <a:rPr lang="en-GB" dirty="0" err="1"/>
              <a:t>Leon-Villapalos</a:t>
            </a:r>
            <a:r>
              <a:rPr lang="en-GB" dirty="0"/>
              <a:t>                                   Fiona Wyton</a:t>
            </a:r>
          </a:p>
          <a:p>
            <a:r>
              <a:rPr lang="en-GB" dirty="0"/>
              <a:t>Henrietta Bankas                                          Siobhan </a:t>
            </a:r>
            <a:r>
              <a:rPr lang="en-GB" dirty="0" err="1"/>
              <a:t>Heafield</a:t>
            </a:r>
            <a:endParaRPr lang="en-GB" dirty="0"/>
          </a:p>
          <a:p>
            <a:r>
              <a:rPr lang="en-GB" dirty="0"/>
              <a:t>Marie Moore                                                   Ifor Evans</a:t>
            </a:r>
          </a:p>
          <a:p>
            <a:r>
              <a:rPr lang="en-GB" dirty="0"/>
              <a:t>Kerri Eilertsen-Feeney                                 Graham Brant</a:t>
            </a:r>
          </a:p>
          <a:p>
            <a:r>
              <a:rPr lang="en-GB" dirty="0"/>
              <a:t>Jonathan Elias                                              Julie Coombes</a:t>
            </a:r>
          </a:p>
          <a:p>
            <a:r>
              <a:rPr lang="en-GB" dirty="0"/>
              <a:t>Karen Wilson                                                 Christian Brailsford</a:t>
            </a:r>
          </a:p>
          <a:p>
            <a:r>
              <a:rPr lang="en-GB" dirty="0"/>
              <a:t>Karla Hobbs                                                   Paul Reeves</a:t>
            </a:r>
          </a:p>
          <a:p>
            <a:r>
              <a:rPr lang="en-GB" dirty="0"/>
              <a:t>Jack </a:t>
            </a:r>
            <a:r>
              <a:rPr lang="en-GB" dirty="0" err="1"/>
              <a:t>Parryjones</a:t>
            </a:r>
            <a:endParaRPr lang="en-GB" dirty="0"/>
          </a:p>
          <a:p>
            <a:r>
              <a:rPr lang="en-GB" dirty="0"/>
              <a:t>Stephanie Smith </a:t>
            </a:r>
          </a:p>
          <a:p>
            <a:r>
              <a:rPr lang="en-GB" dirty="0"/>
              <a:t>Parkin Emma</a:t>
            </a:r>
          </a:p>
          <a:p>
            <a:r>
              <a:rPr lang="en-GB" dirty="0"/>
              <a:t>Laha Shondipon </a:t>
            </a:r>
          </a:p>
          <a:p>
            <a:r>
              <a:rPr lang="en-GB" dirty="0"/>
              <a:t>Mark Fores</a:t>
            </a:r>
          </a:p>
        </p:txBody>
      </p:sp>
    </p:spTree>
    <p:extLst>
      <p:ext uri="{BB962C8B-B14F-4D97-AF65-F5344CB8AC3E}">
        <p14:creationId xmlns:p14="http://schemas.microsoft.com/office/powerpoint/2010/main" val="1252789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507A2B-ACA4-47AB-92E8-520EDF20587F}"/>
              </a:ext>
            </a:extLst>
          </p:cNvPr>
          <p:cNvSpPr>
            <a:spLocks noGrp="1"/>
          </p:cNvSpPr>
          <p:nvPr>
            <p:ph type="body" sz="quarter" idx="12"/>
          </p:nvPr>
        </p:nvSpPr>
        <p:spPr>
          <a:xfrm>
            <a:off x="820554" y="4002087"/>
            <a:ext cx="10639425" cy="1649413"/>
          </a:xfrm>
        </p:spPr>
        <p:txBody>
          <a:bodyPr>
            <a:normAutofit/>
          </a:bodyPr>
          <a:lstStyle/>
          <a:p>
            <a:pPr>
              <a:defRPr/>
            </a:pPr>
            <a:r>
              <a:rPr lang="en-GB" sz="3600" b="1" dirty="0">
                <a:effectLst/>
                <a:latin typeface="Calibri" panose="020F0502020204030204" pitchFamily="34" charset="0"/>
                <a:ea typeface="Calibri" panose="020F0502020204030204" pitchFamily="34" charset="0"/>
                <a:cs typeface="Times New Roman" panose="02020603050405020304" pitchFamily="18" charset="0"/>
              </a:rPr>
              <a:t>What are the current staffing challenges that face critical care workforce? Evidence and Practice, and SEISMIC</a:t>
            </a:r>
            <a:endParaRPr lang="en-GB" sz="4800" dirty="0">
              <a:solidFill>
                <a:schemeClr val="accent1"/>
              </a:solidFill>
            </a:endParaRPr>
          </a:p>
        </p:txBody>
      </p:sp>
      <p:sp>
        <p:nvSpPr>
          <p:cNvPr id="3" name="Text Placeholder 2">
            <a:extLst>
              <a:ext uri="{FF2B5EF4-FFF2-40B4-BE49-F238E27FC236}">
                <a16:creationId xmlns:a16="http://schemas.microsoft.com/office/drawing/2014/main" id="{2927BBC8-E722-44A2-8185-F7007A57255E}"/>
              </a:ext>
            </a:extLst>
          </p:cNvPr>
          <p:cNvSpPr>
            <a:spLocks noGrp="1"/>
          </p:cNvSpPr>
          <p:nvPr>
            <p:ph type="body" sz="quarter" idx="13"/>
          </p:nvPr>
        </p:nvSpPr>
        <p:spPr>
          <a:xfrm>
            <a:off x="820553" y="5651500"/>
            <a:ext cx="10999971" cy="581025"/>
          </a:xfrm>
        </p:spPr>
        <p:txBody>
          <a:bodyPr>
            <a:noAutofit/>
          </a:bodyPr>
          <a:lstStyle/>
          <a:p>
            <a:pPr>
              <a:defRPr/>
            </a:pPr>
            <a:r>
              <a:rPr lang="en-GB" sz="2800" b="1" dirty="0">
                <a:solidFill>
                  <a:srgbClr val="FF0000"/>
                </a:solidFill>
              </a:rPr>
              <a:t>Professor Natalie Pattison</a:t>
            </a:r>
          </a:p>
          <a:p>
            <a:pPr>
              <a:spcBef>
                <a:spcPts val="0"/>
              </a:spcBef>
              <a:defRPr/>
            </a:pPr>
            <a:r>
              <a:rPr lang="en-GB" sz="2000" dirty="0"/>
              <a:t>Professor of Clinical Nursing, University of Hertfordshire/ East &amp; North Herts NHS Trust; </a:t>
            </a:r>
          </a:p>
          <a:p>
            <a:pPr>
              <a:spcBef>
                <a:spcPts val="0"/>
              </a:spcBef>
              <a:defRPr/>
            </a:pPr>
            <a:r>
              <a:rPr lang="en-GB" sz="2000" dirty="0"/>
              <a:t>Chair </a:t>
            </a:r>
            <a:r>
              <a:rPr lang="en-GB" sz="2000" dirty="0" err="1"/>
              <a:t>NOrF</a:t>
            </a:r>
            <a:r>
              <a:rPr lang="en-GB" sz="2000" dirty="0"/>
              <a:t>; Chair UK Critical Care Nursing Alliance; Deputy Chair NIHR National Specialty </a:t>
            </a:r>
            <a:r>
              <a:rPr lang="en-GB" sz="2000" dirty="0" err="1"/>
              <a:t>Gp</a:t>
            </a:r>
            <a:r>
              <a:rPr lang="en-GB" sz="2000" dirty="0"/>
              <a:t> Critical Care</a:t>
            </a:r>
          </a:p>
        </p:txBody>
      </p:sp>
      <p:pic>
        <p:nvPicPr>
          <p:cNvPr id="20484" name="Picture 3">
            <a:extLst>
              <a:ext uri="{FF2B5EF4-FFF2-40B4-BE49-F238E27FC236}">
                <a16:creationId xmlns:a16="http://schemas.microsoft.com/office/drawing/2014/main" id="{1DDCA704-3C38-491A-8B35-53AAA7ADC0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2454" y="681813"/>
            <a:ext cx="30575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3678"/>
    </mc:Choice>
    <mc:Fallback xmlns="">
      <p:transition spd="slow" advTm="3367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F9E10E-C1E2-48AB-840A-42A8D600E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0108" y="5225889"/>
            <a:ext cx="1739581" cy="1739581"/>
          </a:xfrm>
          <a:prstGeom prst="rect">
            <a:avLst/>
          </a:prstGeom>
        </p:spPr>
      </p:pic>
      <p:pic>
        <p:nvPicPr>
          <p:cNvPr id="6" name="Picture 5">
            <a:extLst>
              <a:ext uri="{FF2B5EF4-FFF2-40B4-BE49-F238E27FC236}">
                <a16:creationId xmlns:a16="http://schemas.microsoft.com/office/drawing/2014/main" id="{9C036B3D-3D86-4ACE-BA62-858972D82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0527" y="5225889"/>
            <a:ext cx="1739581" cy="1739581"/>
          </a:xfrm>
          <a:prstGeom prst="rect">
            <a:avLst/>
          </a:prstGeom>
        </p:spPr>
      </p:pic>
      <p:pic>
        <p:nvPicPr>
          <p:cNvPr id="5" name="Picture 4">
            <a:extLst>
              <a:ext uri="{FF2B5EF4-FFF2-40B4-BE49-F238E27FC236}">
                <a16:creationId xmlns:a16="http://schemas.microsoft.com/office/drawing/2014/main" id="{B229C926-AAD1-4BEF-8ECD-0534FD9F6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0946" y="5225889"/>
            <a:ext cx="1739581" cy="1739581"/>
          </a:xfrm>
          <a:prstGeom prst="rect">
            <a:avLst/>
          </a:prstGeom>
        </p:spPr>
      </p:pic>
      <p:sp>
        <p:nvSpPr>
          <p:cNvPr id="2" name="Title 1">
            <a:extLst>
              <a:ext uri="{FF2B5EF4-FFF2-40B4-BE49-F238E27FC236}">
                <a16:creationId xmlns:a16="http://schemas.microsoft.com/office/drawing/2014/main" id="{D2BD4E26-E796-4B3B-81B3-5A96F1EF9E00}"/>
              </a:ext>
            </a:extLst>
          </p:cNvPr>
          <p:cNvSpPr>
            <a:spLocks noGrp="1"/>
          </p:cNvSpPr>
          <p:nvPr>
            <p:ph type="title"/>
          </p:nvPr>
        </p:nvSpPr>
        <p:spPr/>
        <p:txBody>
          <a:bodyPr/>
          <a:lstStyle/>
          <a:p>
            <a:r>
              <a:rPr lang="en-GB" b="1" dirty="0">
                <a:solidFill>
                  <a:schemeClr val="accent1"/>
                </a:solidFill>
              </a:rPr>
              <a:t>Safe Staffing in the ICU - what do we know?</a:t>
            </a:r>
          </a:p>
        </p:txBody>
      </p:sp>
      <p:sp>
        <p:nvSpPr>
          <p:cNvPr id="3" name="Content Placeholder 2">
            <a:extLst>
              <a:ext uri="{FF2B5EF4-FFF2-40B4-BE49-F238E27FC236}">
                <a16:creationId xmlns:a16="http://schemas.microsoft.com/office/drawing/2014/main" id="{9E40AC33-F168-4106-960C-F37070894B73}"/>
              </a:ext>
            </a:extLst>
          </p:cNvPr>
          <p:cNvSpPr>
            <a:spLocks noGrp="1"/>
          </p:cNvSpPr>
          <p:nvPr>
            <p:ph idx="1"/>
          </p:nvPr>
        </p:nvSpPr>
        <p:spPr/>
        <p:txBody>
          <a:bodyPr/>
          <a:lstStyle/>
          <a:p>
            <a:r>
              <a:rPr lang="en-GB" sz="3200" b="1" dirty="0"/>
              <a:t>Mortality proportionately increases with a reduction in nurses on the ward/unit</a:t>
            </a:r>
          </a:p>
          <a:p>
            <a:pPr algn="l"/>
            <a:r>
              <a:rPr lang="en-GB" sz="3200" b="1" i="0" u="none" strike="noStrike" baseline="0" dirty="0">
                <a:latin typeface="AdvGulliv-R"/>
              </a:rPr>
              <a:t>Significant associations between lower levels of critical care nurse staffing and increased odds of both patient mortality (1.24–3.50 times greater) </a:t>
            </a:r>
            <a:r>
              <a:rPr lang="en-GB" sz="3200" b="0" i="0" u="none" strike="noStrike" baseline="0" dirty="0">
                <a:latin typeface="AdvGulliv-R"/>
              </a:rPr>
              <a:t>and nosocomial </a:t>
            </a:r>
            <a:r>
              <a:rPr lang="en-GB" sz="3200" b="0" i="0" u="none" strike="noStrike" baseline="0" dirty="0">
                <a:solidFill>
                  <a:srgbClr val="FF0000"/>
                </a:solidFill>
                <a:latin typeface="AdvGulliv-R"/>
              </a:rPr>
              <a:t>infection</a:t>
            </a:r>
            <a:r>
              <a:rPr lang="en-GB" sz="3200" b="0" i="0" u="none" strike="noStrike" baseline="0" dirty="0">
                <a:latin typeface="AdvGulliv-R"/>
              </a:rPr>
              <a:t> (3.28–3.60 times greater), increased hospital </a:t>
            </a:r>
            <a:r>
              <a:rPr lang="en-GB" sz="3200" b="0" i="0" u="none" strike="noStrike" baseline="0" dirty="0">
                <a:solidFill>
                  <a:srgbClr val="FF0000"/>
                </a:solidFill>
                <a:latin typeface="AdvGulliv-R"/>
              </a:rPr>
              <a:t>costs</a:t>
            </a:r>
            <a:r>
              <a:rPr lang="en-GB" sz="3200" b="0" i="0" u="none" strike="noStrike" baseline="0" dirty="0">
                <a:latin typeface="AdvGulliv-R"/>
              </a:rPr>
              <a:t>, lower nurse-perceived </a:t>
            </a:r>
            <a:r>
              <a:rPr lang="en-GB" sz="3200" b="0" i="0" u="none" strike="noStrike" baseline="0" dirty="0">
                <a:solidFill>
                  <a:srgbClr val="FF0000"/>
                </a:solidFill>
                <a:latin typeface="AdvGulliv-R"/>
              </a:rPr>
              <a:t>quality</a:t>
            </a:r>
            <a:r>
              <a:rPr lang="en-GB" sz="3200" b="0" i="0" u="none" strike="noStrike" baseline="0" dirty="0">
                <a:latin typeface="AdvGulliv-R"/>
              </a:rPr>
              <a:t> of care and lower family </a:t>
            </a:r>
            <a:r>
              <a:rPr lang="en-GB" sz="3200" b="0" i="0" u="none" strike="noStrike" baseline="0" dirty="0">
                <a:solidFill>
                  <a:srgbClr val="FF0000"/>
                </a:solidFill>
                <a:latin typeface="AdvGulliv-R"/>
              </a:rPr>
              <a:t>satisfaction</a:t>
            </a:r>
            <a:endParaRPr lang="en-GB" sz="4400" dirty="0">
              <a:solidFill>
                <a:srgbClr val="FF0000"/>
              </a:solidFill>
            </a:endParaRPr>
          </a:p>
        </p:txBody>
      </p:sp>
      <p:sp>
        <p:nvSpPr>
          <p:cNvPr id="4" name="TextBox 3">
            <a:extLst>
              <a:ext uri="{FF2B5EF4-FFF2-40B4-BE49-F238E27FC236}">
                <a16:creationId xmlns:a16="http://schemas.microsoft.com/office/drawing/2014/main" id="{8C3A046B-CFCE-AD91-C9CF-B2E743D3DAE2}"/>
              </a:ext>
            </a:extLst>
          </p:cNvPr>
          <p:cNvSpPr txBox="1"/>
          <p:nvPr/>
        </p:nvSpPr>
        <p:spPr>
          <a:xfrm>
            <a:off x="9133840" y="5942568"/>
            <a:ext cx="305816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(Rae et al 2021, </a:t>
            </a:r>
            <a:r>
              <a:rPr kumimoji="0" lang="en-GB" sz="2000" b="0" i="0" u="none" strike="noStrike" kern="1200" cap="none" spc="0" normalizeH="0" baseline="0" noProof="0" dirty="0" err="1">
                <a:ln>
                  <a:noFill/>
                </a:ln>
                <a:solidFill>
                  <a:srgbClr val="000000"/>
                </a:solidFill>
                <a:effectLst/>
                <a:uLnTx/>
                <a:uFillTx/>
                <a:latin typeface="Calibri" panose="020F0502020204030204"/>
                <a:ea typeface="+mn-ea"/>
                <a:cs typeface="+mn-cs"/>
              </a:rPr>
              <a:t>Inten</a:t>
            </a: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 Crit Care </a:t>
            </a:r>
            <a:r>
              <a:rPr kumimoji="0" lang="en-GB" sz="2000" b="0" i="0" u="none" strike="noStrike" kern="1200" cap="none" spc="0" normalizeH="0" baseline="0" noProof="0" dirty="0" err="1">
                <a:ln>
                  <a:noFill/>
                </a:ln>
                <a:solidFill>
                  <a:srgbClr val="000000"/>
                </a:solidFill>
                <a:effectLst/>
                <a:uLnTx/>
                <a:uFillTx/>
                <a:latin typeface="Calibri" panose="020F0502020204030204"/>
                <a:ea typeface="+mn-ea"/>
                <a:cs typeface="+mn-cs"/>
              </a:rPr>
              <a:t>Nurs</a:t>
            </a: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2000" b="0" i="0" u="none" strike="noStrike" kern="1200" cap="none" spc="0" normalizeH="0" baseline="0" noProof="0" dirty="0">
                <a:ln>
                  <a:noFill/>
                </a:ln>
                <a:solidFill>
                  <a:srgbClr val="4D5156"/>
                </a:solidFill>
                <a:effectLst/>
                <a:uLnTx/>
                <a:uFillTx/>
                <a:latin typeface="Calibri" panose="020F0502020204030204"/>
                <a:ea typeface="+mn-ea"/>
                <a:cs typeface="+mn-cs"/>
              </a:rPr>
              <a:t> Dec;67:103110.)</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686757"/>
      </p:ext>
    </p:extLst>
  </p:cSld>
  <p:clrMapOvr>
    <a:masterClrMapping/>
  </p:clrMapOvr>
  <mc:AlternateContent xmlns:mc="http://schemas.openxmlformats.org/markup-compatibility/2006" xmlns:p14="http://schemas.microsoft.com/office/powerpoint/2010/main">
    <mc:Choice Requires="p14">
      <p:transition spd="slow" p14:dur="2000" advTm="48515"/>
    </mc:Choice>
    <mc:Fallback xmlns="">
      <p:transition spd="slow" advTm="4851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C5E89-1C2A-402D-A37D-09FFC119C1FA}"/>
              </a:ext>
            </a:extLst>
          </p:cNvPr>
          <p:cNvSpPr>
            <a:spLocks noGrp="1"/>
          </p:cNvSpPr>
          <p:nvPr>
            <p:ph type="title"/>
          </p:nvPr>
        </p:nvSpPr>
        <p:spPr>
          <a:xfrm>
            <a:off x="381000" y="98425"/>
            <a:ext cx="10515600" cy="1325563"/>
          </a:xfrm>
        </p:spPr>
        <p:txBody>
          <a:bodyPr>
            <a:normAutofit/>
          </a:bodyPr>
          <a:lstStyle/>
          <a:p>
            <a:r>
              <a:rPr lang="en-GB" b="1" dirty="0">
                <a:solidFill>
                  <a:schemeClr val="accent1"/>
                </a:solidFill>
              </a:rPr>
              <a:t>How is staffing measured?</a:t>
            </a:r>
          </a:p>
        </p:txBody>
      </p:sp>
      <p:sp>
        <p:nvSpPr>
          <p:cNvPr id="6" name="Content Placeholder 5">
            <a:extLst>
              <a:ext uri="{FF2B5EF4-FFF2-40B4-BE49-F238E27FC236}">
                <a16:creationId xmlns:a16="http://schemas.microsoft.com/office/drawing/2014/main" id="{58840B39-9733-41F5-A45E-2C50A2E6859F}"/>
              </a:ext>
            </a:extLst>
          </p:cNvPr>
          <p:cNvSpPr>
            <a:spLocks noGrp="1"/>
          </p:cNvSpPr>
          <p:nvPr>
            <p:ph idx="1"/>
          </p:nvPr>
        </p:nvSpPr>
        <p:spPr>
          <a:xfrm>
            <a:off x="848832" y="2549525"/>
            <a:ext cx="10515600" cy="4508500"/>
          </a:xfrm>
        </p:spPr>
        <p:txBody>
          <a:bodyPr>
            <a:normAutofit fontScale="70000" lnSpcReduction="20000"/>
          </a:bodyPr>
          <a:lstStyle/>
          <a:p>
            <a:endParaRPr lang="en-GB" dirty="0"/>
          </a:p>
          <a:p>
            <a:pPr lvl="0"/>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sz="2300" dirty="0"/>
          </a:p>
          <a:p>
            <a:pPr marL="0" indent="0">
              <a:buNone/>
            </a:pPr>
            <a:r>
              <a:rPr lang="en-GB" sz="2300" dirty="0"/>
              <a:t> </a:t>
            </a:r>
            <a:endParaRPr lang="en-GB" dirty="0"/>
          </a:p>
        </p:txBody>
      </p:sp>
      <p:graphicFrame>
        <p:nvGraphicFramePr>
          <p:cNvPr id="7" name="Table 6">
            <a:extLst>
              <a:ext uri="{FF2B5EF4-FFF2-40B4-BE49-F238E27FC236}">
                <a16:creationId xmlns:a16="http://schemas.microsoft.com/office/drawing/2014/main" id="{7FF7D0B7-75D0-4440-A805-F8D8169EFFCA}"/>
              </a:ext>
            </a:extLst>
          </p:cNvPr>
          <p:cNvGraphicFramePr>
            <a:graphicFrameLocks noGrp="1"/>
          </p:cNvGraphicFramePr>
          <p:nvPr/>
        </p:nvGraphicFramePr>
        <p:xfrm>
          <a:off x="545287" y="1199515"/>
          <a:ext cx="11122690" cy="5034280"/>
        </p:xfrm>
        <a:graphic>
          <a:graphicData uri="http://schemas.openxmlformats.org/drawingml/2006/table">
            <a:tbl>
              <a:tblPr firstRow="1" bandRow="1">
                <a:tableStyleId>{5C22544A-7EE6-4342-B048-85BDC9FD1C3A}</a:tableStyleId>
              </a:tblPr>
              <a:tblGrid>
                <a:gridCol w="2912775">
                  <a:extLst>
                    <a:ext uri="{9D8B030D-6E8A-4147-A177-3AD203B41FA5}">
                      <a16:colId xmlns:a16="http://schemas.microsoft.com/office/drawing/2014/main" val="387793527"/>
                    </a:ext>
                  </a:extLst>
                </a:gridCol>
                <a:gridCol w="8209915">
                  <a:extLst>
                    <a:ext uri="{9D8B030D-6E8A-4147-A177-3AD203B41FA5}">
                      <a16:colId xmlns:a16="http://schemas.microsoft.com/office/drawing/2014/main" val="1563163374"/>
                    </a:ext>
                  </a:extLst>
                </a:gridCol>
              </a:tblGrid>
              <a:tr h="370840">
                <a:tc>
                  <a:txBody>
                    <a:bodyPr/>
                    <a:lstStyle/>
                    <a:p>
                      <a:r>
                        <a:rPr lang="en-GB" sz="1600" dirty="0"/>
                        <a:t>Approach</a:t>
                      </a:r>
                    </a:p>
                  </a:txBody>
                  <a:tcPr/>
                </a:tc>
                <a:tc>
                  <a:txBody>
                    <a:bodyPr/>
                    <a:lstStyle/>
                    <a:p>
                      <a:r>
                        <a:rPr lang="en-GB" sz="1600" dirty="0"/>
                        <a:t>Tools/authors</a:t>
                      </a:r>
                    </a:p>
                  </a:txBody>
                  <a:tcPr/>
                </a:tc>
                <a:extLst>
                  <a:ext uri="{0D108BD9-81ED-4DB2-BD59-A6C34878D82A}">
                    <a16:rowId xmlns:a16="http://schemas.microsoft.com/office/drawing/2014/main" val="23461561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t>Nurse per occupied bed (proxy for nurse/patient ratio)</a:t>
                      </a:r>
                    </a:p>
                  </a:txBody>
                  <a:tcPr/>
                </a:tc>
                <a:tc>
                  <a:txBody>
                    <a:bodyPr/>
                    <a:lstStyle/>
                    <a:p>
                      <a:r>
                        <a:rPr lang="en-GB" sz="1800" b="1" dirty="0"/>
                        <a:t>Nurses per bed </a:t>
                      </a:r>
                      <a:r>
                        <a:rPr lang="en-GB" sz="1800" dirty="0"/>
                        <a:t>(Davis et al 2014)</a:t>
                      </a:r>
                    </a:p>
                  </a:txBody>
                  <a:tcPr/>
                </a:tc>
                <a:extLst>
                  <a:ext uri="{0D108BD9-81ED-4DB2-BD59-A6C34878D82A}">
                    <a16:rowId xmlns:a16="http://schemas.microsoft.com/office/drawing/2014/main" val="34776891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t>Timed/task activity approaches </a:t>
                      </a:r>
                    </a:p>
                    <a:p>
                      <a:endParaRPr lang="en-GB" sz="1600" b="1" dirty="0"/>
                    </a:p>
                  </a:txBody>
                  <a:tcPr/>
                </a:tc>
                <a:tc>
                  <a:txBody>
                    <a:bodyPr/>
                    <a:lstStyle/>
                    <a:p>
                      <a:r>
                        <a:rPr lang="en-GB" sz="1800" b="1" kern="1200" dirty="0">
                          <a:solidFill>
                            <a:schemeClr val="dk1"/>
                          </a:solidFill>
                          <a:effectLst/>
                          <a:latin typeface="+mn-lt"/>
                          <a:ea typeface="+mn-ea"/>
                          <a:cs typeface="+mn-cs"/>
                        </a:rPr>
                        <a:t>Alexa Caseload Tool </a:t>
                      </a:r>
                      <a:r>
                        <a:rPr lang="en-GB" sz="1800" kern="1200" dirty="0">
                          <a:solidFill>
                            <a:schemeClr val="dk1"/>
                          </a:solidFill>
                          <a:effectLst/>
                          <a:latin typeface="+mn-lt"/>
                          <a:ea typeface="+mn-ea"/>
                          <a:cs typeface="+mn-cs"/>
                        </a:rPr>
                        <a:t>for Clinical Nurse Specialists (National Quality Board 2003)</a:t>
                      </a:r>
                    </a:p>
                    <a:p>
                      <a:r>
                        <a:rPr lang="en-GB" sz="1800" b="1" kern="1200" dirty="0">
                          <a:solidFill>
                            <a:schemeClr val="dk1"/>
                          </a:solidFill>
                          <a:effectLst/>
                          <a:latin typeface="+mn-lt"/>
                          <a:ea typeface="+mn-ea"/>
                          <a:cs typeface="+mn-cs"/>
                        </a:rPr>
                        <a:t>GRASP</a:t>
                      </a:r>
                      <a:r>
                        <a:rPr lang="en-GB" sz="1800" kern="1200" dirty="0">
                          <a:solidFill>
                            <a:schemeClr val="dk1"/>
                          </a:solidFill>
                          <a:effectLst/>
                          <a:latin typeface="+mn-lt"/>
                          <a:ea typeface="+mn-ea"/>
                          <a:cs typeface="+mn-cs"/>
                        </a:rPr>
                        <a:t> (Meyer 1987; Anderson 1997; Trundle et al. 2001, Hadley et al. 2004)</a:t>
                      </a:r>
                    </a:p>
                    <a:p>
                      <a:r>
                        <a:rPr lang="en-GB" sz="1800" b="1" kern="1200" dirty="0">
                          <a:solidFill>
                            <a:schemeClr val="dk1"/>
                          </a:solidFill>
                          <a:effectLst/>
                          <a:latin typeface="+mn-lt"/>
                          <a:ea typeface="+mn-ea"/>
                          <a:cs typeface="+mn-cs"/>
                        </a:rPr>
                        <a:t>RAFAELA</a:t>
                      </a:r>
                      <a:r>
                        <a:rPr lang="en-GB" sz="1800" kern="1200" dirty="0">
                          <a:solidFill>
                            <a:schemeClr val="dk1"/>
                          </a:solidFill>
                          <a:effectLst/>
                          <a:latin typeface="+mn-lt"/>
                          <a:ea typeface="+mn-ea"/>
                          <a:cs typeface="+mn-cs"/>
                        </a:rPr>
                        <a:t> System (</a:t>
                      </a:r>
                      <a:r>
                        <a:rPr lang="en-GB" sz="1800" kern="1200" dirty="0" err="1">
                          <a:solidFill>
                            <a:schemeClr val="dk1"/>
                          </a:solidFill>
                          <a:effectLst/>
                          <a:latin typeface="+mn-lt"/>
                          <a:ea typeface="+mn-ea"/>
                          <a:cs typeface="+mn-cs"/>
                        </a:rPr>
                        <a:t>Fagerström</a:t>
                      </a:r>
                      <a:r>
                        <a:rPr lang="en-GB" sz="1800" kern="1200" dirty="0">
                          <a:solidFill>
                            <a:schemeClr val="dk1"/>
                          </a:solidFill>
                          <a:effectLst/>
                          <a:latin typeface="+mn-lt"/>
                          <a:ea typeface="+mn-ea"/>
                          <a:cs typeface="+mn-cs"/>
                        </a:rPr>
                        <a:t> and </a:t>
                      </a:r>
                      <a:r>
                        <a:rPr lang="en-GB" sz="1800" kern="1200" dirty="0" err="1">
                          <a:solidFill>
                            <a:schemeClr val="dk1"/>
                          </a:solidFill>
                          <a:effectLst/>
                          <a:latin typeface="+mn-lt"/>
                          <a:ea typeface="+mn-ea"/>
                          <a:cs typeface="+mn-cs"/>
                        </a:rPr>
                        <a:t>Rauhala</a:t>
                      </a:r>
                      <a:r>
                        <a:rPr lang="en-GB" sz="1800" kern="1200" dirty="0">
                          <a:solidFill>
                            <a:schemeClr val="dk1"/>
                          </a:solidFill>
                          <a:effectLst/>
                          <a:latin typeface="+mn-lt"/>
                          <a:ea typeface="+mn-ea"/>
                          <a:cs typeface="+mn-cs"/>
                        </a:rPr>
                        <a:t> 2007; </a:t>
                      </a:r>
                      <a:r>
                        <a:rPr lang="en-GB" sz="1800" kern="1200" dirty="0" err="1">
                          <a:solidFill>
                            <a:schemeClr val="dk1"/>
                          </a:solidFill>
                          <a:effectLst/>
                          <a:latin typeface="+mn-lt"/>
                          <a:ea typeface="+mn-ea"/>
                          <a:cs typeface="+mn-cs"/>
                        </a:rPr>
                        <a:t>Fagerström</a:t>
                      </a:r>
                      <a:r>
                        <a:rPr lang="en-GB" sz="1800" kern="1200" dirty="0">
                          <a:solidFill>
                            <a:schemeClr val="dk1"/>
                          </a:solidFill>
                          <a:effectLst/>
                          <a:latin typeface="+mn-lt"/>
                          <a:ea typeface="+mn-ea"/>
                          <a:cs typeface="+mn-cs"/>
                        </a:rPr>
                        <a:t> 2014).</a:t>
                      </a:r>
                      <a:endParaRPr lang="en-GB" sz="1800" dirty="0"/>
                    </a:p>
                  </a:txBody>
                  <a:tcPr/>
                </a:tc>
                <a:extLst>
                  <a:ext uri="{0D108BD9-81ED-4DB2-BD59-A6C34878D82A}">
                    <a16:rowId xmlns:a16="http://schemas.microsoft.com/office/drawing/2014/main" val="42153444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t>Regression based approaches (modelling) </a:t>
                      </a:r>
                    </a:p>
                  </a:txBody>
                  <a:tcPr/>
                </a:tc>
                <a:tc>
                  <a:txBody>
                    <a:bodyPr/>
                    <a:lstStyle/>
                    <a:p>
                      <a:r>
                        <a:rPr lang="en-GB" sz="1800" b="1" dirty="0"/>
                        <a:t>Hourly bed census </a:t>
                      </a:r>
                      <a:r>
                        <a:rPr lang="en-GB" sz="1800" dirty="0"/>
                        <a:t>(</a:t>
                      </a:r>
                      <a:r>
                        <a:rPr lang="en-GB" sz="1800" dirty="0" err="1"/>
                        <a:t>Kortbeek</a:t>
                      </a:r>
                      <a:r>
                        <a:rPr lang="en-GB" sz="1800" dirty="0"/>
                        <a:t> et al 2014;2015)</a:t>
                      </a:r>
                    </a:p>
                  </a:txBody>
                  <a:tcPr/>
                </a:tc>
                <a:extLst>
                  <a:ext uri="{0D108BD9-81ED-4DB2-BD59-A6C34878D82A}">
                    <a16:rowId xmlns:a16="http://schemas.microsoft.com/office/drawing/2014/main" val="4025629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t>Professional judgement</a:t>
                      </a:r>
                    </a:p>
                    <a:p>
                      <a:endParaRPr lang="en-GB" sz="1600" b="1" dirty="0"/>
                    </a:p>
                  </a:txBody>
                  <a:tcPr/>
                </a:tc>
                <a:tc>
                  <a:txBody>
                    <a:bodyPr/>
                    <a:lstStyle/>
                    <a:p>
                      <a:r>
                        <a:rPr lang="en-GB" sz="1800" b="1" dirty="0"/>
                        <a:t>MEDICUS</a:t>
                      </a:r>
                      <a:r>
                        <a:rPr lang="en-GB" sz="1800" dirty="0"/>
                        <a:t> (combines acuity and prof judgment)</a:t>
                      </a:r>
                    </a:p>
                  </a:txBody>
                  <a:tcPr/>
                </a:tc>
                <a:extLst>
                  <a:ext uri="{0D108BD9-81ED-4DB2-BD59-A6C34878D82A}">
                    <a16:rowId xmlns:a16="http://schemas.microsoft.com/office/drawing/2014/main" val="7309261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t>Acuity-quality method (acuity tools etc)</a:t>
                      </a:r>
                    </a:p>
                    <a:p>
                      <a:endParaRPr lang="en-GB" sz="1600" b="1" dirty="0"/>
                    </a:p>
                  </a:txBody>
                  <a:tcPr/>
                </a:tc>
                <a:tc>
                  <a:txBody>
                    <a:bodyPr/>
                    <a:lstStyle/>
                    <a:p>
                      <a:r>
                        <a:rPr lang="en-GB" sz="1800" b="1" kern="1200" dirty="0">
                          <a:solidFill>
                            <a:schemeClr val="dk1"/>
                          </a:solidFill>
                          <a:effectLst/>
                          <a:latin typeface="+mn-lt"/>
                          <a:ea typeface="+mn-ea"/>
                          <a:cs typeface="+mn-cs"/>
                        </a:rPr>
                        <a:t>Safer Nursing Care Tool</a:t>
                      </a:r>
                      <a:r>
                        <a:rPr lang="en-GB" sz="1800" kern="1200" dirty="0">
                          <a:solidFill>
                            <a:schemeClr val="dk1"/>
                          </a:solidFill>
                          <a:effectLst/>
                          <a:latin typeface="+mn-lt"/>
                          <a:ea typeface="+mn-ea"/>
                          <a:cs typeface="+mn-cs"/>
                        </a:rPr>
                        <a:t> (Shelford Group)</a:t>
                      </a:r>
                    </a:p>
                    <a:p>
                      <a:r>
                        <a:rPr lang="en-GB" sz="1800" b="1" kern="1200" dirty="0" err="1">
                          <a:solidFill>
                            <a:schemeClr val="dk1"/>
                          </a:solidFill>
                          <a:effectLst/>
                          <a:latin typeface="+mn-lt"/>
                          <a:ea typeface="+mn-ea"/>
                          <a:cs typeface="+mn-cs"/>
                        </a:rPr>
                        <a:t>Birthrate</a:t>
                      </a:r>
                      <a:r>
                        <a:rPr lang="en-GB" sz="1800" b="1" kern="1200" dirty="0">
                          <a:solidFill>
                            <a:schemeClr val="dk1"/>
                          </a:solidFill>
                          <a:effectLst/>
                          <a:latin typeface="+mn-lt"/>
                          <a:ea typeface="+mn-ea"/>
                          <a:cs typeface="+mn-cs"/>
                        </a:rPr>
                        <a:t> Plus</a:t>
                      </a:r>
                      <a:r>
                        <a:rPr lang="en-GB" sz="1800" kern="1200" dirty="0">
                          <a:solidFill>
                            <a:schemeClr val="dk1"/>
                          </a:solidFill>
                          <a:effectLst/>
                          <a:latin typeface="+mn-lt"/>
                          <a:ea typeface="+mn-ea"/>
                          <a:cs typeface="+mn-cs"/>
                        </a:rPr>
                        <a:t>® in Maternity Settings (National Quality Board 2003)</a:t>
                      </a:r>
                    </a:p>
                    <a:p>
                      <a:r>
                        <a:rPr lang="en-GB" sz="1800" b="1" kern="1200" dirty="0" err="1">
                          <a:solidFill>
                            <a:schemeClr val="dk1"/>
                          </a:solidFill>
                          <a:effectLst/>
                          <a:latin typeface="+mn-lt"/>
                          <a:ea typeface="+mn-ea"/>
                          <a:cs typeface="+mn-cs"/>
                        </a:rPr>
                        <a:t>GOSHman</a:t>
                      </a:r>
                      <a:r>
                        <a:rPr lang="en-GB" sz="1800" b="1" kern="1200" dirty="0">
                          <a:solidFill>
                            <a:schemeClr val="dk1"/>
                          </a:solidFill>
                          <a:effectLst/>
                          <a:latin typeface="+mn-lt"/>
                          <a:ea typeface="+mn-ea"/>
                          <a:cs typeface="+mn-cs"/>
                        </a:rPr>
                        <a:t> Paediatric Acuity and Nurse Dependency Assessment Tool </a:t>
                      </a:r>
                      <a:r>
                        <a:rPr lang="en-GB" sz="1800" kern="1200" dirty="0">
                          <a:solidFill>
                            <a:schemeClr val="dk1"/>
                          </a:solidFill>
                          <a:effectLst/>
                          <a:latin typeface="+mn-lt"/>
                          <a:ea typeface="+mn-ea"/>
                          <a:cs typeface="+mn-cs"/>
                        </a:rPr>
                        <a:t>(PANDA) (Ellis &amp; Chapman 2006) </a:t>
                      </a:r>
                    </a:p>
                    <a:p>
                      <a:r>
                        <a:rPr lang="en-GB" sz="1800" b="1" kern="1200" dirty="0">
                          <a:solidFill>
                            <a:schemeClr val="dk1"/>
                          </a:solidFill>
                          <a:effectLst/>
                          <a:latin typeface="+mn-lt"/>
                          <a:ea typeface="+mn-ea"/>
                          <a:cs typeface="+mn-cs"/>
                        </a:rPr>
                        <a:t>Jones Dependency Tool</a:t>
                      </a:r>
                      <a:r>
                        <a:rPr lang="en-GB" sz="1800" kern="1200" dirty="0">
                          <a:solidFill>
                            <a:schemeClr val="dk1"/>
                          </a:solidFill>
                          <a:effectLst/>
                          <a:latin typeface="+mn-lt"/>
                          <a:ea typeface="+mn-ea"/>
                          <a:cs typeface="+mn-cs"/>
                        </a:rPr>
                        <a:t> (JDT) in Emergency Nursing (Crouch &amp; Williams 2006)</a:t>
                      </a:r>
                    </a:p>
                    <a:p>
                      <a:r>
                        <a:rPr lang="en-GB" sz="1800" b="1" kern="1200" dirty="0">
                          <a:solidFill>
                            <a:schemeClr val="dk1"/>
                          </a:solidFill>
                          <a:effectLst/>
                          <a:latin typeface="+mn-lt"/>
                          <a:ea typeface="+mn-ea"/>
                          <a:cs typeface="+mn-cs"/>
                        </a:rPr>
                        <a:t>Cassandra Tool</a:t>
                      </a:r>
                      <a:r>
                        <a:rPr lang="en-GB" sz="1800" kern="1200" dirty="0">
                          <a:solidFill>
                            <a:schemeClr val="dk1"/>
                          </a:solidFill>
                          <a:effectLst/>
                          <a:latin typeface="+mn-lt"/>
                          <a:ea typeface="+mn-ea"/>
                          <a:cs typeface="+mn-cs"/>
                        </a:rPr>
                        <a:t> (Jackson 2016) Community</a:t>
                      </a:r>
                    </a:p>
                    <a:p>
                      <a:r>
                        <a:rPr lang="en-GB" sz="1800" b="1" kern="1200" dirty="0">
                          <a:solidFill>
                            <a:schemeClr val="dk1"/>
                          </a:solidFill>
                          <a:effectLst/>
                          <a:latin typeface="+mn-lt"/>
                          <a:ea typeface="+mn-ea"/>
                          <a:cs typeface="+mn-cs"/>
                        </a:rPr>
                        <a:t>The Brighton Method</a:t>
                      </a:r>
                      <a:r>
                        <a:rPr lang="en-GB" sz="1800" kern="1200" dirty="0">
                          <a:solidFill>
                            <a:schemeClr val="dk1"/>
                          </a:solidFill>
                          <a:effectLst/>
                          <a:latin typeface="+mn-lt"/>
                          <a:ea typeface="+mn-ea"/>
                          <a:cs typeface="+mn-cs"/>
                        </a:rPr>
                        <a:t> (Ball 2010) Community</a:t>
                      </a:r>
                      <a:endParaRPr lang="en-GB" sz="1800" dirty="0"/>
                    </a:p>
                  </a:txBody>
                  <a:tcPr/>
                </a:tc>
                <a:extLst>
                  <a:ext uri="{0D108BD9-81ED-4DB2-BD59-A6C34878D82A}">
                    <a16:rowId xmlns:a16="http://schemas.microsoft.com/office/drawing/2014/main" val="2006225180"/>
                  </a:ext>
                </a:extLst>
              </a:tr>
            </a:tbl>
          </a:graphicData>
        </a:graphic>
      </p:graphicFrame>
      <p:sp>
        <p:nvSpPr>
          <p:cNvPr id="3" name="TextBox 2">
            <a:extLst>
              <a:ext uri="{FF2B5EF4-FFF2-40B4-BE49-F238E27FC236}">
                <a16:creationId xmlns:a16="http://schemas.microsoft.com/office/drawing/2014/main" id="{04A5B180-7DEA-41FF-A2CA-303140FC011F}"/>
              </a:ext>
            </a:extLst>
          </p:cNvPr>
          <p:cNvSpPr txBox="1"/>
          <p:nvPr/>
        </p:nvSpPr>
        <p:spPr>
          <a:xfrm>
            <a:off x="276448" y="6256020"/>
            <a:ext cx="11915552" cy="7309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Hurst K (2002) Selecting and applying methods for estimating the size and mix of nursing teams, London: DH.; Hayes and Ball 2012, </a:t>
            </a:r>
            <a:r>
              <a:rPr kumimoji="0" lang="en-GB" sz="1050" b="0" i="0" u="none" strike="noStrike" kern="1200" cap="none" spc="0" normalizeH="0" baseline="0" noProof="0" dirty="0">
                <a:ln>
                  <a:noFill/>
                </a:ln>
                <a:solidFill>
                  <a:srgbClr val="1A0DAB"/>
                </a:solidFill>
                <a:effectLst/>
                <a:uLnTx/>
                <a:uFillTx/>
                <a:latin typeface="Calibri" panose="020F0502020204030204"/>
                <a:ea typeface="+mn-ea"/>
                <a:cs typeface="+mn-cs"/>
                <a:hlinkClick r:id="rId2"/>
              </a:rPr>
              <a:t>https://qa.rcn.org.uk/-/media/royal-college-of-nursing/documents/publications/2012/march/pub-004234.pdf?la=en</a:t>
            </a: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 RCN 2017 https://www.rcn.org.uk/professional-development/publications/pub-006415; The Health Foundation 2017, </a:t>
            </a: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https://www.health.org.uk/sites/default/files/Workforce%20pressure%20points%202017_nurse%20supplement%20FINAL_0.pdf</a:t>
            </a: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794471"/>
      </p:ext>
    </p:extLst>
  </p:cSld>
  <p:clrMapOvr>
    <a:masterClrMapping/>
  </p:clrMapOvr>
  <mc:AlternateContent xmlns:mc="http://schemas.openxmlformats.org/markup-compatibility/2006" xmlns:p14="http://schemas.microsoft.com/office/powerpoint/2010/main">
    <mc:Choice Requires="p14">
      <p:transition spd="slow" p14:dur="2000" advTm="82951"/>
    </mc:Choice>
    <mc:Fallback xmlns="">
      <p:transition spd="slow" advTm="8295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E2B1A-141D-4455-AC7D-C9BDBFCF2433}"/>
              </a:ext>
            </a:extLst>
          </p:cNvPr>
          <p:cNvSpPr>
            <a:spLocks noGrp="1"/>
          </p:cNvSpPr>
          <p:nvPr>
            <p:ph type="title"/>
          </p:nvPr>
        </p:nvSpPr>
        <p:spPr>
          <a:xfrm>
            <a:off x="527050" y="358774"/>
            <a:ext cx="10515600" cy="1325563"/>
          </a:xfrm>
        </p:spPr>
        <p:txBody>
          <a:bodyPr/>
          <a:lstStyle/>
          <a:p>
            <a:r>
              <a:rPr lang="en-GB" b="1" dirty="0">
                <a:solidFill>
                  <a:schemeClr val="accent1"/>
                </a:solidFill>
              </a:rPr>
              <a:t>In ICU – what tools/methods are used?</a:t>
            </a:r>
            <a:br>
              <a:rPr lang="en-GB" b="1" dirty="0">
                <a:solidFill>
                  <a:schemeClr val="accent1"/>
                </a:solidFill>
              </a:rPr>
            </a:br>
            <a:endParaRPr lang="en-GB" b="1" dirty="0">
              <a:solidFill>
                <a:schemeClr val="accent1"/>
              </a:solidFill>
            </a:endParaRPr>
          </a:p>
        </p:txBody>
      </p:sp>
      <p:sp>
        <p:nvSpPr>
          <p:cNvPr id="3" name="Content Placeholder 2">
            <a:extLst>
              <a:ext uri="{FF2B5EF4-FFF2-40B4-BE49-F238E27FC236}">
                <a16:creationId xmlns:a16="http://schemas.microsoft.com/office/drawing/2014/main" id="{26A947A3-179B-4A27-86C2-9CC6AC279EB0}"/>
              </a:ext>
            </a:extLst>
          </p:cNvPr>
          <p:cNvSpPr>
            <a:spLocks noGrp="1"/>
          </p:cNvSpPr>
          <p:nvPr>
            <p:ph idx="1"/>
          </p:nvPr>
        </p:nvSpPr>
        <p:spPr/>
        <p:txBody>
          <a:bodyPr/>
          <a:lstStyle/>
          <a:p>
            <a:endParaRPr lang="en-GB" dirty="0"/>
          </a:p>
        </p:txBody>
      </p:sp>
      <p:graphicFrame>
        <p:nvGraphicFramePr>
          <p:cNvPr id="4" name="Table 3">
            <a:extLst>
              <a:ext uri="{FF2B5EF4-FFF2-40B4-BE49-F238E27FC236}">
                <a16:creationId xmlns:a16="http://schemas.microsoft.com/office/drawing/2014/main" id="{7B1DA73F-815A-41A1-BC2F-851E4E63F57A}"/>
              </a:ext>
            </a:extLst>
          </p:cNvPr>
          <p:cNvGraphicFramePr>
            <a:graphicFrameLocks noGrp="1"/>
          </p:cNvGraphicFramePr>
          <p:nvPr/>
        </p:nvGraphicFramePr>
        <p:xfrm>
          <a:off x="542260" y="1275715"/>
          <a:ext cx="11122690" cy="4759960"/>
        </p:xfrm>
        <a:graphic>
          <a:graphicData uri="http://schemas.openxmlformats.org/drawingml/2006/table">
            <a:tbl>
              <a:tblPr firstRow="1" bandRow="1">
                <a:tableStyleId>{5C22544A-7EE6-4342-B048-85BDC9FD1C3A}</a:tableStyleId>
              </a:tblPr>
              <a:tblGrid>
                <a:gridCol w="2912775">
                  <a:extLst>
                    <a:ext uri="{9D8B030D-6E8A-4147-A177-3AD203B41FA5}">
                      <a16:colId xmlns:a16="http://schemas.microsoft.com/office/drawing/2014/main" val="387793527"/>
                    </a:ext>
                  </a:extLst>
                </a:gridCol>
                <a:gridCol w="8209915">
                  <a:extLst>
                    <a:ext uri="{9D8B030D-6E8A-4147-A177-3AD203B41FA5}">
                      <a16:colId xmlns:a16="http://schemas.microsoft.com/office/drawing/2014/main" val="1563163374"/>
                    </a:ext>
                  </a:extLst>
                </a:gridCol>
              </a:tblGrid>
              <a:tr h="370840">
                <a:tc>
                  <a:txBody>
                    <a:bodyPr/>
                    <a:lstStyle/>
                    <a:p>
                      <a:r>
                        <a:rPr lang="en-GB" sz="1800" dirty="0"/>
                        <a:t>Approach</a:t>
                      </a:r>
                    </a:p>
                  </a:txBody>
                  <a:tcPr/>
                </a:tc>
                <a:tc>
                  <a:txBody>
                    <a:bodyPr/>
                    <a:lstStyle/>
                    <a:p>
                      <a:r>
                        <a:rPr lang="en-GB" sz="1800" dirty="0"/>
                        <a:t>Tools/authors</a:t>
                      </a:r>
                    </a:p>
                  </a:txBody>
                  <a:tcPr/>
                </a:tc>
                <a:extLst>
                  <a:ext uri="{0D108BD9-81ED-4DB2-BD59-A6C34878D82A}">
                    <a16:rowId xmlns:a16="http://schemas.microsoft.com/office/drawing/2014/main" val="23461561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t>Nurse per occupied bed (proxy for nurse/patient ratio)</a:t>
                      </a:r>
                    </a:p>
                  </a:txBody>
                  <a:tcPr/>
                </a:tc>
                <a:tc>
                  <a:txBody>
                    <a:bodyPr/>
                    <a:lstStyle/>
                    <a:p>
                      <a:r>
                        <a:rPr lang="en-GB" sz="1800" b="1" dirty="0"/>
                        <a:t>Nurses per bed </a:t>
                      </a:r>
                      <a:endParaRPr lang="en-GB" sz="1800" dirty="0"/>
                    </a:p>
                  </a:txBody>
                  <a:tcPr/>
                </a:tc>
                <a:extLst>
                  <a:ext uri="{0D108BD9-81ED-4DB2-BD59-A6C34878D82A}">
                    <a16:rowId xmlns:a16="http://schemas.microsoft.com/office/drawing/2014/main" val="3477689159"/>
                  </a:ext>
                </a:extLst>
              </a:tr>
              <a:tr h="741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t>Timed/task activity approaches  and  </a:t>
                      </a:r>
                      <a:r>
                        <a:rPr lang="en-GB" sz="1800" b="1" dirty="0">
                          <a:solidFill>
                            <a:srgbClr val="FF0000"/>
                          </a:solidFill>
                        </a:rPr>
                        <a:t>Professional judgement</a:t>
                      </a:r>
                    </a:p>
                    <a:p>
                      <a:endParaRPr lang="en-GB" sz="2000" b="1" dirty="0"/>
                    </a:p>
                  </a:txBody>
                  <a:tcPr/>
                </a:tc>
                <a:tc>
                  <a:txBody>
                    <a:bodyPr/>
                    <a:lstStyle/>
                    <a:p>
                      <a:r>
                        <a:rPr lang="fr-FR" sz="1800" b="1" dirty="0"/>
                        <a:t>Dependence Nursing </a:t>
                      </a:r>
                      <a:r>
                        <a:rPr lang="fr-FR" sz="1800" b="1" dirty="0" err="1"/>
                        <a:t>Scale</a:t>
                      </a:r>
                      <a:r>
                        <a:rPr lang="fr-FR" sz="1800" b="1" dirty="0"/>
                        <a:t> </a:t>
                      </a:r>
                      <a:r>
                        <a:rPr lang="fr-FR" sz="1800" dirty="0"/>
                        <a:t>(DNS) (</a:t>
                      </a:r>
                      <a:r>
                        <a:rPr lang="fr-FR" sz="1800" dirty="0" err="1"/>
                        <a:t>Clini</a:t>
                      </a:r>
                      <a:r>
                        <a:rPr lang="fr-FR" sz="1800" dirty="0"/>
                        <a:t> et al., 1999) </a:t>
                      </a:r>
                    </a:p>
                    <a:p>
                      <a:r>
                        <a:rPr lang="fr-FR" sz="1800" b="1" dirty="0"/>
                        <a:t>Nursing Interventions Classification </a:t>
                      </a:r>
                      <a:r>
                        <a:rPr lang="fr-FR" sz="1800" dirty="0"/>
                        <a:t>NIC (Butcher et al., 2013) </a:t>
                      </a:r>
                    </a:p>
                    <a:p>
                      <a:r>
                        <a:rPr lang="fr-FR" sz="1800" b="1" dirty="0"/>
                        <a:t>Nursing </a:t>
                      </a:r>
                      <a:r>
                        <a:rPr lang="fr-FR" sz="1800" b="1" dirty="0" err="1"/>
                        <a:t>Activities</a:t>
                      </a:r>
                      <a:r>
                        <a:rPr lang="fr-FR" sz="1800" b="1" dirty="0"/>
                        <a:t> Score </a:t>
                      </a:r>
                      <a:r>
                        <a:rPr lang="fr-FR" sz="1800" dirty="0"/>
                        <a:t>(NAS) (Miranda et al., 2003)</a:t>
                      </a:r>
                      <a:r>
                        <a:rPr lang="en-GB" sz="1800" dirty="0"/>
                        <a:t> </a:t>
                      </a:r>
                    </a:p>
                    <a:p>
                      <a:r>
                        <a:rPr lang="en-GB" sz="1800" b="1" dirty="0"/>
                        <a:t>NEMS Nine Equivalents of nursing Manpower Use </a:t>
                      </a:r>
                      <a:r>
                        <a:rPr lang="en-GB" sz="1800" dirty="0"/>
                        <a:t>(Reis-Miranda et al., 1998) </a:t>
                      </a:r>
                    </a:p>
                    <a:p>
                      <a:r>
                        <a:rPr lang="en-GB" sz="1800" dirty="0"/>
                        <a:t>American Association of Critical Care Nurses </a:t>
                      </a:r>
                      <a:r>
                        <a:rPr lang="en-GB" sz="1800" b="1" dirty="0"/>
                        <a:t>Synergy Model for Patient Care</a:t>
                      </a:r>
                      <a:r>
                        <a:rPr lang="en-GB" sz="1800" dirty="0"/>
                        <a:t> (ACCN, 2014)</a:t>
                      </a:r>
                      <a:r>
                        <a:rPr lang="it-IT" sz="1800" dirty="0"/>
                        <a:t> </a:t>
                      </a:r>
                    </a:p>
                    <a:p>
                      <a:r>
                        <a:rPr lang="it-IT" sz="1800" b="1" dirty="0"/>
                        <a:t>SIPI</a:t>
                      </a:r>
                      <a:r>
                        <a:rPr lang="it-IT" sz="1800" dirty="0"/>
                        <a:t> (Sistema Informativo della Performance Infermieristica) (Moiset et al., 2003)</a:t>
                      </a:r>
                    </a:p>
                    <a:p>
                      <a:r>
                        <a:rPr lang="en-GB" sz="1800" b="1" dirty="0"/>
                        <a:t>MEDICUS</a:t>
                      </a:r>
                      <a:r>
                        <a:rPr lang="en-GB" sz="1800" dirty="0"/>
                        <a:t> (combines acuity and prof judgment)</a:t>
                      </a:r>
                    </a:p>
                    <a:p>
                      <a:r>
                        <a:rPr lang="en-GB" sz="1800" b="1" dirty="0"/>
                        <a:t>CAMEO II </a:t>
                      </a:r>
                      <a:r>
                        <a:rPr lang="en-GB" sz="1800" dirty="0"/>
                        <a:t>(Paediatrics) Connor et al 2019)</a:t>
                      </a:r>
                    </a:p>
                  </a:txBody>
                  <a:tcPr/>
                </a:tc>
                <a:extLst>
                  <a:ext uri="{0D108BD9-81ED-4DB2-BD59-A6C34878D82A}">
                    <a16:rowId xmlns:a16="http://schemas.microsoft.com/office/drawing/2014/main" val="42153444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t>Acuity-quality method (acuity tools etc)</a:t>
                      </a:r>
                    </a:p>
                    <a:p>
                      <a:endParaRPr lang="en-GB" sz="1800" b="1" dirty="0"/>
                    </a:p>
                  </a:txBody>
                  <a:tcPr/>
                </a:tc>
                <a:tc>
                  <a:txBody>
                    <a:bodyPr/>
                    <a:lstStyle/>
                    <a:p>
                      <a:r>
                        <a:rPr lang="en-GB" sz="1800" b="1" kern="1200" dirty="0">
                          <a:solidFill>
                            <a:schemeClr val="dk1"/>
                          </a:solidFill>
                          <a:effectLst/>
                          <a:latin typeface="+mn-lt"/>
                          <a:ea typeface="+mn-ea"/>
                          <a:cs typeface="+mn-cs"/>
                        </a:rPr>
                        <a:t>Patient illness focused scores – also used for workload calculations (APACHE [I/II]/TISS/SOFA/SAPS II)</a:t>
                      </a:r>
                    </a:p>
                    <a:p>
                      <a:endParaRPr lang="en-GB" sz="1800" dirty="0"/>
                    </a:p>
                  </a:txBody>
                  <a:tcPr/>
                </a:tc>
                <a:extLst>
                  <a:ext uri="{0D108BD9-81ED-4DB2-BD59-A6C34878D82A}">
                    <a16:rowId xmlns:a16="http://schemas.microsoft.com/office/drawing/2014/main" val="2006225180"/>
                  </a:ext>
                </a:extLst>
              </a:tr>
            </a:tbl>
          </a:graphicData>
        </a:graphic>
      </p:graphicFrame>
      <p:sp>
        <p:nvSpPr>
          <p:cNvPr id="6" name="TextBox 5">
            <a:extLst>
              <a:ext uri="{FF2B5EF4-FFF2-40B4-BE49-F238E27FC236}">
                <a16:creationId xmlns:a16="http://schemas.microsoft.com/office/drawing/2014/main" id="{C0DA3892-25E4-46E9-AC34-13AAC19DF7D6}"/>
              </a:ext>
            </a:extLst>
          </p:cNvPr>
          <p:cNvSpPr txBox="1"/>
          <p:nvPr/>
        </p:nvSpPr>
        <p:spPr>
          <a:xfrm>
            <a:off x="322521" y="6115050"/>
            <a:ext cx="678623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(Greaves et al, 2018 </a:t>
            </a:r>
            <a:r>
              <a:rPr kumimoji="0" lang="en-GB" sz="1800" b="0" i="0" u="none" strike="noStrike" kern="1200" cap="none" spc="0" normalizeH="0" baseline="0" noProof="0" dirty="0">
                <a:ln>
                  <a:noFill/>
                </a:ln>
                <a:solidFill>
                  <a:prstClr val="black"/>
                </a:solidFill>
                <a:effectLst/>
                <a:uLnTx/>
                <a:uFillTx/>
                <a:latin typeface="TrebuchetMS"/>
                <a:ea typeface="+mn-ea"/>
                <a:cs typeface="+mn-cs"/>
              </a:rPr>
              <a:t>Int Crit Care </a:t>
            </a:r>
            <a:r>
              <a:rPr kumimoji="0" lang="en-GB" sz="1800" b="0" i="0" u="none" strike="noStrike" kern="1200" cap="none" spc="0" normalizeH="0" baseline="0" noProof="0" dirty="0" err="1">
                <a:ln>
                  <a:noFill/>
                </a:ln>
                <a:solidFill>
                  <a:prstClr val="black"/>
                </a:solidFill>
                <a:effectLst/>
                <a:uLnTx/>
                <a:uFillTx/>
                <a:latin typeface="TrebuchetMS"/>
                <a:ea typeface="+mn-ea"/>
                <a:cs typeface="+mn-cs"/>
              </a:rPr>
              <a:t>Nurs</a:t>
            </a:r>
            <a:r>
              <a:rPr kumimoji="0" lang="en-GB" sz="1800" b="0" i="0" u="none" strike="noStrike" kern="1200" cap="none" spc="0" normalizeH="0" baseline="0" noProof="0" dirty="0">
                <a:ln>
                  <a:noFill/>
                </a:ln>
                <a:solidFill>
                  <a:prstClr val="black"/>
                </a:solidFill>
                <a:effectLst/>
                <a:uLnTx/>
                <a:uFillTx/>
                <a:latin typeface="TrebuchetMS"/>
                <a:ea typeface="+mn-ea"/>
                <a:cs typeface="+mn-cs"/>
              </a:rPr>
              <a:t> 48: 10-20;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rebuchetMS"/>
                <a:ea typeface="+mn-ea"/>
                <a:cs typeface="+mn-cs"/>
              </a:rPr>
              <a:t>Connor et al, 2019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Dimensions of Crit Care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Nurs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38 (3): 146-152)</a:t>
            </a:r>
          </a:p>
        </p:txBody>
      </p:sp>
    </p:spTree>
    <p:extLst>
      <p:ext uri="{BB962C8B-B14F-4D97-AF65-F5344CB8AC3E}">
        <p14:creationId xmlns:p14="http://schemas.microsoft.com/office/powerpoint/2010/main" val="611539292"/>
      </p:ext>
    </p:extLst>
  </p:cSld>
  <p:clrMapOvr>
    <a:masterClrMapping/>
  </p:clrMapOvr>
  <mc:AlternateContent xmlns:mc="http://schemas.openxmlformats.org/markup-compatibility/2006" xmlns:p14="http://schemas.microsoft.com/office/powerpoint/2010/main">
    <mc:Choice Requires="p14">
      <p:transition spd="slow" p14:dur="2000" advTm="52735"/>
    </mc:Choice>
    <mc:Fallback xmlns="">
      <p:transition spd="slow" advTm="5273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057B0-31B4-462B-A0E1-6424C818D616}"/>
              </a:ext>
            </a:extLst>
          </p:cNvPr>
          <p:cNvSpPr>
            <a:spLocks noGrp="1"/>
          </p:cNvSpPr>
          <p:nvPr>
            <p:ph type="title"/>
          </p:nvPr>
        </p:nvSpPr>
        <p:spPr/>
        <p:txBody>
          <a:bodyPr/>
          <a:lstStyle/>
          <a:p>
            <a:r>
              <a:rPr lang="en-GB" b="1" dirty="0">
                <a:solidFill>
                  <a:srgbClr val="0070C0"/>
                </a:solidFill>
              </a:rPr>
              <a:t>Staffing models in ICU – key factors</a:t>
            </a:r>
          </a:p>
        </p:txBody>
      </p:sp>
      <p:sp>
        <p:nvSpPr>
          <p:cNvPr id="3" name="Content Placeholder 2">
            <a:extLst>
              <a:ext uri="{FF2B5EF4-FFF2-40B4-BE49-F238E27FC236}">
                <a16:creationId xmlns:a16="http://schemas.microsoft.com/office/drawing/2014/main" id="{8E79BBC6-E3AF-44F9-B911-07F6DE42B52B}"/>
              </a:ext>
            </a:extLst>
          </p:cNvPr>
          <p:cNvSpPr>
            <a:spLocks noGrp="1"/>
          </p:cNvSpPr>
          <p:nvPr>
            <p:ph idx="1"/>
          </p:nvPr>
        </p:nvSpPr>
        <p:spPr/>
        <p:txBody>
          <a:bodyPr>
            <a:normAutofit/>
          </a:bodyPr>
          <a:lstStyle/>
          <a:p>
            <a:r>
              <a:rPr lang="en-GB" sz="2400" dirty="0">
                <a:effectLst/>
                <a:latin typeface="Calibri" panose="020F0502020204030204" pitchFamily="34" charset="0"/>
                <a:ea typeface="Calibri" panose="020F0502020204030204" pitchFamily="34" charset="0"/>
              </a:rPr>
              <a:t>Numbers of registered nurses, with critical care qualification, and skill mix variation undefined</a:t>
            </a:r>
          </a:p>
          <a:p>
            <a:r>
              <a:rPr lang="en-GB" sz="2400" dirty="0">
                <a:effectLst/>
                <a:latin typeface="Calibri" panose="020F0502020204030204" pitchFamily="34" charset="0"/>
                <a:ea typeface="Calibri" panose="020F0502020204030204" pitchFamily="34" charset="0"/>
              </a:rPr>
              <a:t>Inconsistency in staffing measurement</a:t>
            </a:r>
          </a:p>
          <a:p>
            <a:r>
              <a:rPr lang="en-GB" sz="2400" dirty="0">
                <a:effectLst/>
                <a:latin typeface="Calibri" panose="020F0502020204030204" pitchFamily="34" charset="0"/>
                <a:ea typeface="Calibri" panose="020F0502020204030204" pitchFamily="34" charset="0"/>
              </a:rPr>
              <a:t>There are no intervention studies to guide deployment of staffing in critical care, and no evidence to support one staffing model over another</a:t>
            </a:r>
            <a:endParaRPr lang="en-GB" sz="3600" dirty="0"/>
          </a:p>
        </p:txBody>
      </p:sp>
      <p:graphicFrame>
        <p:nvGraphicFramePr>
          <p:cNvPr id="4" name="Diagram 3">
            <a:extLst>
              <a:ext uri="{FF2B5EF4-FFF2-40B4-BE49-F238E27FC236}">
                <a16:creationId xmlns:a16="http://schemas.microsoft.com/office/drawing/2014/main" id="{8ED1D2F2-78C6-4662-9173-3ED4295E6105}"/>
              </a:ext>
            </a:extLst>
          </p:cNvPr>
          <p:cNvGraphicFramePr/>
          <p:nvPr/>
        </p:nvGraphicFramePr>
        <p:xfrm>
          <a:off x="0" y="3136605"/>
          <a:ext cx="11961628" cy="3728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1076885"/>
      </p:ext>
    </p:extLst>
  </p:cSld>
  <p:clrMapOvr>
    <a:masterClrMapping/>
  </p:clrMapOvr>
  <mc:AlternateContent xmlns:mc="http://schemas.openxmlformats.org/markup-compatibility/2006" xmlns:p14="http://schemas.microsoft.com/office/powerpoint/2010/main">
    <mc:Choice Requires="p14">
      <p:transition spd="slow" p14:dur="2000" advTm="43324"/>
    </mc:Choice>
    <mc:Fallback xmlns="">
      <p:transition spd="slow" advTm="4332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89D84-54CB-45B2-9195-DA18538F8D46}"/>
              </a:ext>
            </a:extLst>
          </p:cNvPr>
          <p:cNvSpPr>
            <a:spLocks noGrp="1"/>
          </p:cNvSpPr>
          <p:nvPr>
            <p:ph type="title"/>
          </p:nvPr>
        </p:nvSpPr>
        <p:spPr/>
        <p:txBody>
          <a:bodyPr/>
          <a:lstStyle/>
          <a:p>
            <a:r>
              <a:rPr lang="en-GB" b="1" dirty="0">
                <a:solidFill>
                  <a:srgbClr val="0070C0"/>
                </a:solidFill>
              </a:rPr>
              <a:t>ICU staffing models</a:t>
            </a:r>
          </a:p>
        </p:txBody>
      </p:sp>
      <p:pic>
        <p:nvPicPr>
          <p:cNvPr id="4" name="Content Placeholder 7" descr="A picture containing indoor, scene, room, cluttered&#10;&#10;Description automatically generated">
            <a:extLst>
              <a:ext uri="{FF2B5EF4-FFF2-40B4-BE49-F238E27FC236}">
                <a16:creationId xmlns:a16="http://schemas.microsoft.com/office/drawing/2014/main" id="{336C4C74-25A3-406F-880A-4ECEA0EBAAF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227409" y="1825625"/>
            <a:ext cx="7737182" cy="4351338"/>
          </a:xfrm>
          <a:prstGeom prst="rect">
            <a:avLst/>
          </a:prstGeom>
        </p:spPr>
      </p:pic>
      <p:sp>
        <p:nvSpPr>
          <p:cNvPr id="5" name="TextBox 4">
            <a:extLst>
              <a:ext uri="{FF2B5EF4-FFF2-40B4-BE49-F238E27FC236}">
                <a16:creationId xmlns:a16="http://schemas.microsoft.com/office/drawing/2014/main" id="{B29AF481-9018-41A2-B3AD-51A3F954DDAA}"/>
              </a:ext>
            </a:extLst>
          </p:cNvPr>
          <p:cNvSpPr txBox="1"/>
          <p:nvPr/>
        </p:nvSpPr>
        <p:spPr>
          <a:xfrm>
            <a:off x="284813" y="6176963"/>
            <a:ext cx="26532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Image: bbc.com</a:t>
            </a:r>
          </a:p>
        </p:txBody>
      </p:sp>
    </p:spTree>
    <p:extLst>
      <p:ext uri="{BB962C8B-B14F-4D97-AF65-F5344CB8AC3E}">
        <p14:creationId xmlns:p14="http://schemas.microsoft.com/office/powerpoint/2010/main" val="2702602691"/>
      </p:ext>
    </p:extLst>
  </p:cSld>
  <p:clrMapOvr>
    <a:masterClrMapping/>
  </p:clrMapOvr>
  <mc:AlternateContent xmlns:mc="http://schemas.openxmlformats.org/markup-compatibility/2006" xmlns:p14="http://schemas.microsoft.com/office/powerpoint/2010/main">
    <mc:Choice Requires="p14">
      <p:transition spd="slow" p14:dur="2000" advTm="3910"/>
    </mc:Choice>
    <mc:Fallback xmlns="">
      <p:transition spd="slow" advTm="391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096B298-2234-4AD2-ACE0-E67809FB17EC}"/>
              </a:ext>
            </a:extLst>
          </p:cNvPr>
          <p:cNvGrpSpPr/>
          <p:nvPr/>
        </p:nvGrpSpPr>
        <p:grpSpPr>
          <a:xfrm>
            <a:off x="4510644" y="1141434"/>
            <a:ext cx="1128156" cy="2170036"/>
            <a:chOff x="4527699" y="1103850"/>
            <a:chExt cx="1128156" cy="2170036"/>
          </a:xfrm>
        </p:grpSpPr>
        <p:pic>
          <p:nvPicPr>
            <p:cNvPr id="4" name="Picture 3">
              <a:extLst>
                <a:ext uri="{FF2B5EF4-FFF2-40B4-BE49-F238E27FC236}">
                  <a16:creationId xmlns:a16="http://schemas.microsoft.com/office/drawing/2014/main" id="{81DB9133-E800-4177-AC26-40E515C7A8F7}"/>
                </a:ext>
              </a:extLst>
            </p:cNvPr>
            <p:cNvPicPr>
              <a:picLocks noChangeAspect="1"/>
            </p:cNvPicPr>
            <p:nvPr/>
          </p:nvPicPr>
          <p:blipFill rotWithShape="1">
            <a:blip r:embed="rId2">
              <a:extLst>
                <a:ext uri="{28A0092B-C50C-407E-A947-70E740481C1C}">
                  <a14:useLocalDpi xmlns:a14="http://schemas.microsoft.com/office/drawing/2010/main" val="0"/>
                </a:ext>
              </a:extLst>
            </a:blip>
            <a:srcRect l="29503" r="33213" b="4956"/>
            <a:stretch/>
          </p:blipFill>
          <p:spPr>
            <a:xfrm>
              <a:off x="4527699" y="1103850"/>
              <a:ext cx="851268" cy="2170036"/>
            </a:xfrm>
            <a:prstGeom prst="rect">
              <a:avLst/>
            </a:prstGeom>
          </p:spPr>
        </p:pic>
        <p:sp>
          <p:nvSpPr>
            <p:cNvPr id="19" name="TextBox 18">
              <a:extLst>
                <a:ext uri="{FF2B5EF4-FFF2-40B4-BE49-F238E27FC236}">
                  <a16:creationId xmlns:a16="http://schemas.microsoft.com/office/drawing/2014/main" id="{B20740C2-38AA-4305-B39D-42C574F7B62E}"/>
                </a:ext>
              </a:extLst>
            </p:cNvPr>
            <p:cNvSpPr txBox="1"/>
            <p:nvPr/>
          </p:nvSpPr>
          <p:spPr>
            <a:xfrm>
              <a:off x="4710002" y="1770122"/>
              <a:ext cx="9458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00"/>
                  </a:solidFill>
                  <a:effectLst/>
                  <a:uLnTx/>
                  <a:uFillTx/>
                  <a:latin typeface="Calibri" panose="020F0502020204030204"/>
                  <a:ea typeface="+mn-ea"/>
                  <a:cs typeface="+mn-cs"/>
                </a:rPr>
                <a:t>ICU</a:t>
              </a:r>
            </a:p>
          </p:txBody>
        </p:sp>
      </p:grpSp>
      <p:sp>
        <p:nvSpPr>
          <p:cNvPr id="2" name="Title 1">
            <a:extLst>
              <a:ext uri="{FF2B5EF4-FFF2-40B4-BE49-F238E27FC236}">
                <a16:creationId xmlns:a16="http://schemas.microsoft.com/office/drawing/2014/main" id="{21FA2EEF-95EB-4C49-BF8D-8A38067D3F52}"/>
              </a:ext>
            </a:extLst>
          </p:cNvPr>
          <p:cNvSpPr>
            <a:spLocks noGrp="1"/>
          </p:cNvSpPr>
          <p:nvPr>
            <p:ph type="title"/>
          </p:nvPr>
        </p:nvSpPr>
        <p:spPr/>
        <p:txBody>
          <a:bodyPr/>
          <a:lstStyle/>
          <a:p>
            <a:r>
              <a:rPr lang="en-GB" b="1" dirty="0">
                <a:solidFill>
                  <a:srgbClr val="0070C0"/>
                </a:solidFill>
              </a:rPr>
              <a:t>Pre-COVID-19 pandemic and surge changes              </a:t>
            </a:r>
          </a:p>
        </p:txBody>
      </p:sp>
      <p:sp>
        <p:nvSpPr>
          <p:cNvPr id="3" name="Content Placeholder 2">
            <a:extLst>
              <a:ext uri="{FF2B5EF4-FFF2-40B4-BE49-F238E27FC236}">
                <a16:creationId xmlns:a16="http://schemas.microsoft.com/office/drawing/2014/main" id="{77C47A12-631B-4E11-9B2A-8CCAD4A0AC9D}"/>
              </a:ext>
            </a:extLst>
          </p:cNvPr>
          <p:cNvSpPr>
            <a:spLocks noGrp="1"/>
          </p:cNvSpPr>
          <p:nvPr>
            <p:ph idx="1"/>
          </p:nvPr>
        </p:nvSpPr>
        <p:spPr>
          <a:xfrm>
            <a:off x="601182" y="1654341"/>
            <a:ext cx="3744433" cy="4351338"/>
          </a:xfrm>
        </p:spPr>
        <p:txBody>
          <a:bodyPr>
            <a:normAutofit/>
          </a:bodyPr>
          <a:lstStyle/>
          <a:p>
            <a:r>
              <a:rPr lang="en-GB" dirty="0"/>
              <a:t>1:1 for level 3 patients (patients with the highest acuity, except ECMO); </a:t>
            </a:r>
          </a:p>
          <a:p>
            <a:endParaRPr lang="en-GB" dirty="0"/>
          </a:p>
          <a:p>
            <a:r>
              <a:rPr lang="en-GB" dirty="0"/>
              <a:t>1:2 for level 2 patients (patients with single organ failure)</a:t>
            </a:r>
          </a:p>
          <a:p>
            <a:endParaRPr lang="en-GB" dirty="0"/>
          </a:p>
        </p:txBody>
      </p:sp>
      <p:pic>
        <p:nvPicPr>
          <p:cNvPr id="7" name="Graphic 6" descr="Inpatient with solid fill">
            <a:extLst>
              <a:ext uri="{FF2B5EF4-FFF2-40B4-BE49-F238E27FC236}">
                <a16:creationId xmlns:a16="http://schemas.microsoft.com/office/drawing/2014/main" id="{94812666-B160-4C35-9925-A810B16FEB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9775" y="3787759"/>
            <a:ext cx="914400" cy="914400"/>
          </a:xfrm>
          <a:prstGeom prst="rect">
            <a:avLst/>
          </a:prstGeom>
        </p:spPr>
      </p:pic>
      <p:pic>
        <p:nvPicPr>
          <p:cNvPr id="8" name="Graphic 7" descr="Inpatient with solid fill">
            <a:extLst>
              <a:ext uri="{FF2B5EF4-FFF2-40B4-BE49-F238E27FC236}">
                <a16:creationId xmlns:a16="http://schemas.microsoft.com/office/drawing/2014/main" id="{697A10DD-830B-4E79-A27A-A89A414286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9775" y="4454031"/>
            <a:ext cx="914400" cy="914400"/>
          </a:xfrm>
          <a:prstGeom prst="rect">
            <a:avLst/>
          </a:prstGeom>
        </p:spPr>
      </p:pic>
      <p:pic>
        <p:nvPicPr>
          <p:cNvPr id="9" name="Graphic 8" descr="Inpatient with solid fill">
            <a:extLst>
              <a:ext uri="{FF2B5EF4-FFF2-40B4-BE49-F238E27FC236}">
                <a16:creationId xmlns:a16="http://schemas.microsoft.com/office/drawing/2014/main" id="{A837EC60-6034-4FA0-ABBF-2946C3CA3B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9112" y="1738927"/>
            <a:ext cx="914400" cy="914400"/>
          </a:xfrm>
          <a:prstGeom prst="rect">
            <a:avLst/>
          </a:prstGeom>
        </p:spPr>
      </p:pic>
      <p:sp>
        <p:nvSpPr>
          <p:cNvPr id="10" name="Arrow: Right 9">
            <a:extLst>
              <a:ext uri="{FF2B5EF4-FFF2-40B4-BE49-F238E27FC236}">
                <a16:creationId xmlns:a16="http://schemas.microsoft.com/office/drawing/2014/main" id="{C8E11F03-CB98-46FD-BCB5-F57CEC994333}"/>
              </a:ext>
            </a:extLst>
          </p:cNvPr>
          <p:cNvSpPr/>
          <p:nvPr/>
        </p:nvSpPr>
        <p:spPr>
          <a:xfrm>
            <a:off x="6625229" y="3253073"/>
            <a:ext cx="1475781" cy="5850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descr="Inpatient with solid fill">
            <a:extLst>
              <a:ext uri="{FF2B5EF4-FFF2-40B4-BE49-F238E27FC236}">
                <a16:creationId xmlns:a16="http://schemas.microsoft.com/office/drawing/2014/main" id="{A4D21A3C-8F23-44F2-8E65-E849532EA4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01940" y="1673820"/>
            <a:ext cx="914400" cy="914400"/>
          </a:xfrm>
          <a:prstGeom prst="rect">
            <a:avLst/>
          </a:prstGeom>
        </p:spPr>
      </p:pic>
      <p:pic>
        <p:nvPicPr>
          <p:cNvPr id="13" name="Graphic 12" descr="Inpatient with solid fill">
            <a:extLst>
              <a:ext uri="{FF2B5EF4-FFF2-40B4-BE49-F238E27FC236}">
                <a16:creationId xmlns:a16="http://schemas.microsoft.com/office/drawing/2014/main" id="{FE93669C-76E2-4E20-BEE3-228197885F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18552" y="1674675"/>
            <a:ext cx="914400" cy="914400"/>
          </a:xfrm>
          <a:prstGeom prst="rect">
            <a:avLst/>
          </a:prstGeom>
        </p:spPr>
      </p:pic>
      <p:pic>
        <p:nvPicPr>
          <p:cNvPr id="14" name="Graphic 13" descr="Inpatient with solid fill">
            <a:extLst>
              <a:ext uri="{FF2B5EF4-FFF2-40B4-BE49-F238E27FC236}">
                <a16:creationId xmlns:a16="http://schemas.microsoft.com/office/drawing/2014/main" id="{273FED45-4815-4965-9DA8-077E88B346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28075" y="1658661"/>
            <a:ext cx="914400" cy="914400"/>
          </a:xfrm>
          <a:prstGeom prst="rect">
            <a:avLst/>
          </a:prstGeom>
        </p:spPr>
      </p:pic>
      <p:pic>
        <p:nvPicPr>
          <p:cNvPr id="15" name="Graphic 14" descr="Inpatient with solid fill">
            <a:extLst>
              <a:ext uri="{FF2B5EF4-FFF2-40B4-BE49-F238E27FC236}">
                <a16:creationId xmlns:a16="http://schemas.microsoft.com/office/drawing/2014/main" id="{CAFA34D7-F891-4AB1-A0A6-1CF8B71BE5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50226" y="2527024"/>
            <a:ext cx="914400" cy="914400"/>
          </a:xfrm>
          <a:prstGeom prst="rect">
            <a:avLst/>
          </a:prstGeom>
        </p:spPr>
      </p:pic>
      <p:pic>
        <p:nvPicPr>
          <p:cNvPr id="16" name="Graphic 15" descr="Inpatient with solid fill">
            <a:extLst>
              <a:ext uri="{FF2B5EF4-FFF2-40B4-BE49-F238E27FC236}">
                <a16:creationId xmlns:a16="http://schemas.microsoft.com/office/drawing/2014/main" id="{8F1110AC-FF23-493E-95B5-EA67C1872D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18552" y="2527879"/>
            <a:ext cx="914400" cy="914400"/>
          </a:xfrm>
          <a:prstGeom prst="rect">
            <a:avLst/>
          </a:prstGeom>
        </p:spPr>
      </p:pic>
      <p:pic>
        <p:nvPicPr>
          <p:cNvPr id="17" name="Graphic 16" descr="Inpatient with solid fill">
            <a:extLst>
              <a:ext uri="{FF2B5EF4-FFF2-40B4-BE49-F238E27FC236}">
                <a16:creationId xmlns:a16="http://schemas.microsoft.com/office/drawing/2014/main" id="{F0C7763C-96C0-44B5-8024-571EAA4B12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86878" y="2527024"/>
            <a:ext cx="914400" cy="914400"/>
          </a:xfrm>
          <a:prstGeom prst="rect">
            <a:avLst/>
          </a:prstGeom>
        </p:spPr>
      </p:pic>
      <p:pic>
        <p:nvPicPr>
          <p:cNvPr id="18" name="Picture 17">
            <a:extLst>
              <a:ext uri="{FF2B5EF4-FFF2-40B4-BE49-F238E27FC236}">
                <a16:creationId xmlns:a16="http://schemas.microsoft.com/office/drawing/2014/main" id="{0447994A-018C-45FA-A27C-B08C2BBEDB58}"/>
              </a:ext>
            </a:extLst>
          </p:cNvPr>
          <p:cNvPicPr>
            <a:picLocks noChangeAspect="1"/>
          </p:cNvPicPr>
          <p:nvPr/>
        </p:nvPicPr>
        <p:blipFill rotWithShape="1">
          <a:blip r:embed="rId2">
            <a:extLst>
              <a:ext uri="{28A0092B-C50C-407E-A947-70E740481C1C}">
                <a14:useLocalDpi xmlns:a14="http://schemas.microsoft.com/office/drawing/2010/main" val="0"/>
              </a:ext>
            </a:extLst>
          </a:blip>
          <a:srcRect l="31462" t="1" b="5673"/>
          <a:stretch/>
        </p:blipFill>
        <p:spPr>
          <a:xfrm>
            <a:off x="11207626" y="3385732"/>
            <a:ext cx="868526" cy="1195323"/>
          </a:xfrm>
          <a:prstGeom prst="rect">
            <a:avLst/>
          </a:prstGeom>
        </p:spPr>
      </p:pic>
      <p:grpSp>
        <p:nvGrpSpPr>
          <p:cNvPr id="21" name="Group 20">
            <a:extLst>
              <a:ext uri="{FF2B5EF4-FFF2-40B4-BE49-F238E27FC236}">
                <a16:creationId xmlns:a16="http://schemas.microsoft.com/office/drawing/2014/main" id="{9B194BBA-CAAD-4239-A5AE-24CDB05B0F4B}"/>
              </a:ext>
            </a:extLst>
          </p:cNvPr>
          <p:cNvGrpSpPr/>
          <p:nvPr/>
        </p:nvGrpSpPr>
        <p:grpSpPr>
          <a:xfrm>
            <a:off x="4491534" y="3417630"/>
            <a:ext cx="1128156" cy="2170036"/>
            <a:chOff x="4527699" y="1103850"/>
            <a:chExt cx="1128156" cy="2170036"/>
          </a:xfrm>
        </p:grpSpPr>
        <p:pic>
          <p:nvPicPr>
            <p:cNvPr id="22" name="Picture 21">
              <a:extLst>
                <a:ext uri="{FF2B5EF4-FFF2-40B4-BE49-F238E27FC236}">
                  <a16:creationId xmlns:a16="http://schemas.microsoft.com/office/drawing/2014/main" id="{BFDA6A7E-69DA-4072-A94B-A1C56C67C34F}"/>
                </a:ext>
              </a:extLst>
            </p:cNvPr>
            <p:cNvPicPr>
              <a:picLocks noChangeAspect="1"/>
            </p:cNvPicPr>
            <p:nvPr/>
          </p:nvPicPr>
          <p:blipFill rotWithShape="1">
            <a:blip r:embed="rId2">
              <a:extLst>
                <a:ext uri="{28A0092B-C50C-407E-A947-70E740481C1C}">
                  <a14:useLocalDpi xmlns:a14="http://schemas.microsoft.com/office/drawing/2010/main" val="0"/>
                </a:ext>
              </a:extLst>
            </a:blip>
            <a:srcRect l="29503" r="33213" b="4956"/>
            <a:stretch/>
          </p:blipFill>
          <p:spPr>
            <a:xfrm>
              <a:off x="4527699" y="1103850"/>
              <a:ext cx="851268" cy="2170036"/>
            </a:xfrm>
            <a:prstGeom prst="rect">
              <a:avLst/>
            </a:prstGeom>
          </p:spPr>
        </p:pic>
        <p:sp>
          <p:nvSpPr>
            <p:cNvPr id="23" name="TextBox 22">
              <a:extLst>
                <a:ext uri="{FF2B5EF4-FFF2-40B4-BE49-F238E27FC236}">
                  <a16:creationId xmlns:a16="http://schemas.microsoft.com/office/drawing/2014/main" id="{D8D8D036-E5B6-4FEE-89D2-E1F50C898809}"/>
                </a:ext>
              </a:extLst>
            </p:cNvPr>
            <p:cNvSpPr txBox="1"/>
            <p:nvPr/>
          </p:nvSpPr>
          <p:spPr>
            <a:xfrm>
              <a:off x="4710002" y="1770122"/>
              <a:ext cx="9458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00"/>
                  </a:solidFill>
                  <a:effectLst/>
                  <a:uLnTx/>
                  <a:uFillTx/>
                  <a:latin typeface="Calibri" panose="020F0502020204030204"/>
                  <a:ea typeface="+mn-ea"/>
                  <a:cs typeface="+mn-cs"/>
                </a:rPr>
                <a:t>ICU</a:t>
              </a:r>
            </a:p>
          </p:txBody>
        </p:sp>
      </p:grpSp>
      <p:grpSp>
        <p:nvGrpSpPr>
          <p:cNvPr id="24" name="Group 23">
            <a:extLst>
              <a:ext uri="{FF2B5EF4-FFF2-40B4-BE49-F238E27FC236}">
                <a16:creationId xmlns:a16="http://schemas.microsoft.com/office/drawing/2014/main" id="{16BAF959-8CC6-4908-BED6-5DD4B848E645}"/>
              </a:ext>
            </a:extLst>
          </p:cNvPr>
          <p:cNvGrpSpPr/>
          <p:nvPr/>
        </p:nvGrpSpPr>
        <p:grpSpPr>
          <a:xfrm>
            <a:off x="11163081" y="1397269"/>
            <a:ext cx="1128156" cy="2170036"/>
            <a:chOff x="4527699" y="1103850"/>
            <a:chExt cx="1128156" cy="2170036"/>
          </a:xfrm>
        </p:grpSpPr>
        <p:pic>
          <p:nvPicPr>
            <p:cNvPr id="25" name="Picture 24">
              <a:extLst>
                <a:ext uri="{FF2B5EF4-FFF2-40B4-BE49-F238E27FC236}">
                  <a16:creationId xmlns:a16="http://schemas.microsoft.com/office/drawing/2014/main" id="{A3DC0914-4ED0-4FB6-847B-2FDD4E47E1D6}"/>
                </a:ext>
              </a:extLst>
            </p:cNvPr>
            <p:cNvPicPr>
              <a:picLocks noChangeAspect="1"/>
            </p:cNvPicPr>
            <p:nvPr/>
          </p:nvPicPr>
          <p:blipFill rotWithShape="1">
            <a:blip r:embed="rId2">
              <a:extLst>
                <a:ext uri="{28A0092B-C50C-407E-A947-70E740481C1C}">
                  <a14:useLocalDpi xmlns:a14="http://schemas.microsoft.com/office/drawing/2010/main" val="0"/>
                </a:ext>
              </a:extLst>
            </a:blip>
            <a:srcRect l="29503" r="33213" b="4956"/>
            <a:stretch/>
          </p:blipFill>
          <p:spPr>
            <a:xfrm>
              <a:off x="4527699" y="1103850"/>
              <a:ext cx="851268" cy="2170036"/>
            </a:xfrm>
            <a:prstGeom prst="rect">
              <a:avLst/>
            </a:prstGeom>
          </p:spPr>
        </p:pic>
        <p:sp>
          <p:nvSpPr>
            <p:cNvPr id="26" name="TextBox 25">
              <a:extLst>
                <a:ext uri="{FF2B5EF4-FFF2-40B4-BE49-F238E27FC236}">
                  <a16:creationId xmlns:a16="http://schemas.microsoft.com/office/drawing/2014/main" id="{E84AB50B-ACEF-4A28-83DC-A8949BAF7D34}"/>
                </a:ext>
              </a:extLst>
            </p:cNvPr>
            <p:cNvSpPr txBox="1"/>
            <p:nvPr/>
          </p:nvSpPr>
          <p:spPr>
            <a:xfrm>
              <a:off x="4710002" y="1770122"/>
              <a:ext cx="9458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00"/>
                  </a:solidFill>
                  <a:effectLst/>
                  <a:uLnTx/>
                  <a:uFillTx/>
                  <a:latin typeface="Calibri" panose="020F0502020204030204"/>
                  <a:ea typeface="+mn-ea"/>
                  <a:cs typeface="+mn-cs"/>
                </a:rPr>
                <a:t>ICU</a:t>
              </a:r>
            </a:p>
          </p:txBody>
        </p:sp>
      </p:grpSp>
      <p:pic>
        <p:nvPicPr>
          <p:cNvPr id="27" name="Picture 26">
            <a:extLst>
              <a:ext uri="{FF2B5EF4-FFF2-40B4-BE49-F238E27FC236}">
                <a16:creationId xmlns:a16="http://schemas.microsoft.com/office/drawing/2014/main" id="{83134863-8448-41B3-A5A7-0DD19D83E76E}"/>
              </a:ext>
            </a:extLst>
          </p:cNvPr>
          <p:cNvPicPr>
            <a:picLocks noChangeAspect="1"/>
          </p:cNvPicPr>
          <p:nvPr/>
        </p:nvPicPr>
        <p:blipFill rotWithShape="1">
          <a:blip r:embed="rId2">
            <a:extLst>
              <a:ext uri="{28A0092B-C50C-407E-A947-70E740481C1C}">
                <a14:useLocalDpi xmlns:a14="http://schemas.microsoft.com/office/drawing/2010/main" val="0"/>
              </a:ext>
            </a:extLst>
          </a:blip>
          <a:srcRect r="65815" b="6178"/>
          <a:stretch/>
        </p:blipFill>
        <p:spPr>
          <a:xfrm>
            <a:off x="11390060" y="4520164"/>
            <a:ext cx="503657" cy="1382321"/>
          </a:xfrm>
          <a:prstGeom prst="rect">
            <a:avLst/>
          </a:prstGeom>
        </p:spPr>
      </p:pic>
    </p:spTree>
    <p:extLst>
      <p:ext uri="{BB962C8B-B14F-4D97-AF65-F5344CB8AC3E}">
        <p14:creationId xmlns:p14="http://schemas.microsoft.com/office/powerpoint/2010/main" val="2596258253"/>
      </p:ext>
    </p:extLst>
  </p:cSld>
  <p:clrMapOvr>
    <a:masterClrMapping/>
  </p:clrMapOvr>
  <mc:AlternateContent xmlns:mc="http://schemas.openxmlformats.org/markup-compatibility/2006" xmlns:p14="http://schemas.microsoft.com/office/powerpoint/2010/main">
    <mc:Choice Requires="p14">
      <p:transition spd="slow" p14:dur="2000" advTm="61752"/>
    </mc:Choice>
    <mc:Fallback xmlns="">
      <p:transition spd="slow" advTm="6175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FEE1EC-64F7-45EF-ABA8-0D31FA739558}"/>
              </a:ext>
            </a:extLst>
          </p:cNvPr>
          <p:cNvSpPr/>
          <p:nvPr/>
        </p:nvSpPr>
        <p:spPr>
          <a:xfrm>
            <a:off x="905014" y="2035702"/>
            <a:ext cx="3221713" cy="675880"/>
          </a:xfrm>
          <a:prstGeom prst="rect">
            <a:avLst/>
          </a:prstGeom>
          <a:noFill/>
          <a:ln>
            <a:noFill/>
          </a:ln>
        </p:spPr>
        <p:style>
          <a:lnRef idx="2">
            <a:schemeClr val="dk1"/>
          </a:lnRef>
          <a:fillRef idx="1">
            <a:schemeClr val="lt1"/>
          </a:fillRef>
          <a:effectRef idx="0">
            <a:schemeClr val="dk1"/>
          </a:effectRef>
          <a:fontRef idx="minor">
            <a:schemeClr val="dk1"/>
          </a:fontRef>
        </p:style>
        <p:txBody>
          <a:bodyPr lIns="0" rIns="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3087"/>
                </a:solidFill>
                <a:effectLst/>
                <a:uLnTx/>
                <a:uFillTx/>
                <a:latin typeface="Arial" panose="020B0604020202020204" pitchFamily="34" charset="0"/>
                <a:ea typeface="+mn-ea"/>
                <a:cs typeface="Arial" panose="020B0604020202020204" pitchFamily="34" charset="0"/>
              </a:rPr>
              <a:t>Establish commissioned networks of providers to deliver services across a system or </a:t>
            </a:r>
            <a:r>
              <a:rPr kumimoji="0" lang="en-GB" sz="1400" b="1" i="0" u="none" strike="noStrike" kern="1200" cap="none" spc="0" normalizeH="0" baseline="0" noProof="0">
                <a:ln>
                  <a:noFill/>
                </a:ln>
                <a:solidFill>
                  <a:srgbClr val="003087"/>
                </a:solidFill>
                <a:effectLst/>
                <a:uLnTx/>
                <a:uFillTx/>
                <a:latin typeface="Arial" panose="020B0604020202020204" pitchFamily="34" charset="0"/>
                <a:ea typeface="+mn-ea"/>
                <a:cs typeface="Arial" panose="020B0604020202020204" pitchFamily="34" charset="0"/>
              </a:rPr>
              <a:t>ODN</a:t>
            </a:r>
          </a:p>
        </p:txBody>
      </p:sp>
      <p:sp>
        <p:nvSpPr>
          <p:cNvPr id="51" name="Rectangle 50">
            <a:extLst>
              <a:ext uri="{FF2B5EF4-FFF2-40B4-BE49-F238E27FC236}">
                <a16:creationId xmlns:a16="http://schemas.microsoft.com/office/drawing/2014/main" id="{04B04F4D-D782-4573-8FDF-68A799C5CF10}"/>
              </a:ext>
            </a:extLst>
          </p:cNvPr>
          <p:cNvSpPr/>
          <p:nvPr/>
        </p:nvSpPr>
        <p:spPr>
          <a:xfrm>
            <a:off x="838265" y="5595712"/>
            <a:ext cx="3214440" cy="526682"/>
          </a:xfrm>
          <a:prstGeom prst="rect">
            <a:avLst/>
          </a:prstGeom>
          <a:noFill/>
          <a:ln>
            <a:noFill/>
          </a:ln>
        </p:spPr>
        <p:style>
          <a:lnRef idx="2">
            <a:schemeClr val="dk1"/>
          </a:lnRef>
          <a:fillRef idx="1">
            <a:schemeClr val="lt1"/>
          </a:fillRef>
          <a:effectRef idx="0">
            <a:schemeClr val="dk1"/>
          </a:effectRef>
          <a:fontRef idx="minor">
            <a:schemeClr val="dk1"/>
          </a:fontRef>
        </p:style>
        <p:txBody>
          <a:bodyPr lIns="0" rIns="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3087"/>
                </a:solidFill>
                <a:effectLst/>
                <a:uLnTx/>
                <a:uFillTx/>
                <a:latin typeface="Arial" panose="020B0604020202020204" pitchFamily="34" charset="0"/>
                <a:ea typeface="+mn-ea"/>
                <a:cs typeface="Arial" panose="020B0604020202020204" pitchFamily="34" charset="0"/>
              </a:rPr>
              <a:t>Develop improved systems </a:t>
            </a:r>
            <a:r>
              <a:rPr lang="en-GB" sz="1400">
                <a:solidFill>
                  <a:srgbClr val="003087"/>
                </a:solidFill>
                <a:latin typeface="Arial" panose="020B0604020202020204" pitchFamily="34" charset="0"/>
                <a:cs typeface="Arial" panose="020B0604020202020204" pitchFamily="34" charset="0"/>
              </a:rPr>
              <a:t>to</a:t>
            </a:r>
            <a:r>
              <a:rPr kumimoji="0" lang="en-GB" sz="1400" b="0" i="0" u="none" strike="noStrike" kern="1200" cap="none" spc="0" normalizeH="0" baseline="0" noProof="0">
                <a:ln>
                  <a:noFill/>
                </a:ln>
                <a:solidFill>
                  <a:srgbClr val="003087"/>
                </a:solidFill>
                <a:effectLst/>
                <a:uLnTx/>
                <a:uFillTx/>
                <a:latin typeface="Arial" panose="020B0604020202020204" pitchFamily="34" charset="0"/>
                <a:ea typeface="+mn-ea"/>
                <a:cs typeface="Arial" panose="020B0604020202020204" pitchFamily="34" charset="0"/>
              </a:rPr>
              <a:t> monitor </a:t>
            </a:r>
            <a:r>
              <a:rPr kumimoji="0" lang="en-GB" sz="1400" b="1" i="0" u="none" strike="noStrike" kern="1200" cap="none" spc="0" normalizeH="0" baseline="0" noProof="0">
                <a:ln>
                  <a:noFill/>
                </a:ln>
                <a:solidFill>
                  <a:srgbClr val="003087"/>
                </a:solidFill>
                <a:effectLst/>
                <a:uLnTx/>
                <a:uFillTx/>
                <a:latin typeface="Arial" panose="020B0604020202020204" pitchFamily="34" charset="0"/>
                <a:ea typeface="+mn-ea"/>
                <a:cs typeface="Arial" panose="020B0604020202020204" pitchFamily="34" charset="0"/>
              </a:rPr>
              <a:t>supply / demand and outcomes</a:t>
            </a:r>
          </a:p>
        </p:txBody>
      </p:sp>
      <p:pic>
        <p:nvPicPr>
          <p:cNvPr id="21" name="Picture 20" descr="A picture containing clipart&#10;&#10;Description generated with very high confidence">
            <a:extLst>
              <a:ext uri="{FF2B5EF4-FFF2-40B4-BE49-F238E27FC236}">
                <a16:creationId xmlns:a16="http://schemas.microsoft.com/office/drawing/2014/main" id="{EB0260E3-B491-4A51-B4AC-938A9199965F}"/>
              </a:ext>
            </a:extLst>
          </p:cNvPr>
          <p:cNvPicPr>
            <a:picLocks noChangeAspect="1"/>
          </p:cNvPicPr>
          <p:nvPr/>
        </p:nvPicPr>
        <p:blipFill>
          <a:blip r:embed="rId3"/>
          <a:stretch>
            <a:fillRect/>
          </a:stretch>
        </p:blipFill>
        <p:spPr>
          <a:xfrm>
            <a:off x="10908575" y="131353"/>
            <a:ext cx="1073784" cy="433643"/>
          </a:xfrm>
          <a:prstGeom prst="rect">
            <a:avLst/>
          </a:prstGeom>
        </p:spPr>
      </p:pic>
      <p:sp>
        <p:nvSpPr>
          <p:cNvPr id="2" name="TextBox 1">
            <a:extLst>
              <a:ext uri="{FF2B5EF4-FFF2-40B4-BE49-F238E27FC236}">
                <a16:creationId xmlns:a16="http://schemas.microsoft.com/office/drawing/2014/main" id="{ECCFD3F6-EDF8-4959-BEB9-58F03547E3AF}"/>
              </a:ext>
            </a:extLst>
          </p:cNvPr>
          <p:cNvSpPr txBox="1"/>
          <p:nvPr/>
        </p:nvSpPr>
        <p:spPr>
          <a:xfrm>
            <a:off x="1069153" y="195980"/>
            <a:ext cx="9910273" cy="646331"/>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t>The ACC Programme will work in collaboration with regions, systems, ODNs and providers to deliver a transformational framework for the future sustainability of Adult Critical Care.</a:t>
            </a:r>
          </a:p>
        </p:txBody>
      </p:sp>
      <p:sp>
        <p:nvSpPr>
          <p:cNvPr id="41" name="Rectangle 40">
            <a:extLst>
              <a:ext uri="{FF2B5EF4-FFF2-40B4-BE49-F238E27FC236}">
                <a16:creationId xmlns:a16="http://schemas.microsoft.com/office/drawing/2014/main" id="{945A8D94-54C1-42D7-9A35-1E9F755DC42C}"/>
              </a:ext>
            </a:extLst>
          </p:cNvPr>
          <p:cNvSpPr/>
          <p:nvPr/>
        </p:nvSpPr>
        <p:spPr>
          <a:xfrm>
            <a:off x="4126727" y="2047531"/>
            <a:ext cx="7668794" cy="769441"/>
          </a:xfrm>
          <a:prstGeom prst="rect">
            <a:avLst/>
          </a:prstGeom>
          <a:solidFill>
            <a:schemeClr val="accent1"/>
          </a:solidFill>
          <a:ln w="12700">
            <a:solidFill>
              <a:schemeClr val="accent1"/>
            </a:solidFill>
          </a:ln>
        </p:spPr>
        <p:style>
          <a:lnRef idx="1">
            <a:schemeClr val="accent3"/>
          </a:lnRef>
          <a:fillRef idx="2">
            <a:schemeClr val="accent3"/>
          </a:fillRef>
          <a:effectRef idx="1">
            <a:schemeClr val="accent3"/>
          </a:effectRef>
          <a:fontRef idx="minor">
            <a:schemeClr val="dk1"/>
          </a:fontRef>
        </p:style>
        <p:txBody>
          <a:bodyPr wrap="square" lIns="91440" tIns="45720" rIns="91440" bIns="45720" rtlCol="0" anchor="t">
            <a:spAutoFit/>
          </a:bodyPr>
          <a:lstStyle/>
          <a:p>
            <a:pPr>
              <a:defRPr/>
            </a:pPr>
            <a:r>
              <a:rPr kumimoji="0" lang="en-GB" sz="1100" b="0" i="0" u="none" strike="noStrike" kern="1200" cap="none" spc="0" normalizeH="0" baseline="0" noProof="0">
                <a:ln>
                  <a:noFill/>
                </a:ln>
                <a:solidFill>
                  <a:schemeClr val="bg1"/>
                </a:solidFill>
                <a:effectLst/>
                <a:uLnTx/>
                <a:uFillTx/>
                <a:latin typeface="Arial"/>
                <a:cs typeface="Arial"/>
              </a:rPr>
              <a:t>Larger providers (hubs) support a network of ACC units to deliver their service to their population.</a:t>
            </a:r>
            <a:r>
              <a:rPr lang="en-GB" sz="1100">
                <a:solidFill>
                  <a:schemeClr val="bg1"/>
                </a:solidFill>
                <a:latin typeface="Arial"/>
                <a:cs typeface="Arial"/>
              </a:rPr>
              <a:t> </a:t>
            </a:r>
            <a:endParaRPr kumimoji="0" lang="en-GB" sz="11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bg1"/>
                </a:solidFill>
                <a:effectLst/>
                <a:uLnTx/>
                <a:uFillTx/>
                <a:latin typeface="Arial"/>
                <a:cs typeface="Arial"/>
              </a:rPr>
              <a:t>The leadership role played by the hubs and ODNs throughout the pandemic has been invaluable in delivering care across their Networks as well as supporting staff in their training and education and resilience.</a:t>
            </a:r>
            <a:endParaRPr lang="en-GB" sz="1100" b="0" i="0" u="none" strike="noStrike" kern="1200" cap="none" spc="0" normalizeH="0" baseline="0" noProof="0">
              <a:ln>
                <a:noFill/>
              </a:ln>
              <a:solidFill>
                <a:schemeClr val="bg1"/>
              </a:solidFill>
              <a:effectLst/>
              <a:uLnTx/>
              <a:uFillTx/>
              <a:latin typeface="Arial"/>
              <a:cs typeface="Arial"/>
            </a:endParaRPr>
          </a:p>
          <a:p>
            <a:pPr>
              <a:defRPr/>
            </a:pPr>
            <a:endParaRPr lang="en-GB" sz="1100">
              <a:solidFill>
                <a:schemeClr val="bg1"/>
              </a:solidFill>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AED267B9-C9AB-4F86-96B6-F6DF4F9E0880}"/>
              </a:ext>
            </a:extLst>
          </p:cNvPr>
          <p:cNvSpPr/>
          <p:nvPr/>
        </p:nvSpPr>
        <p:spPr>
          <a:xfrm>
            <a:off x="4133562" y="5554024"/>
            <a:ext cx="7668796" cy="1107996"/>
          </a:xfrm>
          <a:prstGeom prst="rect">
            <a:avLst/>
          </a:prstGeom>
          <a:solidFill>
            <a:schemeClr val="accent1"/>
          </a:solidFill>
          <a:ln>
            <a:solidFill>
              <a:schemeClr val="accent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Measuring impact of change on clinical outcomes and service efficiency. </a:t>
            </a:r>
          </a:p>
          <a:p>
            <a:pPr marL="171450" lvl="0" indent="-171450">
              <a:buFont typeface="Arial" panose="020B0604020202020204" pitchFamily="34" charset="0"/>
              <a:buChar char="•"/>
              <a:defRPr/>
            </a:pP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Develop metrics and </a:t>
            </a:r>
            <a:r>
              <a:rPr lang="en-GB" sz="1100">
                <a:solidFill>
                  <a:schemeClr val="bg1"/>
                </a:solidFill>
                <a:latin typeface="Arial" panose="020B0604020202020204" pitchFamily="34" charset="0"/>
                <a:cs typeface="Arial" panose="020B0604020202020204" pitchFamily="34" charset="0"/>
              </a:rPr>
              <a:t>key performance indicators to monitor implementation of expansion of Critical Care and Enhanced Perioperative Care provision.​.</a:t>
            </a:r>
            <a:endParaRPr kumimoji="0" lang="en-GB" sz="11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Dashboard utilisation and further development</a:t>
            </a:r>
            <a:r>
              <a:rPr lang="en-GB" sz="1100">
                <a:solidFill>
                  <a:schemeClr val="bg1"/>
                </a:solidFill>
                <a:latin typeface="Arial" panose="020B0604020202020204" pitchFamily="34" charset="0"/>
                <a:cs typeface="Arial" panose="020B0604020202020204" pitchFamily="34" charset="0"/>
              </a:rPr>
              <a:t> and review clinical database.</a:t>
            </a:r>
            <a:endParaRPr kumimoji="0" lang="en-GB" sz="11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Model need by region, system and network to support regional/system colleagues to expand capacity, access and improve outcomes. Develop and share needs assessment.</a:t>
            </a:r>
          </a:p>
        </p:txBody>
      </p:sp>
      <p:sp>
        <p:nvSpPr>
          <p:cNvPr id="25" name="Flowchart: Process 24">
            <a:extLst>
              <a:ext uri="{FF2B5EF4-FFF2-40B4-BE49-F238E27FC236}">
                <a16:creationId xmlns:a16="http://schemas.microsoft.com/office/drawing/2014/main" id="{BDEF24AA-621B-428B-961E-0DC3A1FF97CE}"/>
              </a:ext>
            </a:extLst>
          </p:cNvPr>
          <p:cNvSpPr/>
          <p:nvPr/>
        </p:nvSpPr>
        <p:spPr>
          <a:xfrm>
            <a:off x="875277" y="3779456"/>
            <a:ext cx="3214439" cy="526682"/>
          </a:xfrm>
          <a:prstGeom prst="flowChartProcess">
            <a:avLst/>
          </a:prstGeom>
          <a:noFill/>
          <a:ln>
            <a:noFill/>
          </a:ln>
        </p:spPr>
        <p:style>
          <a:lnRef idx="2">
            <a:schemeClr val="dk1"/>
          </a:lnRef>
          <a:fillRef idx="1">
            <a:schemeClr val="lt1"/>
          </a:fillRef>
          <a:effectRef idx="0">
            <a:schemeClr val="dk1"/>
          </a:effectRef>
          <a:fontRef idx="minor">
            <a:schemeClr val="dk1"/>
          </a:fontRef>
        </p:style>
        <p:txBody>
          <a:bodyPr lIns="0" rIns="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3087"/>
                </a:solidFill>
                <a:effectLst/>
                <a:uLnTx/>
                <a:uFillTx/>
                <a:latin typeface="Arial" panose="020B0604020202020204" pitchFamily="34" charset="0"/>
                <a:ea typeface="+mn-ea"/>
                <a:cs typeface="Arial" panose="020B0604020202020204" pitchFamily="34" charset="0"/>
              </a:rPr>
              <a:t>Workforce redesign. </a:t>
            </a:r>
            <a:r>
              <a:rPr kumimoji="0" lang="en-GB" sz="1400" i="0" u="none" strike="noStrike" kern="1200" cap="none" spc="0" normalizeH="0" baseline="0" noProof="0">
                <a:ln>
                  <a:noFill/>
                </a:ln>
                <a:solidFill>
                  <a:srgbClr val="003087"/>
                </a:solidFill>
                <a:effectLst/>
                <a:uLnTx/>
                <a:uFillTx/>
                <a:latin typeface="Arial" panose="020B0604020202020204" pitchFamily="34" charset="0"/>
                <a:ea typeface="+mn-ea"/>
                <a:cs typeface="Arial" panose="020B0604020202020204" pitchFamily="34" charset="0"/>
              </a:rPr>
              <a:t>Develop </a:t>
            </a:r>
            <a:r>
              <a:rPr kumimoji="0" lang="en-GB" sz="1400" b="1" i="0" u="none" strike="noStrike" kern="1200" cap="none" spc="0" normalizeH="0" baseline="0" noProof="0">
                <a:ln>
                  <a:noFill/>
                </a:ln>
                <a:solidFill>
                  <a:srgbClr val="003087"/>
                </a:solidFill>
                <a:effectLst/>
                <a:uLnTx/>
                <a:uFillTx/>
                <a:latin typeface="Arial" panose="020B0604020202020204" pitchFamily="34" charset="0"/>
                <a:ea typeface="+mn-ea"/>
                <a:cs typeface="Arial" panose="020B0604020202020204" pitchFamily="34" charset="0"/>
              </a:rPr>
              <a:t>New Models for WORKFORCE </a:t>
            </a:r>
            <a:r>
              <a:rPr kumimoji="0" lang="en-GB" sz="1400" b="0" i="0" u="none" strike="noStrike" kern="1200" cap="none" spc="0" normalizeH="0" baseline="0" noProof="0">
                <a:ln>
                  <a:noFill/>
                </a:ln>
                <a:solidFill>
                  <a:srgbClr val="003087"/>
                </a:solidFill>
                <a:effectLst/>
                <a:uLnTx/>
                <a:uFillTx/>
                <a:latin typeface="Arial" panose="020B0604020202020204" pitchFamily="34" charset="0"/>
                <a:ea typeface="+mn-ea"/>
                <a:cs typeface="Arial" panose="020B0604020202020204" pitchFamily="34" charset="0"/>
              </a:rPr>
              <a:t>planning and wellbeing</a:t>
            </a:r>
          </a:p>
        </p:txBody>
      </p:sp>
      <p:pic>
        <p:nvPicPr>
          <p:cNvPr id="27" name="Graphic 26" descr="City">
            <a:extLst>
              <a:ext uri="{FF2B5EF4-FFF2-40B4-BE49-F238E27FC236}">
                <a16:creationId xmlns:a16="http://schemas.microsoft.com/office/drawing/2014/main" id="{FC0E61C6-F2C5-4466-BBA0-181DEE858F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775" y="2040944"/>
            <a:ext cx="665396" cy="665396"/>
          </a:xfrm>
          <a:prstGeom prst="rect">
            <a:avLst/>
          </a:prstGeom>
        </p:spPr>
      </p:pic>
      <p:pic>
        <p:nvPicPr>
          <p:cNvPr id="29" name="Graphic 28" descr="Bar chart RTL">
            <a:extLst>
              <a:ext uri="{FF2B5EF4-FFF2-40B4-BE49-F238E27FC236}">
                <a16:creationId xmlns:a16="http://schemas.microsoft.com/office/drawing/2014/main" id="{F13372DB-7611-4CE1-B994-63D519C3E8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505" y="5516887"/>
            <a:ext cx="684332" cy="684332"/>
          </a:xfrm>
          <a:prstGeom prst="rect">
            <a:avLst/>
          </a:prstGeom>
        </p:spPr>
      </p:pic>
      <p:pic>
        <p:nvPicPr>
          <p:cNvPr id="30" name="Graphic 29" descr="Customer review">
            <a:extLst>
              <a:ext uri="{FF2B5EF4-FFF2-40B4-BE49-F238E27FC236}">
                <a16:creationId xmlns:a16="http://schemas.microsoft.com/office/drawing/2014/main" id="{63A8C83B-4131-43A9-BE32-844804DD0E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5671" y="226512"/>
            <a:ext cx="684332" cy="684332"/>
          </a:xfrm>
          <a:prstGeom prst="rect">
            <a:avLst/>
          </a:prstGeom>
        </p:spPr>
      </p:pic>
      <p:pic>
        <p:nvPicPr>
          <p:cNvPr id="6" name="Graphic 5" descr="Doctor">
            <a:extLst>
              <a:ext uri="{FF2B5EF4-FFF2-40B4-BE49-F238E27FC236}">
                <a16:creationId xmlns:a16="http://schemas.microsoft.com/office/drawing/2014/main" id="{EF6EFFF6-9E05-4CEE-99B0-1D4CA1E81D8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2327" y="3707266"/>
            <a:ext cx="665396" cy="665396"/>
          </a:xfrm>
          <a:prstGeom prst="rect">
            <a:avLst/>
          </a:prstGeom>
        </p:spPr>
      </p:pic>
      <p:pic>
        <p:nvPicPr>
          <p:cNvPr id="37" name="Graphic 36" descr="Piggy Bank">
            <a:extLst>
              <a:ext uri="{FF2B5EF4-FFF2-40B4-BE49-F238E27FC236}">
                <a16:creationId xmlns:a16="http://schemas.microsoft.com/office/drawing/2014/main" id="{C8494A82-DBDE-42A1-A0DE-9A9F8A4EE67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2213" y="2826396"/>
            <a:ext cx="705624" cy="705624"/>
          </a:xfrm>
          <a:prstGeom prst="rect">
            <a:avLst/>
          </a:prstGeom>
        </p:spPr>
      </p:pic>
      <p:sp>
        <p:nvSpPr>
          <p:cNvPr id="38" name="Flowchart: Process 37">
            <a:extLst>
              <a:ext uri="{FF2B5EF4-FFF2-40B4-BE49-F238E27FC236}">
                <a16:creationId xmlns:a16="http://schemas.microsoft.com/office/drawing/2014/main" id="{3033FAC8-C2E7-4B26-8ECF-F8440106BB02}"/>
              </a:ext>
            </a:extLst>
          </p:cNvPr>
          <p:cNvSpPr/>
          <p:nvPr/>
        </p:nvSpPr>
        <p:spPr>
          <a:xfrm>
            <a:off x="875277" y="2886917"/>
            <a:ext cx="3214439" cy="526682"/>
          </a:xfrm>
          <a:prstGeom prst="flowChartProcess">
            <a:avLst/>
          </a:prstGeom>
          <a:noFill/>
          <a:ln>
            <a:noFill/>
          </a:ln>
        </p:spPr>
        <p:style>
          <a:lnRef idx="2">
            <a:schemeClr val="dk1"/>
          </a:lnRef>
          <a:fillRef idx="1">
            <a:schemeClr val="lt1"/>
          </a:fillRef>
          <a:effectRef idx="0">
            <a:schemeClr val="dk1"/>
          </a:effectRef>
          <a:fontRef idx="minor">
            <a:schemeClr val="dk1"/>
          </a:fontRef>
        </p:style>
        <p:txBody>
          <a:bodyPr lIns="0" rIns="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b="0">
                <a:solidFill>
                  <a:srgbClr val="003087"/>
                </a:solidFill>
                <a:latin typeface="Arial" panose="020B0604020202020204" pitchFamily="34" charset="0"/>
                <a:cs typeface="Arial" panose="020B0604020202020204" pitchFamily="34" charset="0"/>
              </a:rPr>
              <a:t>Develop a new </a:t>
            </a:r>
            <a:r>
              <a:rPr lang="en-GB" sz="1400" b="1">
                <a:solidFill>
                  <a:srgbClr val="003087"/>
                </a:solidFill>
                <a:latin typeface="Arial" panose="020B0604020202020204" pitchFamily="34" charset="0"/>
                <a:cs typeface="Arial" panose="020B0604020202020204" pitchFamily="34" charset="0"/>
              </a:rPr>
              <a:t>payment framework </a:t>
            </a:r>
            <a:r>
              <a:rPr lang="en-GB" sz="1400" b="0">
                <a:solidFill>
                  <a:srgbClr val="003087"/>
                </a:solidFill>
                <a:latin typeface="Arial" panose="020B0604020202020204" pitchFamily="34" charset="0"/>
                <a:cs typeface="Arial" panose="020B0604020202020204" pitchFamily="34" charset="0"/>
              </a:rPr>
              <a:t>for ACC</a:t>
            </a:r>
            <a:endParaRPr kumimoji="0" lang="en-GB" sz="1400" b="0" i="0" u="none" strike="noStrike" kern="1200" cap="none" spc="0" normalizeH="0" baseline="0" noProof="0">
              <a:ln>
                <a:noFill/>
              </a:ln>
              <a:solidFill>
                <a:srgbClr val="003087"/>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FE5CE60E-0064-4828-BF03-675E5D869CE3}"/>
              </a:ext>
            </a:extLst>
          </p:cNvPr>
          <p:cNvSpPr txBox="1"/>
          <p:nvPr/>
        </p:nvSpPr>
        <p:spPr>
          <a:xfrm>
            <a:off x="4126727" y="3803221"/>
            <a:ext cx="7668793" cy="1107996"/>
          </a:xfrm>
          <a:prstGeom prst="rect">
            <a:avLst/>
          </a:prstGeom>
          <a:solidFill>
            <a:schemeClr val="accent1"/>
          </a:solidFill>
          <a:ln>
            <a:solidFill>
              <a:schemeClr val="accent1">
                <a:alpha val="99000"/>
              </a:schemeClr>
            </a:solidFill>
          </a:ln>
        </p:spPr>
        <p:txBody>
          <a:bodyPr wrap="square" rtlCol="0">
            <a:spAutoFit/>
          </a:bodyPr>
          <a:lstStyle/>
          <a:p>
            <a:r>
              <a:rPr lang="en-GB" sz="1100">
                <a:solidFill>
                  <a:schemeClr val="bg1"/>
                </a:solidFill>
                <a:latin typeface="Arial" panose="020B0604020202020204" pitchFamily="34" charset="0"/>
                <a:cs typeface="Arial" panose="020B0604020202020204" pitchFamily="34" charset="0"/>
              </a:rPr>
              <a:t>Development of new models for workforce solutions which will support regions in developing plans to meet short-term (2021-23) and longer-term (up to 10 years) critical care workforce demand.</a:t>
            </a:r>
          </a:p>
          <a:p>
            <a:r>
              <a:rPr lang="en-GB" sz="1100">
                <a:solidFill>
                  <a:schemeClr val="bg1"/>
                </a:solidFill>
                <a:latin typeface="Arial" panose="020B0604020202020204" pitchFamily="34" charset="0"/>
                <a:cs typeface="Arial" panose="020B0604020202020204" pitchFamily="34" charset="0"/>
              </a:rPr>
              <a:t>Currently 1200 nurse vacancies against funded establishments with a risk of further workforce loss. This gap does not include the increase in staff numbers required to deliver the new model. </a:t>
            </a:r>
          </a:p>
          <a:p>
            <a:r>
              <a:rPr lang="en-GB" sz="1100">
                <a:solidFill>
                  <a:schemeClr val="bg1"/>
                </a:solidFill>
                <a:latin typeface="Arial" panose="020B0604020202020204" pitchFamily="34" charset="0"/>
                <a:cs typeface="Arial" panose="020B0604020202020204" pitchFamily="34" charset="0"/>
              </a:rPr>
              <a:t>The programme will work with professional bodies and HEE to implement training programmes and offer sustainable career development opportunities to improve staff retention. </a:t>
            </a:r>
          </a:p>
        </p:txBody>
      </p:sp>
      <p:sp>
        <p:nvSpPr>
          <p:cNvPr id="9" name="TextBox 8">
            <a:extLst>
              <a:ext uri="{FF2B5EF4-FFF2-40B4-BE49-F238E27FC236}">
                <a16:creationId xmlns:a16="http://schemas.microsoft.com/office/drawing/2014/main" id="{ED832C89-9F8C-48FA-8AFC-23B68EDDC589}"/>
              </a:ext>
            </a:extLst>
          </p:cNvPr>
          <p:cNvSpPr txBox="1"/>
          <p:nvPr/>
        </p:nvSpPr>
        <p:spPr>
          <a:xfrm>
            <a:off x="4133562" y="2840737"/>
            <a:ext cx="7668795" cy="938719"/>
          </a:xfrm>
          <a:prstGeom prst="rect">
            <a:avLst/>
          </a:prstGeom>
          <a:solidFill>
            <a:schemeClr val="accent1"/>
          </a:solidFill>
          <a:ln>
            <a:solidFill>
              <a:schemeClr val="accent1"/>
            </a:solidFill>
          </a:ln>
        </p:spPr>
        <p:txBody>
          <a:bodyPr wrap="square" rtlCol="0">
            <a:spAutoFit/>
          </a:bodyPr>
          <a:lstStyle/>
          <a:p>
            <a:r>
              <a:rPr lang="en-GB" sz="1100">
                <a:solidFill>
                  <a:schemeClr val="bg1"/>
                </a:solidFill>
                <a:latin typeface="Arial" panose="020B0604020202020204" pitchFamily="34" charset="0"/>
                <a:cs typeface="Arial" panose="020B0604020202020204" pitchFamily="34" charset="0"/>
              </a:rPr>
              <a:t>Commissioning based on a networked footprint with one responsible commissioner from an ICS/ICB on behalf of  other commissioners. </a:t>
            </a:r>
          </a:p>
          <a:p>
            <a:r>
              <a:rPr lang="en-GB" sz="1100">
                <a:solidFill>
                  <a:schemeClr val="bg1"/>
                </a:solidFill>
                <a:latin typeface="Arial" panose="020B0604020202020204" pitchFamily="34" charset="0"/>
                <a:cs typeface="Arial" panose="020B0604020202020204" pitchFamily="34" charset="0"/>
              </a:rPr>
              <a:t>Develop, test and implement a payment model that incorporates different models of critical care services, is responsive to geographical differences and  including (but not limited to) ACC, transfer, enhanced care, outreach, surge in the model for payment. Describe and test the revised blended payment approach with ICBs and provider collaboratives.</a:t>
            </a:r>
          </a:p>
        </p:txBody>
      </p:sp>
      <p:sp>
        <p:nvSpPr>
          <p:cNvPr id="11" name="TextBox 10">
            <a:extLst>
              <a:ext uri="{FF2B5EF4-FFF2-40B4-BE49-F238E27FC236}">
                <a16:creationId xmlns:a16="http://schemas.microsoft.com/office/drawing/2014/main" id="{576FBFB7-E3F8-4B4A-8B69-3CEDDBA878F4}"/>
              </a:ext>
            </a:extLst>
          </p:cNvPr>
          <p:cNvSpPr txBox="1"/>
          <p:nvPr/>
        </p:nvSpPr>
        <p:spPr>
          <a:xfrm>
            <a:off x="860255" y="1121703"/>
            <a:ext cx="3214439" cy="738664"/>
          </a:xfrm>
          <a:prstGeom prst="rect">
            <a:avLst/>
          </a:prstGeom>
          <a:noFill/>
        </p:spPr>
        <p:txBody>
          <a:bodyPr wrap="square" rtlCol="0">
            <a:spAutoFit/>
          </a:bodyPr>
          <a:lstStyle/>
          <a:p>
            <a:r>
              <a:rPr lang="en-GB" sz="1400" b="1">
                <a:solidFill>
                  <a:schemeClr val="tx2"/>
                </a:solidFill>
                <a:latin typeface="Arial" panose="020B0604020202020204" pitchFamily="34" charset="0"/>
                <a:cs typeface="Arial" panose="020B0604020202020204" pitchFamily="34" charset="0"/>
              </a:rPr>
              <a:t>Planning</a:t>
            </a:r>
            <a:r>
              <a:rPr lang="en-GB" sz="1400">
                <a:solidFill>
                  <a:schemeClr val="tx2"/>
                </a:solidFill>
                <a:latin typeface="Arial" panose="020B0604020202020204" pitchFamily="34" charset="0"/>
                <a:cs typeface="Arial" panose="020B0604020202020204" pitchFamily="34" charset="0"/>
              </a:rPr>
              <a:t>: Expansion of Critical Care and Enhanced Perioperative Care and pathway management</a:t>
            </a:r>
          </a:p>
        </p:txBody>
      </p:sp>
      <p:pic>
        <p:nvPicPr>
          <p:cNvPr id="12" name="Picture 11">
            <a:extLst>
              <a:ext uri="{FF2B5EF4-FFF2-40B4-BE49-F238E27FC236}">
                <a16:creationId xmlns:a16="http://schemas.microsoft.com/office/drawing/2014/main" id="{9356F7C4-07BC-4FD1-B7DF-04EBD6A8106D}"/>
              </a:ext>
            </a:extLst>
          </p:cNvPr>
          <p:cNvPicPr>
            <a:picLocks noChangeAspect="1"/>
          </p:cNvPicPr>
          <p:nvPr/>
        </p:nvPicPr>
        <p:blipFill>
          <a:blip r:embed="rId14"/>
          <a:stretch>
            <a:fillRect/>
          </a:stretch>
        </p:blipFill>
        <p:spPr>
          <a:xfrm>
            <a:off x="165939" y="1119310"/>
            <a:ext cx="646232" cy="646232"/>
          </a:xfrm>
          <a:prstGeom prst="rect">
            <a:avLst/>
          </a:prstGeom>
        </p:spPr>
      </p:pic>
      <p:sp>
        <p:nvSpPr>
          <p:cNvPr id="13" name="TextBox 12">
            <a:extLst>
              <a:ext uri="{FF2B5EF4-FFF2-40B4-BE49-F238E27FC236}">
                <a16:creationId xmlns:a16="http://schemas.microsoft.com/office/drawing/2014/main" id="{242DB86B-C9CB-4668-B5EC-8BDC1F08E4F0}"/>
              </a:ext>
            </a:extLst>
          </p:cNvPr>
          <p:cNvSpPr txBox="1"/>
          <p:nvPr/>
        </p:nvSpPr>
        <p:spPr>
          <a:xfrm>
            <a:off x="4133563" y="927653"/>
            <a:ext cx="7668794" cy="1107996"/>
          </a:xfrm>
          <a:prstGeom prst="rect">
            <a:avLst/>
          </a:prstGeom>
          <a:solidFill>
            <a:schemeClr val="accent1"/>
          </a:solidFill>
        </p:spPr>
        <p:txBody>
          <a:bodyPr wrap="square" rtlCol="0">
            <a:spAutoFit/>
          </a:bodyPr>
          <a:lstStyle/>
          <a:p>
            <a:pPr defTabSz="685800"/>
            <a:r>
              <a:rPr lang="en-GB" sz="1100">
                <a:solidFill>
                  <a:schemeClr val="bg1"/>
                </a:solidFill>
                <a:latin typeface="Arial" panose="020B0604020202020204" pitchFamily="34" charset="0"/>
                <a:cs typeface="Arial" panose="020B0604020202020204" pitchFamily="34" charset="0"/>
              </a:rPr>
              <a:t>Expansion of Critical care provision to ensure equitable resource to meet population needs reflecting differences in health inequalities in regions. </a:t>
            </a:r>
            <a:r>
              <a:rPr lang="en-GB" sz="1100">
                <a:solidFill>
                  <a:srgbClr val="FFFFFF"/>
                </a:solidFill>
                <a:latin typeface="Arial" panose="020B0604020202020204" pitchFamily="34" charset="0"/>
                <a:cs typeface="Arial" panose="020B0604020202020204" pitchFamily="34" charset="0"/>
              </a:rPr>
              <a:t>In line with the elective recovery programme and Long Term Plan support systems to prioritise and secure funding  from system allocations for the recurrent impact of the necessary expansion of critical care services across the country.</a:t>
            </a:r>
          </a:p>
          <a:p>
            <a:r>
              <a:rPr lang="en-GB" sz="1100">
                <a:solidFill>
                  <a:schemeClr val="bg1"/>
                </a:solidFill>
                <a:latin typeface="Arial" panose="020B0604020202020204" pitchFamily="34" charset="0"/>
                <a:cs typeface="Arial" panose="020B0604020202020204" pitchFamily="34" charset="0"/>
              </a:rPr>
              <a:t>Introduction of a further 300 ACC beds, 900 Enhanced Care beds and 200 rehab/weaning beds to aim to achieve 10 beds per 100k per head of adult population.</a:t>
            </a:r>
          </a:p>
        </p:txBody>
      </p:sp>
      <p:sp>
        <p:nvSpPr>
          <p:cNvPr id="34" name="Rectangle 33">
            <a:extLst>
              <a:ext uri="{FF2B5EF4-FFF2-40B4-BE49-F238E27FC236}">
                <a16:creationId xmlns:a16="http://schemas.microsoft.com/office/drawing/2014/main" id="{6FAAB949-3A8B-4506-B9DE-4D9205BE02A9}"/>
              </a:ext>
            </a:extLst>
          </p:cNvPr>
          <p:cNvSpPr/>
          <p:nvPr/>
        </p:nvSpPr>
        <p:spPr>
          <a:xfrm>
            <a:off x="855062" y="4932538"/>
            <a:ext cx="3214440" cy="526682"/>
          </a:xfrm>
          <a:prstGeom prst="rect">
            <a:avLst/>
          </a:prstGeom>
          <a:noFill/>
          <a:ln>
            <a:noFill/>
          </a:ln>
        </p:spPr>
        <p:style>
          <a:lnRef idx="2">
            <a:schemeClr val="dk1"/>
          </a:lnRef>
          <a:fillRef idx="1">
            <a:schemeClr val="lt1"/>
          </a:fillRef>
          <a:effectRef idx="0">
            <a:schemeClr val="dk1"/>
          </a:effectRef>
          <a:fontRef idx="minor">
            <a:schemeClr val="dk1"/>
          </a:fontRef>
        </p:style>
        <p:txBody>
          <a:bodyPr lIns="0" rIns="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3087"/>
                </a:solidFill>
                <a:effectLst/>
                <a:uLnTx/>
                <a:uFillTx/>
                <a:latin typeface="Arial" panose="020B0604020202020204" pitchFamily="34" charset="0"/>
                <a:ea typeface="+mn-ea"/>
                <a:cs typeface="Arial" panose="020B0604020202020204" pitchFamily="34" charset="0"/>
              </a:rPr>
              <a:t>Transfer: </a:t>
            </a:r>
            <a:r>
              <a:rPr kumimoji="0" lang="en-GB" sz="1400" b="0" i="0" u="none" strike="noStrike" kern="1200" cap="none" spc="0" normalizeH="0" baseline="0" noProof="0">
                <a:ln>
                  <a:noFill/>
                </a:ln>
                <a:solidFill>
                  <a:srgbClr val="003087"/>
                </a:solidFill>
                <a:effectLst/>
                <a:uLnTx/>
                <a:uFillTx/>
                <a:latin typeface="Arial" panose="020B0604020202020204" pitchFamily="34" charset="0"/>
                <a:ea typeface="+mn-ea"/>
                <a:cs typeface="Arial" panose="020B0604020202020204" pitchFamily="34" charset="0"/>
              </a:rPr>
              <a:t>continued monitoring and development of dedicated ACC transfer services </a:t>
            </a:r>
            <a:endParaRPr kumimoji="0" lang="en-GB" sz="1400" b="1" i="0" u="none" strike="noStrike" kern="1200" cap="none" spc="0" normalizeH="0" baseline="0" noProof="0">
              <a:ln>
                <a:noFill/>
              </a:ln>
              <a:solidFill>
                <a:srgbClr val="003087"/>
              </a:solidFill>
              <a:effectLst/>
              <a:uLnTx/>
              <a:uFillTx/>
              <a:latin typeface="Arial" panose="020B0604020202020204" pitchFamily="34" charset="0"/>
              <a:ea typeface="+mn-ea"/>
              <a:cs typeface="Arial" panose="020B0604020202020204" pitchFamily="34" charset="0"/>
            </a:endParaRPr>
          </a:p>
        </p:txBody>
      </p:sp>
      <p:pic>
        <p:nvPicPr>
          <p:cNvPr id="17" name="Picture 16">
            <a:extLst>
              <a:ext uri="{FF2B5EF4-FFF2-40B4-BE49-F238E27FC236}">
                <a16:creationId xmlns:a16="http://schemas.microsoft.com/office/drawing/2014/main" id="{D463784A-1856-4BA6-885A-4933689EC76D}"/>
              </a:ext>
            </a:extLst>
          </p:cNvPr>
          <p:cNvPicPr>
            <a:picLocks noChangeAspect="1"/>
          </p:cNvPicPr>
          <p:nvPr/>
        </p:nvPicPr>
        <p:blipFill>
          <a:blip r:embed="rId15"/>
          <a:stretch>
            <a:fillRect/>
          </a:stretch>
        </p:blipFill>
        <p:spPr>
          <a:xfrm>
            <a:off x="111069" y="4723154"/>
            <a:ext cx="725487" cy="725487"/>
          </a:xfrm>
          <a:prstGeom prst="rect">
            <a:avLst/>
          </a:prstGeom>
        </p:spPr>
      </p:pic>
      <p:sp>
        <p:nvSpPr>
          <p:cNvPr id="20" name="TextBox 19">
            <a:extLst>
              <a:ext uri="{FF2B5EF4-FFF2-40B4-BE49-F238E27FC236}">
                <a16:creationId xmlns:a16="http://schemas.microsoft.com/office/drawing/2014/main" id="{A385FBBB-5399-43AC-87EB-B8EDB523BB66}"/>
              </a:ext>
            </a:extLst>
          </p:cNvPr>
          <p:cNvSpPr txBox="1"/>
          <p:nvPr/>
        </p:nvSpPr>
        <p:spPr>
          <a:xfrm>
            <a:off x="4126727" y="4932538"/>
            <a:ext cx="7661958" cy="600164"/>
          </a:xfrm>
          <a:prstGeom prst="rect">
            <a:avLst/>
          </a:prstGeom>
          <a:solidFill>
            <a:schemeClr val="accent1"/>
          </a:solidFill>
        </p:spPr>
        <p:txBody>
          <a:bodyPr wrap="square" rtlCol="0">
            <a:spAutoFit/>
          </a:bodyPr>
          <a:lstStyle/>
          <a:p>
            <a:r>
              <a:rPr lang="en-GB" sz="1100">
                <a:solidFill>
                  <a:schemeClr val="bg1"/>
                </a:solidFill>
                <a:latin typeface="Arial" panose="020B0604020202020204" pitchFamily="34" charset="0"/>
                <a:cs typeface="Arial" panose="020B0604020202020204" pitchFamily="34" charset="0"/>
              </a:rPr>
              <a:t>Continue monitoring of the implementation of the funded transfer services and published Transfer Service Specification to allow ICS/regionally driven transfer and ACC capacity mutual aid if needed.</a:t>
            </a:r>
          </a:p>
          <a:p>
            <a:endParaRPr lang="en-GB" sz="11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6057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A7856-461B-4703-AC3E-6D2E9D523F5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E7429B7-6233-4E64-9831-FB39C9705BA7}"/>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F3FE18BB-4163-49D3-8833-89F3D2700069}"/>
              </a:ext>
            </a:extLst>
          </p:cNvPr>
          <p:cNvPicPr>
            <a:picLocks noChangeAspect="1"/>
          </p:cNvPicPr>
          <p:nvPr/>
        </p:nvPicPr>
        <p:blipFill>
          <a:blip r:embed="rId2"/>
          <a:stretch>
            <a:fillRect/>
          </a:stretch>
        </p:blipFill>
        <p:spPr>
          <a:xfrm>
            <a:off x="449851" y="365125"/>
            <a:ext cx="10903949" cy="6112876"/>
          </a:xfrm>
          <a:prstGeom prst="rect">
            <a:avLst/>
          </a:prstGeom>
        </p:spPr>
      </p:pic>
      <p:sp>
        <p:nvSpPr>
          <p:cNvPr id="6" name="TextBox 5">
            <a:extLst>
              <a:ext uri="{FF2B5EF4-FFF2-40B4-BE49-F238E27FC236}">
                <a16:creationId xmlns:a16="http://schemas.microsoft.com/office/drawing/2014/main" id="{832D8A5A-4C8D-4986-B119-1BF112E55787}"/>
              </a:ext>
            </a:extLst>
          </p:cNvPr>
          <p:cNvSpPr txBox="1"/>
          <p:nvPr/>
        </p:nvSpPr>
        <p:spPr>
          <a:xfrm>
            <a:off x="170121" y="195333"/>
            <a:ext cx="79347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SCCN, 2020; https://www.med.upenn.edu/uphscovid19education</a:t>
            </a:r>
          </a:p>
        </p:txBody>
      </p:sp>
      <p:pic>
        <p:nvPicPr>
          <p:cNvPr id="9" name="Picture 8">
            <a:extLst>
              <a:ext uri="{FF2B5EF4-FFF2-40B4-BE49-F238E27FC236}">
                <a16:creationId xmlns:a16="http://schemas.microsoft.com/office/drawing/2014/main" id="{05310D19-5F82-4105-A7A6-C4C660995F0E}"/>
              </a:ext>
            </a:extLst>
          </p:cNvPr>
          <p:cNvPicPr>
            <a:picLocks noChangeAspect="1"/>
          </p:cNvPicPr>
          <p:nvPr/>
        </p:nvPicPr>
        <p:blipFill>
          <a:blip r:embed="rId2"/>
          <a:stretch>
            <a:fillRect/>
          </a:stretch>
        </p:blipFill>
        <p:spPr>
          <a:xfrm>
            <a:off x="602251" y="517525"/>
            <a:ext cx="10903949" cy="6112876"/>
          </a:xfrm>
          <a:prstGeom prst="rect">
            <a:avLst/>
          </a:prstGeom>
        </p:spPr>
      </p:pic>
    </p:spTree>
    <p:extLst>
      <p:ext uri="{BB962C8B-B14F-4D97-AF65-F5344CB8AC3E}">
        <p14:creationId xmlns:p14="http://schemas.microsoft.com/office/powerpoint/2010/main" val="23718445"/>
      </p:ext>
    </p:extLst>
  </p:cSld>
  <p:clrMapOvr>
    <a:masterClrMapping/>
  </p:clrMapOvr>
  <mc:AlternateContent xmlns:mc="http://schemas.openxmlformats.org/markup-compatibility/2006" xmlns:p14="http://schemas.microsoft.com/office/powerpoint/2010/main">
    <mc:Choice Requires="p14">
      <p:transition spd="slow" p14:dur="2000" advTm="33462"/>
    </mc:Choice>
    <mc:Fallback xmlns="">
      <p:transition spd="slow" advTm="33462"/>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11272742"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69DDE4-27FC-449C-BE31-6BD49C2B2247}"/>
              </a:ext>
            </a:extLst>
          </p:cNvPr>
          <p:cNvSpPr>
            <a:spLocks noGrp="1"/>
          </p:cNvSpPr>
          <p:nvPr>
            <p:ph type="title"/>
          </p:nvPr>
        </p:nvSpPr>
        <p:spPr>
          <a:xfrm>
            <a:off x="1100669" y="1097339"/>
            <a:ext cx="10011831" cy="2623885"/>
          </a:xfrm>
        </p:spPr>
        <p:txBody>
          <a:bodyPr vert="horz" lIns="91440" tIns="45720" rIns="91440" bIns="45720" rtlCol="0" anchor="ctr">
            <a:normAutofit/>
          </a:bodyPr>
          <a:lstStyle/>
          <a:p>
            <a:pPr algn="ctr"/>
            <a:r>
              <a:rPr lang="en-US" sz="6100" kern="1200" dirty="0">
                <a:solidFill>
                  <a:srgbClr val="FFFFFF"/>
                </a:solidFill>
                <a:latin typeface="+mj-lt"/>
                <a:ea typeface="+mj-ea"/>
                <a:cs typeface="+mj-cs"/>
              </a:rPr>
              <a:t>What are the consequences of working in such different models?</a:t>
            </a:r>
          </a:p>
        </p:txBody>
      </p:sp>
      <p:sp>
        <p:nvSpPr>
          <p:cNvPr id="10" name="Rectangle 9">
            <a:extLst>
              <a:ext uri="{FF2B5EF4-FFF2-40B4-BE49-F238E27FC236}">
                <a16:creationId xmlns:a16="http://schemas.microsoft.com/office/drawing/2014/main" id="{DAE8F46F-D590-45CD-AF41-A04DC11D1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17136"/>
            <a:ext cx="2112264" cy="1892808"/>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33989" y="4521269"/>
            <a:ext cx="6720830" cy="18778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21270"/>
            <a:ext cx="2115455" cy="1890204"/>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019442"/>
      </p:ext>
    </p:extLst>
  </p:cSld>
  <p:clrMapOvr>
    <a:masterClrMapping/>
  </p:clrMapOvr>
  <mc:AlternateContent xmlns:mc="http://schemas.openxmlformats.org/markup-compatibility/2006" xmlns:p14="http://schemas.microsoft.com/office/powerpoint/2010/main">
    <mc:Choice Requires="p14">
      <p:transition spd="slow" p14:dur="2000" advTm="10691"/>
    </mc:Choice>
    <mc:Fallback xmlns="">
      <p:transition spd="slow" advTm="10691"/>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C45B9-801B-428B-ADA4-586505706F13}"/>
              </a:ext>
            </a:extLst>
          </p:cNvPr>
          <p:cNvSpPr>
            <a:spLocks noGrp="1"/>
          </p:cNvSpPr>
          <p:nvPr>
            <p:ph type="title"/>
          </p:nvPr>
        </p:nvSpPr>
        <p:spPr>
          <a:xfrm>
            <a:off x="1189961" y="41409"/>
            <a:ext cx="10515600" cy="1325563"/>
          </a:xfrm>
        </p:spPr>
        <p:txBody>
          <a:bodyPr/>
          <a:lstStyle/>
          <a:p>
            <a:pPr algn="r"/>
            <a:r>
              <a:rPr lang="en-GB" b="1" dirty="0">
                <a:solidFill>
                  <a:srgbClr val="0070C0"/>
                </a:solidFill>
              </a:rPr>
              <a:t>ICU Burnout</a:t>
            </a:r>
          </a:p>
        </p:txBody>
      </p:sp>
      <p:pic>
        <p:nvPicPr>
          <p:cNvPr id="5" name="Content Placeholder 4">
            <a:extLst>
              <a:ext uri="{FF2B5EF4-FFF2-40B4-BE49-F238E27FC236}">
                <a16:creationId xmlns:a16="http://schemas.microsoft.com/office/drawing/2014/main" id="{45E072C7-E478-4BCF-B5EF-20FF46420283}"/>
              </a:ext>
            </a:extLst>
          </p:cNvPr>
          <p:cNvPicPr>
            <a:picLocks noGrp="1" noChangeAspect="1"/>
          </p:cNvPicPr>
          <p:nvPr>
            <p:ph idx="1"/>
          </p:nvPr>
        </p:nvPicPr>
        <p:blipFill>
          <a:blip r:embed="rId2"/>
          <a:stretch>
            <a:fillRect/>
          </a:stretch>
        </p:blipFill>
        <p:spPr>
          <a:xfrm>
            <a:off x="138126" y="4530416"/>
            <a:ext cx="7870785" cy="2116347"/>
          </a:xfrm>
        </p:spPr>
      </p:pic>
      <p:sp>
        <p:nvSpPr>
          <p:cNvPr id="7" name="TextBox 6">
            <a:extLst>
              <a:ext uri="{FF2B5EF4-FFF2-40B4-BE49-F238E27FC236}">
                <a16:creationId xmlns:a16="http://schemas.microsoft.com/office/drawing/2014/main" id="{436526F9-3BB3-4A35-A470-45EC5A5568CD}"/>
              </a:ext>
            </a:extLst>
          </p:cNvPr>
          <p:cNvSpPr txBox="1"/>
          <p:nvPr/>
        </p:nvSpPr>
        <p:spPr>
          <a:xfrm>
            <a:off x="7842035" y="6338986"/>
            <a:ext cx="60935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dvTTeb5f0e55.I"/>
                <a:ea typeface="+mn-ea"/>
                <a:cs typeface="+mn-cs"/>
              </a:rPr>
              <a:t>Pattison et al 2020, </a:t>
            </a:r>
            <a:r>
              <a:rPr kumimoji="0" lang="en-GB" sz="1400" b="0" i="0" u="none" strike="noStrike" kern="1200" cap="none" spc="0" normalizeH="0" baseline="0" noProof="0" dirty="0" err="1">
                <a:ln>
                  <a:noFill/>
                </a:ln>
                <a:solidFill>
                  <a:prstClr val="black"/>
                </a:solidFill>
                <a:effectLst/>
                <a:uLnTx/>
                <a:uFillTx/>
                <a:latin typeface="AdvTTeb5f0e55.I"/>
                <a:ea typeface="+mn-ea"/>
                <a:cs typeface="+mn-cs"/>
              </a:rPr>
              <a:t>Nurs</a:t>
            </a:r>
            <a:r>
              <a:rPr kumimoji="0" lang="en-GB" sz="1400" b="0" i="0" u="none" strike="noStrike" kern="1200" cap="none" spc="0" normalizeH="0" baseline="0" noProof="0" dirty="0">
                <a:ln>
                  <a:noFill/>
                </a:ln>
                <a:solidFill>
                  <a:prstClr val="black"/>
                </a:solidFill>
                <a:effectLst/>
                <a:uLnTx/>
                <a:uFillTx/>
                <a:latin typeface="AdvTTeb5f0e55.I"/>
                <a:ea typeface="+mn-ea"/>
                <a:cs typeface="+mn-cs"/>
              </a:rPr>
              <a:t> Crit Care. </a:t>
            </a:r>
            <a:r>
              <a:rPr kumimoji="0" lang="en-GB" sz="1400" b="0" i="0" u="none" strike="noStrike" kern="1200" cap="none" spc="0" normalizeH="0" baseline="0" noProof="0" dirty="0">
                <a:ln>
                  <a:noFill/>
                </a:ln>
                <a:solidFill>
                  <a:prstClr val="black"/>
                </a:solidFill>
                <a:effectLst/>
                <a:uLnTx/>
                <a:uFillTx/>
                <a:latin typeface="AdvTTa9c1b374"/>
                <a:ea typeface="+mn-ea"/>
                <a:cs typeface="+mn-cs"/>
              </a:rPr>
              <a:t>2020;25:93</a:t>
            </a:r>
            <a:r>
              <a:rPr kumimoji="0" lang="en-GB" sz="1400" b="0" i="0" u="none" strike="noStrike" kern="1200" cap="none" spc="0" normalizeH="0" baseline="0" noProof="0" dirty="0">
                <a:ln>
                  <a:noFill/>
                </a:ln>
                <a:solidFill>
                  <a:prstClr val="black"/>
                </a:solidFill>
                <a:effectLst/>
                <a:uLnTx/>
                <a:uFillTx/>
                <a:latin typeface="AdvTTa9c1b374+20"/>
                <a:ea typeface="+mn-ea"/>
                <a:cs typeface="+mn-cs"/>
              </a:rPr>
              <a:t>–</a:t>
            </a:r>
            <a:r>
              <a:rPr kumimoji="0" lang="en-GB" sz="1400" b="0" i="0" u="none" strike="noStrike" kern="1200" cap="none" spc="0" normalizeH="0" baseline="0" noProof="0" dirty="0">
                <a:ln>
                  <a:noFill/>
                </a:ln>
                <a:solidFill>
                  <a:prstClr val="black"/>
                </a:solidFill>
                <a:effectLst/>
                <a:uLnTx/>
                <a:uFillTx/>
                <a:latin typeface="AdvTTa9c1b374"/>
                <a:ea typeface="+mn-ea"/>
                <a:cs typeface="+mn-cs"/>
              </a:rPr>
              <a:t>101.</a:t>
            </a: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1D5D3CD-3A72-44A7-BC1E-4BC67F9CF241}"/>
              </a:ext>
            </a:extLst>
          </p:cNvPr>
          <p:cNvSpPr txBox="1"/>
          <p:nvPr/>
        </p:nvSpPr>
        <p:spPr>
          <a:xfrm>
            <a:off x="6447761" y="4191862"/>
            <a:ext cx="696964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03030"/>
                </a:solidFill>
                <a:effectLst/>
                <a:uLnTx/>
                <a:uFillTx/>
                <a:latin typeface="Calibri" panose="020F0502020204030204"/>
                <a:ea typeface="+mn-ea"/>
                <a:cs typeface="+mn-cs"/>
              </a:rPr>
              <a:t>Ramirez-Elvira 2021,</a:t>
            </a:r>
            <a:r>
              <a:rPr kumimoji="0" lang="en-GB" sz="1600" b="0" i="1" u="none" strike="noStrike" kern="1200" cap="none" spc="0" normalizeH="0" baseline="0" noProof="0" dirty="0">
                <a:ln>
                  <a:noFill/>
                </a:ln>
                <a:solidFill>
                  <a:srgbClr val="303030"/>
                </a:solidFill>
                <a:effectLst/>
                <a:uLnTx/>
                <a:uFillTx/>
                <a:latin typeface="arial" panose="020B0604020202020204" pitchFamily="34" charset="0"/>
                <a:ea typeface="+mn-ea"/>
                <a:cs typeface="+mn-cs"/>
              </a:rPr>
              <a:t>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Int. J. Environ. Res. Public Health, 18, 11432</a:t>
            </a:r>
            <a:endParaRPr kumimoji="0" lang="en-GB" sz="1600" b="0" i="1" u="none" strike="noStrike" kern="1200" cap="none" spc="0" normalizeH="0" baseline="0" noProof="0" dirty="0">
              <a:ln>
                <a:noFill/>
              </a:ln>
              <a:solidFill>
                <a:srgbClr val="303030"/>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C32B9CE2-7BE2-4894-AF79-EFC841F5B7EE}"/>
              </a:ext>
            </a:extLst>
          </p:cNvPr>
          <p:cNvSpPr txBox="1"/>
          <p:nvPr/>
        </p:nvSpPr>
        <p:spPr>
          <a:xfrm>
            <a:off x="369481" y="428287"/>
            <a:ext cx="8349217"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Prevalence for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high </a:t>
            </a:r>
            <a:r>
              <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rPr>
              <a:t>emotional exhaustion</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was</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31%</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(95% CI, 8-59%)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for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high </a:t>
            </a:r>
            <a:r>
              <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rPr>
              <a:t>depersonalization</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was</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18%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(95% CI, 8-30%)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for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low </a:t>
            </a:r>
            <a:r>
              <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rPr>
              <a:t>personal accomplishment</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was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46%</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(95% CI, 20-74%)</a:t>
            </a:r>
          </a:p>
        </p:txBody>
      </p:sp>
      <p:sp>
        <p:nvSpPr>
          <p:cNvPr id="12" name="TextBox 11">
            <a:extLst>
              <a:ext uri="{FF2B5EF4-FFF2-40B4-BE49-F238E27FC236}">
                <a16:creationId xmlns:a16="http://schemas.microsoft.com/office/drawing/2014/main" id="{7D9A30AE-9B8B-4729-A344-69052DDCCAF1}"/>
              </a:ext>
            </a:extLst>
          </p:cNvPr>
          <p:cNvSpPr txBox="1"/>
          <p:nvPr/>
        </p:nvSpPr>
        <p:spPr>
          <a:xfrm>
            <a:off x="369481" y="2174046"/>
            <a:ext cx="11124314" cy="25237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Emotional exhaustion had a significant relationship with depression and personality factors. Both sociodemographic factors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being younger, single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marital status,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and having</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less professional experience</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in ICU) and working conditions (workload and working longer hours) influence the risk of burnout syndrome.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333669"/>
      </p:ext>
    </p:extLst>
  </p:cSld>
  <p:clrMapOvr>
    <a:masterClrMapping/>
  </p:clrMapOvr>
  <mc:AlternateContent xmlns:mc="http://schemas.openxmlformats.org/markup-compatibility/2006" xmlns:p14="http://schemas.microsoft.com/office/powerpoint/2010/main">
    <mc:Choice Requires="p14">
      <p:transition spd="slow" p14:dur="2000" advTm="52626"/>
    </mc:Choice>
    <mc:Fallback xmlns="">
      <p:transition spd="slow" advTm="5262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A8044-1D25-9272-9EE1-4FEFCEB1A373}"/>
              </a:ext>
            </a:extLst>
          </p:cNvPr>
          <p:cNvSpPr>
            <a:spLocks noGrp="1"/>
          </p:cNvSpPr>
          <p:nvPr>
            <p:ph type="title"/>
          </p:nvPr>
        </p:nvSpPr>
        <p:spPr/>
        <p:txBody>
          <a:bodyPr/>
          <a:lstStyle/>
          <a:p>
            <a:r>
              <a:rPr lang="en-GB" b="1" dirty="0">
                <a:solidFill>
                  <a:srgbClr val="0070C0"/>
                </a:solidFill>
              </a:rPr>
              <a:t>COVID burnout in ICU nurses</a:t>
            </a:r>
          </a:p>
        </p:txBody>
      </p:sp>
      <p:sp>
        <p:nvSpPr>
          <p:cNvPr id="3" name="Content Placeholder 2">
            <a:extLst>
              <a:ext uri="{FF2B5EF4-FFF2-40B4-BE49-F238E27FC236}">
                <a16:creationId xmlns:a16="http://schemas.microsoft.com/office/drawing/2014/main" id="{7AE7E287-728B-4DDF-B377-965F90E5B4A1}"/>
              </a:ext>
            </a:extLst>
          </p:cNvPr>
          <p:cNvSpPr>
            <a:spLocks noGrp="1"/>
          </p:cNvSpPr>
          <p:nvPr>
            <p:ph idx="1"/>
          </p:nvPr>
        </p:nvSpPr>
        <p:spPr>
          <a:xfrm>
            <a:off x="704850" y="1861740"/>
            <a:ext cx="10515600" cy="4351338"/>
          </a:xfrm>
        </p:spPr>
        <p:txBody>
          <a:bodyPr/>
          <a:lstStyle/>
          <a:p>
            <a:r>
              <a:rPr lang="en-GB" dirty="0"/>
              <a:t>Pre-COVID overall 16-33% in nurses</a:t>
            </a:r>
          </a:p>
          <a:p>
            <a:r>
              <a:rPr lang="en-GB" dirty="0"/>
              <a:t>CC3N data – Intention to leave</a:t>
            </a:r>
          </a:p>
          <a:p>
            <a:r>
              <a:rPr lang="en-GB" dirty="0"/>
              <a:t>CANDID+ data – similar</a:t>
            </a:r>
          </a:p>
          <a:p>
            <a:r>
              <a:rPr lang="en-GB" dirty="0"/>
              <a:t>1 in 3 couldn’t access therapy  </a:t>
            </a:r>
          </a:p>
          <a:p>
            <a:endParaRPr lang="en-GB" dirty="0"/>
          </a:p>
          <a:p>
            <a:r>
              <a:rPr lang="en-GB" dirty="0"/>
              <a:t>US survey: </a:t>
            </a:r>
            <a:r>
              <a:rPr lang="en-GB" b="0" i="0" dirty="0">
                <a:solidFill>
                  <a:srgbClr val="2E2E2E"/>
                </a:solidFill>
                <a:effectLst/>
                <a:latin typeface="NexusSerif"/>
              </a:rPr>
              <a:t>Symptoms of moderate to severe depression and anxiety were reported by 44.6% and 31.1% of respondents, respectively. </a:t>
            </a:r>
          </a:p>
          <a:p>
            <a:r>
              <a:rPr lang="en-GB" dirty="0">
                <a:solidFill>
                  <a:srgbClr val="2E2E2E"/>
                </a:solidFill>
                <a:latin typeface="NexusSerif"/>
              </a:rPr>
              <a:t>47% </a:t>
            </a:r>
            <a:r>
              <a:rPr lang="en-GB" b="0" i="0" dirty="0">
                <a:solidFill>
                  <a:srgbClr val="2E2E2E"/>
                </a:solidFill>
                <a:effectLst/>
                <a:latin typeface="NexusSerif"/>
              </a:rPr>
              <a:t>were at risk for having PTSD. </a:t>
            </a:r>
            <a:endParaRPr lang="en-GB" dirty="0"/>
          </a:p>
          <a:p>
            <a:endParaRPr lang="en-GB" dirty="0"/>
          </a:p>
          <a:p>
            <a:endParaRPr lang="en-GB" dirty="0"/>
          </a:p>
        </p:txBody>
      </p:sp>
      <p:pic>
        <p:nvPicPr>
          <p:cNvPr id="4" name="Picture 3">
            <a:extLst>
              <a:ext uri="{FF2B5EF4-FFF2-40B4-BE49-F238E27FC236}">
                <a16:creationId xmlns:a16="http://schemas.microsoft.com/office/drawing/2014/main" id="{008F1EBA-FEE0-7DF5-37B3-7D96717874F9}"/>
              </a:ext>
            </a:extLst>
          </p:cNvPr>
          <p:cNvPicPr>
            <a:picLocks noChangeAspect="1"/>
          </p:cNvPicPr>
          <p:nvPr/>
        </p:nvPicPr>
        <p:blipFill rotWithShape="1">
          <a:blip r:embed="rId2">
            <a:extLst>
              <a:ext uri="{28A0092B-C50C-407E-A947-70E740481C1C}">
                <a14:useLocalDpi xmlns:a14="http://schemas.microsoft.com/office/drawing/2010/main" val="0"/>
              </a:ext>
            </a:extLst>
          </a:blip>
          <a:srcRect l="30772" b="4134"/>
          <a:stretch/>
        </p:blipFill>
        <p:spPr>
          <a:xfrm>
            <a:off x="7734300" y="243492"/>
            <a:ext cx="2857500" cy="3957033"/>
          </a:xfrm>
          <a:prstGeom prst="rect">
            <a:avLst/>
          </a:prstGeom>
        </p:spPr>
      </p:pic>
      <p:sp>
        <p:nvSpPr>
          <p:cNvPr id="5" name="TextBox 4">
            <a:extLst>
              <a:ext uri="{FF2B5EF4-FFF2-40B4-BE49-F238E27FC236}">
                <a16:creationId xmlns:a16="http://schemas.microsoft.com/office/drawing/2014/main" id="{9E0711E1-0E32-A94B-180D-8142FD1DC77D}"/>
              </a:ext>
            </a:extLst>
          </p:cNvPr>
          <p:cNvSpPr txBox="1"/>
          <p:nvPr/>
        </p:nvSpPr>
        <p:spPr>
          <a:xfrm>
            <a:off x="7896224" y="6213078"/>
            <a:ext cx="40290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Guttormson</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et al 2022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Heart</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&amp; Lung,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55: 127-133,</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571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09110-FCB3-441C-A2C2-01ECAD532BAA}"/>
              </a:ext>
            </a:extLst>
          </p:cNvPr>
          <p:cNvSpPr>
            <a:spLocks noGrp="1"/>
          </p:cNvSpPr>
          <p:nvPr>
            <p:ph type="title"/>
          </p:nvPr>
        </p:nvSpPr>
        <p:spPr/>
        <p:txBody>
          <a:bodyPr/>
          <a:lstStyle/>
          <a:p>
            <a:r>
              <a:rPr lang="en-GB" b="1" dirty="0">
                <a:solidFill>
                  <a:schemeClr val="accent1"/>
                </a:solidFill>
              </a:rPr>
              <a:t>Consequences for nurses: Burnout – international comparison</a:t>
            </a:r>
          </a:p>
        </p:txBody>
      </p:sp>
      <p:pic>
        <p:nvPicPr>
          <p:cNvPr id="4" name="Content Placeholder 3">
            <a:extLst>
              <a:ext uri="{FF2B5EF4-FFF2-40B4-BE49-F238E27FC236}">
                <a16:creationId xmlns:a16="http://schemas.microsoft.com/office/drawing/2014/main" id="{DFB3F3E2-98AB-4E89-89A2-50A4E2E22E58}"/>
              </a:ext>
            </a:extLst>
          </p:cNvPr>
          <p:cNvPicPr>
            <a:picLocks noGrp="1" noChangeAspect="1"/>
          </p:cNvPicPr>
          <p:nvPr>
            <p:ph idx="1"/>
          </p:nvPr>
        </p:nvPicPr>
        <p:blipFill>
          <a:blip r:embed="rId2"/>
          <a:stretch>
            <a:fillRect/>
          </a:stretch>
        </p:blipFill>
        <p:spPr>
          <a:xfrm>
            <a:off x="1161139" y="1611298"/>
            <a:ext cx="9500943" cy="5246702"/>
          </a:xfrm>
          <a:prstGeom prst="rect">
            <a:avLst/>
          </a:prstGeom>
        </p:spPr>
      </p:pic>
      <p:sp>
        <p:nvSpPr>
          <p:cNvPr id="3" name="Oval 2">
            <a:extLst>
              <a:ext uri="{FF2B5EF4-FFF2-40B4-BE49-F238E27FC236}">
                <a16:creationId xmlns:a16="http://schemas.microsoft.com/office/drawing/2014/main" id="{E1D2F87B-3328-418E-AAE5-40377ABAB3CB}"/>
              </a:ext>
            </a:extLst>
          </p:cNvPr>
          <p:cNvSpPr/>
          <p:nvPr/>
        </p:nvSpPr>
        <p:spPr>
          <a:xfrm>
            <a:off x="838200" y="3009530"/>
            <a:ext cx="9823882" cy="6569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A171A82-9A4F-4828-9709-90361A665A14}"/>
              </a:ext>
            </a:extLst>
          </p:cNvPr>
          <p:cNvSpPr txBox="1"/>
          <p:nvPr/>
        </p:nvSpPr>
        <p:spPr>
          <a:xfrm>
            <a:off x="10662082" y="2086120"/>
            <a:ext cx="131843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33333"/>
                </a:solidFill>
                <a:effectLst/>
                <a:uLnTx/>
                <a:uFillTx/>
                <a:latin typeface="interfaceregular"/>
                <a:ea typeface="+mn-ea"/>
                <a:cs typeface="+mn-cs"/>
              </a:rPr>
              <a:t>Dall'Ora</a:t>
            </a:r>
            <a:r>
              <a:rPr kumimoji="0" lang="en-GB" sz="1800" b="0" i="0" u="none" strike="noStrike" kern="1200" cap="none" spc="0" normalizeH="0" baseline="0" noProof="0" dirty="0">
                <a:ln>
                  <a:noFill/>
                </a:ln>
                <a:solidFill>
                  <a:srgbClr val="333333"/>
                </a:solidFill>
                <a:effectLst/>
                <a:uLnTx/>
                <a:uFillTx/>
                <a:latin typeface="interfaceregular"/>
                <a:ea typeface="+mn-ea"/>
                <a:cs typeface="+mn-cs"/>
              </a:rPr>
              <a:t> et al. </a:t>
            </a:r>
            <a:r>
              <a:rPr kumimoji="0" lang="en-GB" sz="1800" b="0" i="1" u="none" strike="noStrike" kern="1200" cap="none" spc="0" normalizeH="0" baseline="0" noProof="0" dirty="0">
                <a:ln>
                  <a:noFill/>
                </a:ln>
                <a:solidFill>
                  <a:srgbClr val="333333"/>
                </a:solidFill>
                <a:effectLst/>
                <a:uLnTx/>
                <a:uFillTx/>
                <a:latin typeface="interfaceregular"/>
                <a:ea typeface="+mn-ea"/>
                <a:cs typeface="+mn-cs"/>
              </a:rPr>
              <a:t>BMJ Open </a:t>
            </a:r>
            <a:r>
              <a:rPr kumimoji="0" lang="en-GB" sz="1800" b="0" i="0" u="none" strike="noStrike" kern="1200" cap="none" spc="0" normalizeH="0" baseline="0" noProof="0" dirty="0">
                <a:ln>
                  <a:noFill/>
                </a:ln>
                <a:solidFill>
                  <a:srgbClr val="333333"/>
                </a:solidFill>
                <a:effectLst/>
                <a:uLnTx/>
                <a:uFillTx/>
                <a:latin typeface="interfaceregular"/>
                <a:ea typeface="+mn-ea"/>
                <a:cs typeface="+mn-cs"/>
              </a:rPr>
              <a:t>2015;</a:t>
            </a:r>
            <a:r>
              <a:rPr kumimoji="0" lang="en-GB" sz="1800" b="1" i="0" u="none" strike="noStrike" kern="1200" cap="none" spc="0" normalizeH="0" baseline="0" noProof="0" dirty="0">
                <a:ln>
                  <a:noFill/>
                </a:ln>
                <a:solidFill>
                  <a:srgbClr val="333333"/>
                </a:solidFill>
                <a:effectLst/>
                <a:uLnTx/>
                <a:uFillTx/>
                <a:latin typeface="interfaceregular"/>
                <a:ea typeface="+mn-ea"/>
                <a:cs typeface="+mn-cs"/>
              </a:rPr>
              <a:t>5:</a:t>
            </a:r>
            <a:r>
              <a:rPr kumimoji="0" lang="en-GB" sz="1800" b="0" i="0" u="none" strike="noStrike" kern="1200" cap="none" spc="0" normalizeH="0" baseline="0" noProof="0" dirty="0">
                <a:ln>
                  <a:noFill/>
                </a:ln>
                <a:solidFill>
                  <a:srgbClr val="333333"/>
                </a:solidFill>
                <a:effectLst/>
                <a:uLnTx/>
                <a:uFillTx/>
                <a:latin typeface="interfaceregular"/>
                <a:ea typeface="+mn-ea"/>
                <a:cs typeface="+mn-cs"/>
              </a:rPr>
              <a:t>e008331. </a:t>
            </a:r>
          </a:p>
        </p:txBody>
      </p:sp>
    </p:spTree>
    <p:extLst>
      <p:ext uri="{BB962C8B-B14F-4D97-AF65-F5344CB8AC3E}">
        <p14:creationId xmlns:p14="http://schemas.microsoft.com/office/powerpoint/2010/main" val="1420015741"/>
      </p:ext>
    </p:extLst>
  </p:cSld>
  <p:clrMapOvr>
    <a:masterClrMapping/>
  </p:clrMapOvr>
  <mc:AlternateContent xmlns:mc="http://schemas.openxmlformats.org/markup-compatibility/2006" xmlns:p14="http://schemas.microsoft.com/office/powerpoint/2010/main">
    <mc:Choice Requires="p14">
      <p:transition spd="slow" p14:dur="2000" advTm="36076"/>
    </mc:Choice>
    <mc:Fallback xmlns="">
      <p:transition spd="slow" advTm="36076"/>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56D6-D6C6-47BB-8292-04165BB62E64}"/>
              </a:ext>
            </a:extLst>
          </p:cNvPr>
          <p:cNvSpPr>
            <a:spLocks noGrp="1"/>
          </p:cNvSpPr>
          <p:nvPr>
            <p:ph type="title"/>
          </p:nvPr>
        </p:nvSpPr>
        <p:spPr/>
        <p:txBody>
          <a:bodyPr/>
          <a:lstStyle/>
          <a:p>
            <a:r>
              <a:rPr lang="en-GB" b="1" dirty="0">
                <a:solidFill>
                  <a:schemeClr val="accent1"/>
                </a:solidFill>
              </a:rPr>
              <a:t>RN4CAST: Largest international study</a:t>
            </a:r>
          </a:p>
        </p:txBody>
      </p:sp>
      <p:sp>
        <p:nvSpPr>
          <p:cNvPr id="3" name="Content Placeholder 2">
            <a:extLst>
              <a:ext uri="{FF2B5EF4-FFF2-40B4-BE49-F238E27FC236}">
                <a16:creationId xmlns:a16="http://schemas.microsoft.com/office/drawing/2014/main" id="{6243D7D6-34DA-446D-9B01-A3365A59995C}"/>
              </a:ext>
            </a:extLst>
          </p:cNvPr>
          <p:cNvSpPr>
            <a:spLocks noGrp="1"/>
          </p:cNvSpPr>
          <p:nvPr>
            <p:ph idx="1"/>
          </p:nvPr>
        </p:nvSpPr>
        <p:spPr/>
        <p:txBody>
          <a:bodyPr>
            <a:normAutofit fontScale="92500" lnSpcReduction="10000"/>
          </a:bodyPr>
          <a:lstStyle/>
          <a:p>
            <a:r>
              <a:rPr lang="en-GB" dirty="0"/>
              <a:t>33 659 nurses and 11 318 patients in Europe; 27 509 nurses and more than 120 000 patients in the US; 15 countries</a:t>
            </a:r>
          </a:p>
          <a:p>
            <a:pPr marL="0" indent="0">
              <a:buNone/>
            </a:pPr>
            <a:endParaRPr lang="en-GB" dirty="0"/>
          </a:p>
          <a:p>
            <a:r>
              <a:rPr lang="en-GB" b="1" dirty="0"/>
              <a:t>Nurse outcomes </a:t>
            </a:r>
            <a:r>
              <a:rPr lang="en-GB" dirty="0"/>
              <a:t>(hospital staffing, work environments, burnout, dissatisfaction, intention to leave job in the next year, patient safety, quality of care), </a:t>
            </a:r>
          </a:p>
          <a:p>
            <a:r>
              <a:rPr lang="en-GB" b="1" dirty="0"/>
              <a:t>Patient outcomes </a:t>
            </a:r>
            <a:r>
              <a:rPr lang="en-GB" dirty="0"/>
              <a:t>(satisfaction overall and with nursing care, willingness to recommend hospitals).</a:t>
            </a:r>
          </a:p>
          <a:p>
            <a:endParaRPr lang="en-GB" dirty="0"/>
          </a:p>
          <a:p>
            <a:r>
              <a:rPr lang="en-GB" b="1" dirty="0">
                <a:solidFill>
                  <a:srgbClr val="FF0000"/>
                </a:solidFill>
              </a:rPr>
              <a:t>Higher mortality associated with more occupied beds per RN </a:t>
            </a:r>
            <a:r>
              <a:rPr lang="en-GB" dirty="0"/>
              <a:t>(RR 1.22, 95% CI 1.04 to 1.43, p=0.02) (Griffiths et al 2016)</a:t>
            </a:r>
          </a:p>
          <a:p>
            <a:endParaRPr lang="en-GB" dirty="0"/>
          </a:p>
        </p:txBody>
      </p:sp>
    </p:spTree>
    <p:extLst>
      <p:ext uri="{BB962C8B-B14F-4D97-AF65-F5344CB8AC3E}">
        <p14:creationId xmlns:p14="http://schemas.microsoft.com/office/powerpoint/2010/main" val="4196153816"/>
      </p:ext>
    </p:extLst>
  </p:cSld>
  <p:clrMapOvr>
    <a:masterClrMapping/>
  </p:clrMapOvr>
  <mc:AlternateContent xmlns:mc="http://schemas.openxmlformats.org/markup-compatibility/2006" xmlns:p14="http://schemas.microsoft.com/office/powerpoint/2010/main">
    <mc:Choice Requires="p14">
      <p:transition spd="slow" p14:dur="2000" advTm="30121"/>
    </mc:Choice>
    <mc:Fallback xmlns="">
      <p:transition spd="slow" advTm="301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CEAA0-B5CF-4F4E-904E-77FE64ADD15C}"/>
              </a:ext>
            </a:extLst>
          </p:cNvPr>
          <p:cNvSpPr>
            <a:spLocks noGrp="1"/>
          </p:cNvSpPr>
          <p:nvPr>
            <p:ph type="title"/>
          </p:nvPr>
        </p:nvSpPr>
        <p:spPr/>
        <p:txBody>
          <a:bodyPr>
            <a:normAutofit/>
          </a:bodyPr>
          <a:lstStyle/>
          <a:p>
            <a:r>
              <a:rPr lang="en-GB" sz="5400" b="1" dirty="0">
                <a:solidFill>
                  <a:srgbClr val="0070C0"/>
                </a:solidFill>
              </a:rPr>
              <a:t>What is a critical care nurse?</a:t>
            </a:r>
          </a:p>
        </p:txBody>
      </p:sp>
      <p:sp>
        <p:nvSpPr>
          <p:cNvPr id="3" name="Content Placeholder 2">
            <a:extLst>
              <a:ext uri="{FF2B5EF4-FFF2-40B4-BE49-F238E27FC236}">
                <a16:creationId xmlns:a16="http://schemas.microsoft.com/office/drawing/2014/main" id="{F501FD69-9A6D-46D9-97C4-27C2E2A0FC60}"/>
              </a:ext>
            </a:extLst>
          </p:cNvPr>
          <p:cNvSpPr>
            <a:spLocks noGrp="1"/>
          </p:cNvSpPr>
          <p:nvPr>
            <p:ph idx="1"/>
          </p:nvPr>
        </p:nvSpPr>
        <p:spPr>
          <a:xfrm>
            <a:off x="6096000" y="1825624"/>
            <a:ext cx="5257800" cy="4575175"/>
          </a:xfrm>
        </p:spPr>
        <p:txBody>
          <a:bodyPr>
            <a:normAutofit fontScale="92500" lnSpcReduction="10000"/>
          </a:bodyPr>
          <a:lstStyle/>
          <a:p>
            <a:pPr marL="0" indent="0">
              <a:buNone/>
            </a:pPr>
            <a:r>
              <a:rPr lang="en-GB" sz="3200" dirty="0">
                <a:solidFill>
                  <a:srgbClr val="39363C"/>
                </a:solidFill>
                <a:effectLst/>
                <a:latin typeface="Calibri" panose="020F0502020204030204" pitchFamily="34" charset="0"/>
                <a:ea typeface="Calibri" panose="020F0502020204030204" pitchFamily="34" charset="0"/>
              </a:rPr>
              <a:t>‘a </a:t>
            </a:r>
            <a:r>
              <a:rPr lang="en-GB" sz="3200" b="1" dirty="0">
                <a:solidFill>
                  <a:srgbClr val="39363C"/>
                </a:solidFill>
                <a:effectLst/>
                <a:latin typeface="Calibri" panose="020F0502020204030204" pitchFamily="34" charset="0"/>
                <a:ea typeface="Calibri" panose="020F0502020204030204" pitchFamily="34" charset="0"/>
              </a:rPr>
              <a:t>registered nurse</a:t>
            </a:r>
            <a:r>
              <a:rPr lang="en-GB" sz="3200" dirty="0">
                <a:solidFill>
                  <a:srgbClr val="39363C"/>
                </a:solidFill>
                <a:effectLst/>
                <a:latin typeface="Calibri" panose="020F0502020204030204" pitchFamily="34" charset="0"/>
                <a:ea typeface="Calibri" panose="020F0502020204030204" pitchFamily="34" charset="0"/>
              </a:rPr>
              <a:t> who has the </a:t>
            </a:r>
            <a:r>
              <a:rPr lang="en-GB" sz="3200" b="1" dirty="0">
                <a:solidFill>
                  <a:srgbClr val="39363C"/>
                </a:solidFill>
                <a:effectLst/>
                <a:latin typeface="Calibri" panose="020F0502020204030204" pitchFamily="34" charset="0"/>
                <a:ea typeface="Calibri" panose="020F0502020204030204" pitchFamily="34" charset="0"/>
              </a:rPr>
              <a:t>right knowledge, skills, and competencies to meet the needs of a critically ill patient</a:t>
            </a:r>
            <a:r>
              <a:rPr lang="en-GB" sz="3200" dirty="0">
                <a:solidFill>
                  <a:srgbClr val="39363C"/>
                </a:solidFill>
                <a:effectLst/>
                <a:latin typeface="Calibri" panose="020F0502020204030204" pitchFamily="34" charset="0"/>
                <a:ea typeface="Calibri" panose="020F0502020204030204" pitchFamily="34" charset="0"/>
              </a:rPr>
              <a:t> without direct supervision. The knowledge, skills and competencies they require to nurse critically ill patients should reflect the level of patient need, rather than being determined by the patient care environment (</a:t>
            </a:r>
            <a:r>
              <a:rPr lang="en-GB" sz="3200" dirty="0" err="1">
                <a:solidFill>
                  <a:srgbClr val="39363C"/>
                </a:solidFill>
                <a:effectLst/>
                <a:latin typeface="Calibri" panose="020F0502020204030204" pitchFamily="34" charset="0"/>
                <a:ea typeface="Calibri" panose="020F0502020204030204" pitchFamily="34" charset="0"/>
              </a:rPr>
              <a:t>e.g</a:t>
            </a:r>
            <a:r>
              <a:rPr lang="en-GB" sz="3200" dirty="0">
                <a:solidFill>
                  <a:srgbClr val="39363C"/>
                </a:solidFill>
                <a:effectLst/>
                <a:latin typeface="Calibri" panose="020F0502020204030204" pitchFamily="34" charset="0"/>
                <a:ea typeface="Calibri" panose="020F0502020204030204" pitchFamily="34" charset="0"/>
              </a:rPr>
              <a:t>, HDU or ICU) (RCN, 2003)’</a:t>
            </a:r>
            <a:endParaRPr lang="en-GB" sz="4400" dirty="0"/>
          </a:p>
        </p:txBody>
      </p:sp>
      <p:sp>
        <p:nvSpPr>
          <p:cNvPr id="4" name="TextBox 3">
            <a:extLst>
              <a:ext uri="{FF2B5EF4-FFF2-40B4-BE49-F238E27FC236}">
                <a16:creationId xmlns:a16="http://schemas.microsoft.com/office/drawing/2014/main" id="{872B033B-1499-4C43-8D81-3119EE4C0F6D}"/>
              </a:ext>
            </a:extLst>
          </p:cNvPr>
          <p:cNvSpPr txBox="1"/>
          <p:nvPr/>
        </p:nvSpPr>
        <p:spPr>
          <a:xfrm flipH="1">
            <a:off x="450111" y="5929425"/>
            <a:ext cx="48342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9363C"/>
                </a:solidFill>
                <a:effectLst/>
                <a:uLnTx/>
                <a:uFillTx/>
                <a:latin typeface="Calibri" panose="020F0502020204030204" pitchFamily="34" charset="0"/>
                <a:ea typeface="Calibri" panose="020F0502020204030204" pitchFamily="34" charset="0"/>
                <a:cs typeface="+mn-cs"/>
              </a:rPr>
              <a:t>(Royal College of Nursing, 2003, </a:t>
            </a:r>
            <a:r>
              <a:rPr kumimoji="0" lang="en-GB"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Guidance for nurse staffing in critical care </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2003, RCN: London)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950F8652-6B74-5805-9D6E-A5686F4023AE}"/>
              </a:ext>
            </a:extLst>
          </p:cNvPr>
          <p:cNvGrpSpPr/>
          <p:nvPr/>
        </p:nvGrpSpPr>
        <p:grpSpPr>
          <a:xfrm>
            <a:off x="838200" y="1825624"/>
            <a:ext cx="4622800" cy="3748900"/>
            <a:chOff x="736085" y="3429000"/>
            <a:chExt cx="2751394" cy="2170036"/>
          </a:xfrm>
        </p:grpSpPr>
        <p:grpSp>
          <p:nvGrpSpPr>
            <p:cNvPr id="5" name="Group 4">
              <a:extLst>
                <a:ext uri="{FF2B5EF4-FFF2-40B4-BE49-F238E27FC236}">
                  <a16:creationId xmlns:a16="http://schemas.microsoft.com/office/drawing/2014/main" id="{7B395920-5523-4D5C-A7AD-0980107E8BB8}"/>
                </a:ext>
              </a:extLst>
            </p:cNvPr>
            <p:cNvGrpSpPr/>
            <p:nvPr/>
          </p:nvGrpSpPr>
          <p:grpSpPr>
            <a:xfrm>
              <a:off x="736085" y="3429000"/>
              <a:ext cx="1128156" cy="2170036"/>
              <a:chOff x="4527699" y="1103850"/>
              <a:chExt cx="1128156" cy="2170036"/>
            </a:xfrm>
          </p:grpSpPr>
          <p:pic>
            <p:nvPicPr>
              <p:cNvPr id="6" name="Picture 5">
                <a:extLst>
                  <a:ext uri="{FF2B5EF4-FFF2-40B4-BE49-F238E27FC236}">
                    <a16:creationId xmlns:a16="http://schemas.microsoft.com/office/drawing/2014/main" id="{A9D96EE0-9F79-43E7-B79B-81FA9A566CC6}"/>
                  </a:ext>
                </a:extLst>
              </p:cNvPr>
              <p:cNvPicPr>
                <a:picLocks noChangeAspect="1"/>
              </p:cNvPicPr>
              <p:nvPr/>
            </p:nvPicPr>
            <p:blipFill rotWithShape="1">
              <a:blip r:embed="rId2">
                <a:extLst>
                  <a:ext uri="{28A0092B-C50C-407E-A947-70E740481C1C}">
                    <a14:useLocalDpi xmlns:a14="http://schemas.microsoft.com/office/drawing/2010/main" val="0"/>
                  </a:ext>
                </a:extLst>
              </a:blip>
              <a:srcRect l="29503" r="33213" b="4956"/>
              <a:stretch/>
            </p:blipFill>
            <p:spPr>
              <a:xfrm>
                <a:off x="4527699" y="1103850"/>
                <a:ext cx="851268" cy="2170036"/>
              </a:xfrm>
              <a:prstGeom prst="rect">
                <a:avLst/>
              </a:prstGeom>
            </p:spPr>
          </p:pic>
          <p:sp>
            <p:nvSpPr>
              <p:cNvPr id="7" name="TextBox 6">
                <a:extLst>
                  <a:ext uri="{FF2B5EF4-FFF2-40B4-BE49-F238E27FC236}">
                    <a16:creationId xmlns:a16="http://schemas.microsoft.com/office/drawing/2014/main" id="{D3948439-98B3-43FD-9EEB-29933317372E}"/>
                  </a:ext>
                </a:extLst>
              </p:cNvPr>
              <p:cNvSpPr txBox="1"/>
              <p:nvPr/>
            </p:nvSpPr>
            <p:spPr>
              <a:xfrm>
                <a:off x="4710002" y="1770122"/>
                <a:ext cx="9458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00"/>
                    </a:solidFill>
                    <a:effectLst/>
                    <a:uLnTx/>
                    <a:uFillTx/>
                    <a:latin typeface="Calibri" panose="020F0502020204030204"/>
                    <a:ea typeface="+mn-ea"/>
                    <a:cs typeface="+mn-cs"/>
                  </a:rPr>
                  <a:t>ICU</a:t>
                </a:r>
              </a:p>
            </p:txBody>
          </p:sp>
        </p:grpSp>
        <p:pic>
          <p:nvPicPr>
            <p:cNvPr id="8" name="Graphic 7" descr="Inpatient with solid fill">
              <a:extLst>
                <a:ext uri="{FF2B5EF4-FFF2-40B4-BE49-F238E27FC236}">
                  <a16:creationId xmlns:a16="http://schemas.microsoft.com/office/drawing/2014/main" id="{6B44ED90-AAF6-4D9D-B508-DD8BCE1EC4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64241" y="3688264"/>
              <a:ext cx="1623238" cy="1623238"/>
            </a:xfrm>
            <a:prstGeom prst="rect">
              <a:avLst/>
            </a:prstGeom>
          </p:spPr>
        </p:pic>
      </p:grpSp>
    </p:spTree>
    <p:extLst>
      <p:ext uri="{BB962C8B-B14F-4D97-AF65-F5344CB8AC3E}">
        <p14:creationId xmlns:p14="http://schemas.microsoft.com/office/powerpoint/2010/main" val="4112913948"/>
      </p:ext>
    </p:extLst>
  </p:cSld>
  <p:clrMapOvr>
    <a:masterClrMapping/>
  </p:clrMapOvr>
  <mc:AlternateContent xmlns:mc="http://schemas.openxmlformats.org/markup-compatibility/2006" xmlns:p14="http://schemas.microsoft.com/office/powerpoint/2010/main">
    <mc:Choice Requires="p14">
      <p:transition spd="slow" p14:dur="2000" advTm="47097"/>
    </mc:Choice>
    <mc:Fallback xmlns="">
      <p:transition spd="slow" advTm="47097"/>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46E3D-FA80-4066-A3C9-E3094687D801}"/>
              </a:ext>
            </a:extLst>
          </p:cNvPr>
          <p:cNvSpPr>
            <a:spLocks noGrp="1"/>
          </p:cNvSpPr>
          <p:nvPr>
            <p:ph type="title"/>
          </p:nvPr>
        </p:nvSpPr>
        <p:spPr/>
        <p:txBody>
          <a:bodyPr/>
          <a:lstStyle/>
          <a:p>
            <a:r>
              <a:rPr lang="en-GB" b="1" dirty="0">
                <a:solidFill>
                  <a:srgbClr val="0070C0"/>
                </a:solidFill>
              </a:rPr>
              <a:t>What are the key premises of adequate ICU nurse staffing?</a:t>
            </a:r>
          </a:p>
        </p:txBody>
      </p:sp>
      <p:sp>
        <p:nvSpPr>
          <p:cNvPr id="3" name="Content Placeholder 2">
            <a:extLst>
              <a:ext uri="{FF2B5EF4-FFF2-40B4-BE49-F238E27FC236}">
                <a16:creationId xmlns:a16="http://schemas.microsoft.com/office/drawing/2014/main" id="{F492A95C-486F-49E9-973F-87EB6E0FFCEE}"/>
              </a:ext>
            </a:extLst>
          </p:cNvPr>
          <p:cNvSpPr>
            <a:spLocks noGrp="1"/>
          </p:cNvSpPr>
          <p:nvPr>
            <p:ph sz="half" idx="1"/>
          </p:nvPr>
        </p:nvSpPr>
        <p:spPr>
          <a:xfrm>
            <a:off x="838200" y="2127250"/>
            <a:ext cx="5181600" cy="4351338"/>
          </a:xfrm>
        </p:spPr>
        <p:txBody>
          <a:bodyPr>
            <a:normAutofit/>
          </a:bodyPr>
          <a:lstStyle/>
          <a:p>
            <a:endParaRPr lang="en-GB" dirty="0"/>
          </a:p>
          <a:p>
            <a:endParaRPr lang="en-GB" dirty="0"/>
          </a:p>
          <a:p>
            <a:endParaRPr lang="en-GB" dirty="0"/>
          </a:p>
          <a:p>
            <a:r>
              <a:rPr lang="en-GB" dirty="0"/>
              <a:t>Skill mix</a:t>
            </a:r>
          </a:p>
          <a:p>
            <a:r>
              <a:rPr lang="en-GB" dirty="0"/>
              <a:t>ICU and other qualification</a:t>
            </a:r>
          </a:p>
          <a:p>
            <a:r>
              <a:rPr lang="en-GB" dirty="0"/>
              <a:t>Shift patterns</a:t>
            </a:r>
          </a:p>
          <a:p>
            <a:r>
              <a:rPr lang="en-GB" dirty="0"/>
              <a:t>Nurse outcomes</a:t>
            </a:r>
          </a:p>
          <a:p>
            <a:r>
              <a:rPr lang="en-GB" dirty="0"/>
              <a:t>Education/retention</a:t>
            </a:r>
          </a:p>
          <a:p>
            <a:endParaRPr lang="en-GB" dirty="0"/>
          </a:p>
        </p:txBody>
      </p:sp>
      <p:sp>
        <p:nvSpPr>
          <p:cNvPr id="4" name="Content Placeholder 3">
            <a:extLst>
              <a:ext uri="{FF2B5EF4-FFF2-40B4-BE49-F238E27FC236}">
                <a16:creationId xmlns:a16="http://schemas.microsoft.com/office/drawing/2014/main" id="{BDA1BC9F-71AE-756B-3885-8FEE95BA1B24}"/>
              </a:ext>
            </a:extLst>
          </p:cNvPr>
          <p:cNvSpPr>
            <a:spLocks noGrp="1"/>
          </p:cNvSpPr>
          <p:nvPr>
            <p:ph sz="half" idx="2"/>
          </p:nvPr>
        </p:nvSpPr>
        <p:spPr>
          <a:xfrm>
            <a:off x="6362700" y="2141537"/>
            <a:ext cx="5181600" cy="4351338"/>
          </a:xfrm>
        </p:spPr>
        <p:txBody>
          <a:bodyPr/>
          <a:lstStyle/>
          <a:p>
            <a:endParaRPr lang="en-GB" dirty="0"/>
          </a:p>
          <a:p>
            <a:endParaRPr lang="en-GB" dirty="0"/>
          </a:p>
          <a:p>
            <a:endParaRPr lang="en-GB" dirty="0"/>
          </a:p>
          <a:p>
            <a:r>
              <a:rPr lang="en-GB" dirty="0"/>
              <a:t>MDT skill mix</a:t>
            </a:r>
          </a:p>
          <a:p>
            <a:r>
              <a:rPr lang="en-GB" dirty="0"/>
              <a:t>Unit size</a:t>
            </a:r>
          </a:p>
          <a:p>
            <a:r>
              <a:rPr lang="en-GB" dirty="0"/>
              <a:t>Environment</a:t>
            </a:r>
          </a:p>
          <a:p>
            <a:r>
              <a:rPr lang="en-GB" dirty="0"/>
              <a:t>Establishment calculations</a:t>
            </a:r>
          </a:p>
          <a:p>
            <a:endParaRPr lang="en-GB" dirty="0"/>
          </a:p>
        </p:txBody>
      </p:sp>
      <p:sp>
        <p:nvSpPr>
          <p:cNvPr id="5" name="TextBox 4">
            <a:extLst>
              <a:ext uri="{FF2B5EF4-FFF2-40B4-BE49-F238E27FC236}">
                <a16:creationId xmlns:a16="http://schemas.microsoft.com/office/drawing/2014/main" id="{8D5A50E6-6E40-FFC0-6E1C-1F8325850A79}"/>
              </a:ext>
            </a:extLst>
          </p:cNvPr>
          <p:cNvSpPr txBox="1"/>
          <p:nvPr/>
        </p:nvSpPr>
        <p:spPr>
          <a:xfrm>
            <a:off x="647700" y="2006600"/>
            <a:ext cx="107061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FF0000"/>
                </a:solidFill>
                <a:effectLst/>
                <a:uLnTx/>
                <a:uFillTx/>
                <a:latin typeface="Calibri" panose="020F0502020204030204"/>
                <a:ea typeface="+mn-ea"/>
                <a:cs typeface="+mn-cs"/>
              </a:rPr>
              <a:t>Not simply numbers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680753"/>
      </p:ext>
    </p:extLst>
  </p:cSld>
  <p:clrMapOvr>
    <a:masterClrMapping/>
  </p:clrMapOvr>
  <mc:AlternateContent xmlns:mc="http://schemas.openxmlformats.org/markup-compatibility/2006" xmlns:p14="http://schemas.microsoft.com/office/powerpoint/2010/main">
    <mc:Choice Requires="p14">
      <p:transition spd="slow" p14:dur="2000" advTm="45304"/>
    </mc:Choice>
    <mc:Fallback xmlns="">
      <p:transition spd="slow" advTm="453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19060" y="979623"/>
            <a:ext cx="5143501" cy="861774"/>
          </a:xfrm>
          <a:prstGeom prst="rect">
            <a:avLst/>
          </a:prstGeom>
          <a:solidFill>
            <a:schemeClr val="accent2">
              <a:lumMod val="20000"/>
              <a:lumOff val="80000"/>
            </a:schemeClr>
          </a:solidFill>
          <a:ln>
            <a:solidFill>
              <a:srgbClr val="0070C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Which </a:t>
            </a: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outcomes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are important to stakeholders able to be measured?</a:t>
            </a:r>
            <a:endPar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Content Placeholder 3"/>
          <p:cNvGraphicFramePr>
            <a:graphicFrameLocks noGrp="1"/>
          </p:cNvGraphicFramePr>
          <p:nvPr>
            <p:ph idx="1"/>
          </p:nvPr>
        </p:nvGraphicFramePr>
        <p:xfrm>
          <a:off x="779834" y="1371330"/>
          <a:ext cx="10515600" cy="41830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Down Arrow 4"/>
          <p:cNvSpPr/>
          <p:nvPr/>
        </p:nvSpPr>
        <p:spPr>
          <a:xfrm>
            <a:off x="7422204" y="622569"/>
            <a:ext cx="583660" cy="157588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1430326" y="5819932"/>
            <a:ext cx="9673926" cy="830997"/>
          </a:xfrm>
          <a:prstGeom prst="rect">
            <a:avLst/>
          </a:prstGeom>
          <a:solidFill>
            <a:schemeClr val="accent2">
              <a:lumMod val="20000"/>
              <a:lumOff val="80000"/>
            </a:schemeClr>
          </a:solidFill>
          <a:ln>
            <a:solidFill>
              <a:schemeClr val="accent1"/>
            </a:solidFill>
          </a:ln>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ii.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a:t>
            </a: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difference nurse staffing makes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ICU and </a:t>
            </a: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what factors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influence? </a:t>
            </a:r>
          </a:p>
        </p:txBody>
      </p:sp>
      <p:sp>
        <p:nvSpPr>
          <p:cNvPr id="6" name="TextBox 5"/>
          <p:cNvSpPr txBox="1"/>
          <p:nvPr/>
        </p:nvSpPr>
        <p:spPr>
          <a:xfrm>
            <a:off x="7509753" y="617648"/>
            <a:ext cx="408562" cy="147732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a:t>
            </a:r>
          </a:p>
        </p:txBody>
      </p:sp>
      <p:sp>
        <p:nvSpPr>
          <p:cNvPr id="10" name="Rectangle 9"/>
          <p:cNvSpPr/>
          <p:nvPr/>
        </p:nvSpPr>
        <p:spPr>
          <a:xfrm>
            <a:off x="8953500" y="939240"/>
            <a:ext cx="3124200" cy="1200329"/>
          </a:xfrm>
          <a:prstGeom prst="rect">
            <a:avLst/>
          </a:prstGeom>
          <a:solidFill>
            <a:schemeClr val="accent2">
              <a:lumMod val="20000"/>
              <a:lumOff val="80000"/>
            </a:schemeClr>
          </a:solidFill>
          <a:ln>
            <a:solidFill>
              <a:schemeClr val="accent1"/>
            </a:solidFill>
          </a:ln>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alibri" panose="020F0502020204030204"/>
                <a:ea typeface="+mn-ea"/>
                <a:cs typeface="+mn-cs"/>
              </a:rPr>
              <a:t>iii.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impact COVID has had on ICU </a:t>
            </a: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nurse staffing models?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 name="Rectangle 1">
            <a:extLst>
              <a:ext uri="{FF2B5EF4-FFF2-40B4-BE49-F238E27FC236}">
                <a16:creationId xmlns:a16="http://schemas.microsoft.com/office/drawing/2014/main" id="{1B314261-E497-442E-8290-C02F2C2D3A6E}"/>
              </a:ext>
            </a:extLst>
          </p:cNvPr>
          <p:cNvSpPr/>
          <p:nvPr/>
        </p:nvSpPr>
        <p:spPr>
          <a:xfrm>
            <a:off x="0" y="40417"/>
            <a:ext cx="12191999"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600" b="1" i="0" u="none" strike="noStrike" kern="1200" cap="none" spc="0" normalizeH="0" baseline="0" noProof="0" dirty="0">
                <a:ln>
                  <a:noFill/>
                </a:ln>
                <a:solidFill>
                  <a:srgbClr val="0070C0"/>
                </a:solidFill>
                <a:effectLst/>
                <a:uLnTx/>
                <a:uFillTx/>
                <a:latin typeface="Calibri" panose="020F0502020204030204"/>
                <a:ea typeface="+mn-ea"/>
                <a:cs typeface="+mn-cs"/>
              </a:rPr>
              <a:t>SEISMIC</a:t>
            </a:r>
            <a:r>
              <a:rPr kumimoji="0" lang="en-AU" sz="26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AU" sz="2600" b="1" i="0" u="none" strike="noStrike" kern="1200" cap="none" spc="0" normalizeH="0" baseline="0" noProof="0" dirty="0">
                <a:ln>
                  <a:noFill/>
                </a:ln>
                <a:solidFill>
                  <a:srgbClr val="0070C0"/>
                </a:solidFill>
                <a:effectLst/>
                <a:uLnTx/>
                <a:uFillTx/>
                <a:latin typeface="Calibri" panose="020F0502020204030204"/>
                <a:ea typeface="+mn-ea"/>
                <a:cs typeface="+mn-cs"/>
              </a:rPr>
              <a:t>S</a:t>
            </a:r>
            <a:r>
              <a:rPr kumimoji="0" lang="en-AU" sz="2600" b="1" i="0" u="none" strike="noStrike" kern="1200" cap="none" spc="0" normalizeH="0" baseline="0" noProof="0" dirty="0">
                <a:ln>
                  <a:noFill/>
                </a:ln>
                <a:solidFill>
                  <a:prstClr val="black"/>
                </a:solidFill>
                <a:effectLst/>
                <a:uLnTx/>
                <a:uFillTx/>
                <a:latin typeface="Calibri" panose="020F0502020204030204"/>
                <a:ea typeface="+mn-ea"/>
                <a:cs typeface="+mn-cs"/>
              </a:rPr>
              <a:t>tudy to </a:t>
            </a:r>
            <a:r>
              <a:rPr kumimoji="0" lang="en-AU" sz="2600" b="1" i="0" u="none" strike="noStrike" kern="1200" cap="none" spc="0" normalizeH="0" baseline="0" noProof="0" dirty="0">
                <a:ln>
                  <a:noFill/>
                </a:ln>
                <a:solidFill>
                  <a:srgbClr val="0070C0"/>
                </a:solidFill>
                <a:effectLst/>
                <a:uLnTx/>
                <a:uFillTx/>
                <a:latin typeface="Calibri" panose="020F0502020204030204"/>
                <a:ea typeface="+mn-ea"/>
                <a:cs typeface="+mn-cs"/>
              </a:rPr>
              <a:t>E</a:t>
            </a:r>
            <a:r>
              <a:rPr kumimoji="0" lang="en-AU" sz="2600" b="1" i="0" u="none" strike="noStrike" kern="1200" cap="none" spc="0" normalizeH="0" baseline="0" noProof="0" dirty="0">
                <a:ln>
                  <a:noFill/>
                </a:ln>
                <a:solidFill>
                  <a:prstClr val="black"/>
                </a:solidFill>
                <a:effectLst/>
                <a:uLnTx/>
                <a:uFillTx/>
                <a:latin typeface="Calibri" panose="020F0502020204030204"/>
                <a:ea typeface="+mn-ea"/>
                <a:cs typeface="+mn-cs"/>
              </a:rPr>
              <a:t>valuate the </a:t>
            </a:r>
            <a:r>
              <a:rPr kumimoji="0" lang="en-AU" sz="2600" b="1" i="0" u="none" strike="noStrike" kern="1200" cap="none" spc="0" normalizeH="0" baseline="0" noProof="0" dirty="0">
                <a:ln>
                  <a:noFill/>
                </a:ln>
                <a:solidFill>
                  <a:srgbClr val="0070C0"/>
                </a:solidFill>
                <a:effectLst/>
                <a:uLnTx/>
                <a:uFillTx/>
                <a:latin typeface="Calibri" panose="020F0502020204030204"/>
                <a:ea typeface="+mn-ea"/>
                <a:cs typeface="+mn-cs"/>
              </a:rPr>
              <a:t>I</a:t>
            </a:r>
            <a:r>
              <a:rPr kumimoji="0" lang="en-AU" sz="2600" b="1" i="0" u="none" strike="noStrike" kern="1200" cap="none" spc="0" normalizeH="0" baseline="0" noProof="0" dirty="0">
                <a:ln>
                  <a:noFill/>
                </a:ln>
                <a:solidFill>
                  <a:prstClr val="black"/>
                </a:solidFill>
                <a:effectLst/>
                <a:uLnTx/>
                <a:uFillTx/>
                <a:latin typeface="Calibri" panose="020F0502020204030204"/>
                <a:ea typeface="+mn-ea"/>
                <a:cs typeface="+mn-cs"/>
              </a:rPr>
              <a:t>ntroduction of nurse </a:t>
            </a:r>
            <a:r>
              <a:rPr kumimoji="0" lang="en-AU" sz="2600" b="1" i="0" u="none" strike="noStrike" kern="1200" cap="none" spc="0" normalizeH="0" baseline="0" noProof="0" dirty="0">
                <a:ln>
                  <a:noFill/>
                </a:ln>
                <a:solidFill>
                  <a:srgbClr val="0070C0"/>
                </a:solidFill>
                <a:effectLst/>
                <a:uLnTx/>
                <a:uFillTx/>
                <a:latin typeface="Calibri" panose="020F0502020204030204"/>
                <a:ea typeface="+mn-ea"/>
                <a:cs typeface="+mn-cs"/>
              </a:rPr>
              <a:t>S</a:t>
            </a:r>
            <a:r>
              <a:rPr kumimoji="0" lang="en-AU" sz="2600" b="1" i="0" u="none" strike="noStrike" kern="1200" cap="none" spc="0" normalizeH="0" baseline="0" noProof="0" dirty="0">
                <a:ln>
                  <a:noFill/>
                </a:ln>
                <a:solidFill>
                  <a:prstClr val="black"/>
                </a:solidFill>
                <a:effectLst/>
                <a:uLnTx/>
                <a:uFillTx/>
                <a:latin typeface="Calibri" panose="020F0502020204030204"/>
                <a:ea typeface="+mn-ea"/>
                <a:cs typeface="+mn-cs"/>
              </a:rPr>
              <a:t>taffing </a:t>
            </a:r>
            <a:r>
              <a:rPr kumimoji="0" lang="en-AU" sz="2600" b="1" i="0" u="none" strike="noStrike" kern="1200" cap="none" spc="0" normalizeH="0" baseline="0" noProof="0" dirty="0">
                <a:ln>
                  <a:noFill/>
                </a:ln>
                <a:solidFill>
                  <a:srgbClr val="0070C0"/>
                </a:solidFill>
                <a:effectLst/>
                <a:uLnTx/>
                <a:uFillTx/>
                <a:latin typeface="Calibri" panose="020F0502020204030204"/>
                <a:ea typeface="+mn-ea"/>
                <a:cs typeface="+mn-cs"/>
              </a:rPr>
              <a:t>M</a:t>
            </a:r>
            <a:r>
              <a:rPr kumimoji="0" lang="en-AU" sz="2600" b="1" i="0" u="none" strike="noStrike" kern="1200" cap="none" spc="0" normalizeH="0" baseline="0" noProof="0" dirty="0">
                <a:ln>
                  <a:noFill/>
                </a:ln>
                <a:solidFill>
                  <a:prstClr val="black"/>
                </a:solidFill>
                <a:effectLst/>
                <a:uLnTx/>
                <a:uFillTx/>
                <a:latin typeface="Calibri" panose="020F0502020204030204"/>
                <a:ea typeface="+mn-ea"/>
                <a:cs typeface="+mn-cs"/>
              </a:rPr>
              <a:t>odels in </a:t>
            </a:r>
            <a:r>
              <a:rPr kumimoji="0" lang="en-AU" sz="2600" b="1" i="0" u="none" strike="noStrike" kern="1200" cap="none" spc="0" normalizeH="0" baseline="0" noProof="0" dirty="0">
                <a:ln>
                  <a:noFill/>
                </a:ln>
                <a:solidFill>
                  <a:srgbClr val="0070C0"/>
                </a:solidFill>
                <a:effectLst/>
                <a:uLnTx/>
                <a:uFillTx/>
                <a:latin typeface="Calibri" panose="020F0502020204030204"/>
                <a:ea typeface="+mn-ea"/>
                <a:cs typeface="+mn-cs"/>
              </a:rPr>
              <a:t>I</a:t>
            </a:r>
            <a:r>
              <a:rPr kumimoji="0" lang="en-AU" sz="2600" b="1" i="0" u="none" strike="noStrike" kern="1200" cap="none" spc="0" normalizeH="0" baseline="0" noProof="0" dirty="0">
                <a:ln>
                  <a:noFill/>
                </a:ln>
                <a:solidFill>
                  <a:prstClr val="black"/>
                </a:solidFill>
                <a:effectLst/>
                <a:uLnTx/>
                <a:uFillTx/>
                <a:latin typeface="Calibri" panose="020F0502020204030204"/>
                <a:ea typeface="+mn-ea"/>
                <a:cs typeface="+mn-cs"/>
              </a:rPr>
              <a:t>ntensive </a:t>
            </a:r>
            <a:r>
              <a:rPr kumimoji="0" lang="en-AU" sz="2600" b="1" i="0" u="none" strike="noStrike" kern="1200" cap="none" spc="0" normalizeH="0" baseline="0" noProof="0" dirty="0">
                <a:ln>
                  <a:noFill/>
                </a:ln>
                <a:solidFill>
                  <a:srgbClr val="0070C0"/>
                </a:solidFill>
                <a:effectLst/>
                <a:uLnTx/>
                <a:uFillTx/>
                <a:latin typeface="Calibri" panose="020F0502020204030204"/>
                <a:ea typeface="+mn-ea"/>
                <a:cs typeface="+mn-cs"/>
              </a:rPr>
              <a:t>C</a:t>
            </a:r>
            <a:r>
              <a:rPr kumimoji="0" lang="en-AU" sz="2600" b="1" i="0" u="none" strike="noStrike" kern="1200" cap="none" spc="0" normalizeH="0" baseline="0" noProof="0" dirty="0">
                <a:ln>
                  <a:noFill/>
                </a:ln>
                <a:solidFill>
                  <a:prstClr val="black"/>
                </a:solidFill>
                <a:effectLst/>
                <a:uLnTx/>
                <a:uFillTx/>
                <a:latin typeface="Calibri" panose="020F0502020204030204"/>
                <a:ea typeface="+mn-ea"/>
                <a:cs typeface="+mn-cs"/>
              </a:rPr>
              <a:t>are</a:t>
            </a:r>
          </a:p>
        </p:txBody>
      </p:sp>
    </p:spTree>
    <p:custDataLst>
      <p:tags r:id="rId1"/>
    </p:custDataLst>
    <p:extLst>
      <p:ext uri="{BB962C8B-B14F-4D97-AF65-F5344CB8AC3E}">
        <p14:creationId xmlns:p14="http://schemas.microsoft.com/office/powerpoint/2010/main" val="3477765498"/>
      </p:ext>
    </p:extLst>
  </p:cSld>
  <p:clrMapOvr>
    <a:masterClrMapping/>
  </p:clrMapOvr>
  <mc:AlternateContent xmlns:mc="http://schemas.openxmlformats.org/markup-compatibility/2006" xmlns:p14="http://schemas.microsoft.com/office/powerpoint/2010/main">
    <mc:Choice Requires="p14">
      <p:transition spd="slow" p14:dur="2000" advTm="75344"/>
    </mc:Choice>
    <mc:Fallback xmlns="">
      <p:transition spd="slow" advTm="753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P spid="6" grpId="0"/>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5D3E5-CBA5-CB72-D5BB-9AC8F424ACC1}"/>
              </a:ext>
            </a:extLst>
          </p:cNvPr>
          <p:cNvSpPr>
            <a:spLocks noGrp="1"/>
          </p:cNvSpPr>
          <p:nvPr>
            <p:ph type="title"/>
          </p:nvPr>
        </p:nvSpPr>
        <p:spPr/>
        <p:txBody>
          <a:bodyPr/>
          <a:lstStyle/>
          <a:p>
            <a:r>
              <a:rPr lang="en-GB" b="1" dirty="0">
                <a:solidFill>
                  <a:schemeClr val="accent1"/>
                </a:solidFill>
              </a:rPr>
              <a:t>SEISMIC Systematic review – key findings</a:t>
            </a:r>
          </a:p>
        </p:txBody>
      </p:sp>
      <p:sp>
        <p:nvSpPr>
          <p:cNvPr id="68" name="Content Placeholder 67">
            <a:extLst>
              <a:ext uri="{FF2B5EF4-FFF2-40B4-BE49-F238E27FC236}">
                <a16:creationId xmlns:a16="http://schemas.microsoft.com/office/drawing/2014/main" id="{7FFC5609-B6F2-63E8-6586-0AF0BBB91291}"/>
              </a:ext>
            </a:extLst>
          </p:cNvPr>
          <p:cNvSpPr>
            <a:spLocks noGrp="1"/>
          </p:cNvSpPr>
          <p:nvPr>
            <p:ph sz="half" idx="1"/>
          </p:nvPr>
        </p:nvSpPr>
        <p:spPr>
          <a:xfrm>
            <a:off x="838200" y="1825625"/>
            <a:ext cx="5181600" cy="4667250"/>
          </a:xfrm>
        </p:spPr>
        <p:txBody>
          <a:bodyPr>
            <a:normAutofit fontScale="92500" lnSpcReduction="10000"/>
          </a:bodyPr>
          <a:lstStyle/>
          <a:p>
            <a:pPr marL="0" indent="0">
              <a:buNone/>
            </a:pPr>
            <a:r>
              <a:rPr lang="en-GB" b="1" dirty="0">
                <a:solidFill>
                  <a:srgbClr val="FF0000"/>
                </a:solidFill>
              </a:rPr>
              <a:t>55 studies in total reviewed</a:t>
            </a:r>
          </a:p>
          <a:p>
            <a:pPr marL="0" indent="0">
              <a:buNone/>
            </a:pPr>
            <a:r>
              <a:rPr lang="en-GB" dirty="0"/>
              <a:t>41 </a:t>
            </a:r>
            <a:r>
              <a:rPr lang="en-GB" b="1" dirty="0"/>
              <a:t>cross-sectional</a:t>
            </a:r>
            <a:r>
              <a:rPr lang="en-GB" dirty="0"/>
              <a:t> (including retrospective and prospective aspects) and 14 longitudinal studies (8 retrospective and 6 prospective).</a:t>
            </a:r>
          </a:p>
          <a:p>
            <a:pPr marL="0" indent="0">
              <a:buNone/>
            </a:pPr>
            <a:r>
              <a:rPr lang="en-GB" dirty="0"/>
              <a:t>Patients included per study varied between 30 and 159,400. </a:t>
            </a:r>
          </a:p>
          <a:p>
            <a:pPr marL="0" indent="0">
              <a:buNone/>
            </a:pPr>
            <a:r>
              <a:rPr lang="en-GB" dirty="0"/>
              <a:t>41 studies measured </a:t>
            </a:r>
            <a:r>
              <a:rPr lang="en-GB" b="1" dirty="0"/>
              <a:t>patient outcomes</a:t>
            </a:r>
            <a:r>
              <a:rPr lang="en-GB" dirty="0"/>
              <a:t>: mainly mortality and nosocomial infection.</a:t>
            </a:r>
          </a:p>
          <a:p>
            <a:pPr marL="0" indent="0">
              <a:buNone/>
            </a:pPr>
            <a:r>
              <a:rPr lang="en-GB" dirty="0"/>
              <a:t>13 studies measured </a:t>
            </a:r>
            <a:r>
              <a:rPr lang="en-GB" b="1" dirty="0"/>
              <a:t>care process outcomes</a:t>
            </a:r>
            <a:r>
              <a:rPr lang="en-GB" dirty="0"/>
              <a:t>, including costs. </a:t>
            </a:r>
          </a:p>
        </p:txBody>
      </p:sp>
      <p:sp>
        <p:nvSpPr>
          <p:cNvPr id="69" name="Content Placeholder 68">
            <a:extLst>
              <a:ext uri="{FF2B5EF4-FFF2-40B4-BE49-F238E27FC236}">
                <a16:creationId xmlns:a16="http://schemas.microsoft.com/office/drawing/2014/main" id="{F1655FE8-3E59-6B49-BB50-84F6BD4CD2ED}"/>
              </a:ext>
            </a:extLst>
          </p:cNvPr>
          <p:cNvSpPr>
            <a:spLocks noGrp="1"/>
          </p:cNvSpPr>
          <p:nvPr>
            <p:ph sz="half" idx="2"/>
          </p:nvPr>
        </p:nvSpPr>
        <p:spPr>
          <a:xfrm>
            <a:off x="6172199" y="1825624"/>
            <a:ext cx="5400675" cy="4667249"/>
          </a:xfrm>
        </p:spPr>
        <p:txBody>
          <a:bodyPr>
            <a:normAutofit fontScale="92500" lnSpcReduction="10000"/>
          </a:bodyPr>
          <a:lstStyle/>
          <a:p>
            <a:pPr marL="0" indent="0">
              <a:buNone/>
            </a:pPr>
            <a:endParaRPr lang="en-GB" dirty="0"/>
          </a:p>
          <a:p>
            <a:pPr marL="0" indent="0">
              <a:buNone/>
            </a:pPr>
            <a:r>
              <a:rPr lang="en-GB" dirty="0"/>
              <a:t>4 studies measured </a:t>
            </a:r>
            <a:r>
              <a:rPr lang="en-GB" b="1" dirty="0"/>
              <a:t>family satisfaction</a:t>
            </a:r>
            <a:r>
              <a:rPr lang="en-GB" dirty="0"/>
              <a:t>, and 1 study measured </a:t>
            </a:r>
            <a:r>
              <a:rPr lang="en-GB" b="1" dirty="0"/>
              <a:t>nurse outcomes</a:t>
            </a:r>
            <a:r>
              <a:rPr lang="en-GB" dirty="0"/>
              <a:t>.</a:t>
            </a:r>
          </a:p>
          <a:p>
            <a:pPr marL="0" indent="0">
              <a:buNone/>
            </a:pPr>
            <a:r>
              <a:rPr lang="en-GB" dirty="0"/>
              <a:t>44 studies were designed with nurse staffing as a primary focus</a:t>
            </a:r>
          </a:p>
          <a:p>
            <a:pPr marL="0" indent="0">
              <a:buNone/>
            </a:pPr>
            <a:r>
              <a:rPr lang="en-GB" dirty="0"/>
              <a:t>23/55 (42%) had strong internal validity (+ +)</a:t>
            </a:r>
          </a:p>
          <a:p>
            <a:pPr marL="0" indent="0">
              <a:buNone/>
            </a:pPr>
            <a:r>
              <a:rPr lang="en-GB" dirty="0"/>
              <a:t>14 studies were longitudinal (25%), 6 of which had strong internal validity (43%). </a:t>
            </a:r>
          </a:p>
          <a:p>
            <a:endParaRPr lang="en-GB" dirty="0"/>
          </a:p>
        </p:txBody>
      </p:sp>
    </p:spTree>
    <p:extLst>
      <p:ext uri="{BB962C8B-B14F-4D97-AF65-F5344CB8AC3E}">
        <p14:creationId xmlns:p14="http://schemas.microsoft.com/office/powerpoint/2010/main" val="860368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F3311DB2-FCAF-45E5-8696-F31A8F6AE412}"/>
              </a:ext>
            </a:extLst>
          </p:cNvPr>
          <p:cNvSpPr txBox="1">
            <a:spLocks/>
          </p:cNvSpPr>
          <p:nvPr/>
        </p:nvSpPr>
        <p:spPr>
          <a:xfrm>
            <a:off x="388774" y="77992"/>
            <a:ext cx="9930883" cy="97766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8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72C6"/>
              </a:buClr>
              <a:defRPr/>
            </a:pPr>
            <a:r>
              <a:rPr lang="en-GB" sz="2400" b="0" kern="0">
                <a:solidFill>
                  <a:srgbClr val="005EB8"/>
                </a:solidFill>
              </a:rPr>
              <a:t>We have developed a combined Adult Critical Care and Enhanced Perioperative Care model to maximise productivity and resilience.</a:t>
            </a:r>
          </a:p>
        </p:txBody>
      </p:sp>
      <p:graphicFrame>
        <p:nvGraphicFramePr>
          <p:cNvPr id="3" name="Diagram 2">
            <a:extLst>
              <a:ext uri="{FF2B5EF4-FFF2-40B4-BE49-F238E27FC236}">
                <a16:creationId xmlns:a16="http://schemas.microsoft.com/office/drawing/2014/main" id="{ABEC39DD-57B8-4FC4-BAAB-B4F6B09330AD}"/>
              </a:ext>
            </a:extLst>
          </p:cNvPr>
          <p:cNvGraphicFramePr/>
          <p:nvPr>
            <p:extLst>
              <p:ext uri="{D42A27DB-BD31-4B8C-83A1-F6EECF244321}">
                <p14:modId xmlns:p14="http://schemas.microsoft.com/office/powerpoint/2010/main" val="896101658"/>
              </p:ext>
            </p:extLst>
          </p:nvPr>
        </p:nvGraphicFramePr>
        <p:xfrm>
          <a:off x="388774" y="1055654"/>
          <a:ext cx="11349136" cy="5802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Sleep">
            <a:extLst>
              <a:ext uri="{FF2B5EF4-FFF2-40B4-BE49-F238E27FC236}">
                <a16:creationId xmlns:a16="http://schemas.microsoft.com/office/drawing/2014/main" id="{938E8E30-8BF7-490B-9367-03DC59E286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3387" y="3104634"/>
            <a:ext cx="914400" cy="914400"/>
          </a:xfrm>
          <a:prstGeom prst="rect">
            <a:avLst/>
          </a:prstGeom>
        </p:spPr>
      </p:pic>
      <p:pic>
        <p:nvPicPr>
          <p:cNvPr id="7" name="Graphic 6" descr="Lightbulb and gear">
            <a:extLst>
              <a:ext uri="{FF2B5EF4-FFF2-40B4-BE49-F238E27FC236}">
                <a16:creationId xmlns:a16="http://schemas.microsoft.com/office/drawing/2014/main" id="{8737A5B6-2916-4F03-A0B5-576EC47C4A8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3387" y="1492828"/>
            <a:ext cx="914400" cy="914400"/>
          </a:xfrm>
          <a:prstGeom prst="rect">
            <a:avLst/>
          </a:prstGeom>
        </p:spPr>
      </p:pic>
      <p:pic>
        <p:nvPicPr>
          <p:cNvPr id="9" name="Graphic 8" descr="Ambulance">
            <a:extLst>
              <a:ext uri="{FF2B5EF4-FFF2-40B4-BE49-F238E27FC236}">
                <a16:creationId xmlns:a16="http://schemas.microsoft.com/office/drawing/2014/main" id="{AB42A05D-3EA8-441F-9FB9-3DF4F3C6C01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63837" y="4407345"/>
            <a:ext cx="980388" cy="914400"/>
          </a:xfrm>
          <a:prstGeom prst="rect">
            <a:avLst/>
          </a:prstGeom>
        </p:spPr>
      </p:pic>
      <p:pic>
        <p:nvPicPr>
          <p:cNvPr id="10" name="Picture 9">
            <a:extLst>
              <a:ext uri="{FF2B5EF4-FFF2-40B4-BE49-F238E27FC236}">
                <a16:creationId xmlns:a16="http://schemas.microsoft.com/office/drawing/2014/main" id="{13DF8277-C2F7-4016-8F05-C61101A7ACD3}"/>
              </a:ext>
            </a:extLst>
          </p:cNvPr>
          <p:cNvPicPr>
            <a:picLocks noChangeAspect="1"/>
          </p:cNvPicPr>
          <p:nvPr/>
        </p:nvPicPr>
        <p:blipFill>
          <a:blip r:embed="rId14"/>
          <a:stretch>
            <a:fillRect/>
          </a:stretch>
        </p:blipFill>
        <p:spPr>
          <a:xfrm>
            <a:off x="1252353" y="5955345"/>
            <a:ext cx="756467" cy="688123"/>
          </a:xfrm>
          <a:prstGeom prst="rect">
            <a:avLst/>
          </a:prstGeom>
        </p:spPr>
      </p:pic>
    </p:spTree>
    <p:extLst>
      <p:ext uri="{BB962C8B-B14F-4D97-AF65-F5344CB8AC3E}">
        <p14:creationId xmlns:p14="http://schemas.microsoft.com/office/powerpoint/2010/main" val="40435561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A6660-0E5D-0FC1-0ECE-61655BE66029}"/>
              </a:ext>
            </a:extLst>
          </p:cNvPr>
          <p:cNvSpPr>
            <a:spLocks noGrp="1"/>
          </p:cNvSpPr>
          <p:nvPr>
            <p:ph type="title"/>
          </p:nvPr>
        </p:nvSpPr>
        <p:spPr>
          <a:xfrm>
            <a:off x="165100" y="-206375"/>
            <a:ext cx="10515600" cy="1325563"/>
          </a:xfrm>
        </p:spPr>
        <p:txBody>
          <a:bodyPr>
            <a:normAutofit/>
          </a:bodyPr>
          <a:lstStyle/>
          <a:p>
            <a:r>
              <a:rPr lang="en-GB" b="1" dirty="0">
                <a:solidFill>
                  <a:srgbClr val="0070C0"/>
                </a:solidFill>
              </a:rPr>
              <a:t>Staffing and care process outcomes</a:t>
            </a:r>
          </a:p>
        </p:txBody>
      </p:sp>
      <p:sp>
        <p:nvSpPr>
          <p:cNvPr id="3" name="Content Placeholder 2">
            <a:extLst>
              <a:ext uri="{FF2B5EF4-FFF2-40B4-BE49-F238E27FC236}">
                <a16:creationId xmlns:a16="http://schemas.microsoft.com/office/drawing/2014/main" id="{0FCA99E7-D557-F208-0626-79D31B440D28}"/>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842279C2-2550-D9BD-8D5F-BB09031C8F54}"/>
              </a:ext>
            </a:extLst>
          </p:cNvPr>
          <p:cNvPicPr>
            <a:picLocks noChangeAspect="1"/>
          </p:cNvPicPr>
          <p:nvPr/>
        </p:nvPicPr>
        <p:blipFill>
          <a:blip r:embed="rId2"/>
          <a:stretch>
            <a:fillRect/>
          </a:stretch>
        </p:blipFill>
        <p:spPr>
          <a:xfrm>
            <a:off x="0" y="718680"/>
            <a:ext cx="12276668" cy="5936119"/>
          </a:xfrm>
          <a:prstGeom prst="rect">
            <a:avLst/>
          </a:prstGeom>
        </p:spPr>
      </p:pic>
    </p:spTree>
    <p:extLst>
      <p:ext uri="{BB962C8B-B14F-4D97-AF65-F5344CB8AC3E}">
        <p14:creationId xmlns:p14="http://schemas.microsoft.com/office/powerpoint/2010/main" val="1136659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67554-7F02-D254-4C8E-EBB65EA21F72}"/>
              </a:ext>
            </a:extLst>
          </p:cNvPr>
          <p:cNvSpPr>
            <a:spLocks noGrp="1"/>
          </p:cNvSpPr>
          <p:nvPr>
            <p:ph type="title"/>
          </p:nvPr>
        </p:nvSpPr>
        <p:spPr/>
        <p:txBody>
          <a:bodyPr/>
          <a:lstStyle/>
          <a:p>
            <a:r>
              <a:rPr lang="en-GB" b="1" dirty="0">
                <a:solidFill>
                  <a:srgbClr val="0070C0"/>
                </a:solidFill>
              </a:rPr>
              <a:t>Family Satisfaction</a:t>
            </a:r>
          </a:p>
        </p:txBody>
      </p:sp>
      <p:pic>
        <p:nvPicPr>
          <p:cNvPr id="5" name="Content Placeholder 4">
            <a:extLst>
              <a:ext uri="{FF2B5EF4-FFF2-40B4-BE49-F238E27FC236}">
                <a16:creationId xmlns:a16="http://schemas.microsoft.com/office/drawing/2014/main" id="{658EE8FA-5D4D-DB8C-ED15-B05A0F116E13}"/>
              </a:ext>
            </a:extLst>
          </p:cNvPr>
          <p:cNvPicPr>
            <a:picLocks noGrp="1" noChangeAspect="1"/>
          </p:cNvPicPr>
          <p:nvPr>
            <p:ph idx="1"/>
          </p:nvPr>
        </p:nvPicPr>
        <p:blipFill>
          <a:blip r:embed="rId2"/>
          <a:stretch>
            <a:fillRect/>
          </a:stretch>
        </p:blipFill>
        <p:spPr>
          <a:xfrm>
            <a:off x="838200" y="2088927"/>
            <a:ext cx="10515600" cy="3824734"/>
          </a:xfrm>
        </p:spPr>
      </p:pic>
    </p:spTree>
    <p:extLst>
      <p:ext uri="{BB962C8B-B14F-4D97-AF65-F5344CB8AC3E}">
        <p14:creationId xmlns:p14="http://schemas.microsoft.com/office/powerpoint/2010/main" val="6072659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074E6C4-C24D-49AB-B044-CF9B5C9A0F35}"/>
              </a:ext>
            </a:extLst>
          </p:cNvPr>
          <p:cNvSpPr>
            <a:spLocks noGrp="1"/>
          </p:cNvSpPr>
          <p:nvPr>
            <p:ph type="title"/>
          </p:nvPr>
        </p:nvSpPr>
        <p:spPr>
          <a:xfrm>
            <a:off x="354842" y="296725"/>
            <a:ext cx="10959152" cy="848291"/>
          </a:xfrm>
        </p:spPr>
        <p:txBody>
          <a:bodyPr>
            <a:normAutofit fontScale="90000"/>
          </a:bodyPr>
          <a:lstStyle/>
          <a:p>
            <a:r>
              <a:rPr lang="en-AU" b="1" dirty="0">
                <a:solidFill>
                  <a:srgbClr val="0070C0"/>
                </a:solidFill>
              </a:rPr>
              <a:t>Patient Outcomes </a:t>
            </a:r>
            <a:r>
              <a:rPr lang="en-AU" sz="3600" dirty="0"/>
              <a:t>sensitive to staffing (SEISMIC): </a:t>
            </a:r>
            <a:r>
              <a:rPr lang="en-AU" sz="2800" dirty="0"/>
              <a:t>SR, </a:t>
            </a:r>
            <a:r>
              <a:rPr lang="en-AU" sz="2800" dirty="0">
                <a:solidFill>
                  <a:srgbClr val="0070C0"/>
                </a:solidFill>
              </a:rPr>
              <a:t>FGs</a:t>
            </a:r>
            <a:r>
              <a:rPr lang="en-AU" sz="2800" dirty="0"/>
              <a:t>, </a:t>
            </a:r>
            <a:r>
              <a:rPr lang="en-AU" sz="2800" dirty="0">
                <a:solidFill>
                  <a:schemeClr val="accent2">
                    <a:lumMod val="75000"/>
                  </a:schemeClr>
                </a:solidFill>
              </a:rPr>
              <a:t>both</a:t>
            </a:r>
            <a:endParaRPr lang="en-AU" sz="3600" dirty="0">
              <a:solidFill>
                <a:schemeClr val="accent2">
                  <a:lumMod val="75000"/>
                </a:schemeClr>
              </a:solidFill>
            </a:endParaRPr>
          </a:p>
        </p:txBody>
      </p:sp>
      <p:sp>
        <p:nvSpPr>
          <p:cNvPr id="4" name="Content Placeholder 2">
            <a:extLst>
              <a:ext uri="{FF2B5EF4-FFF2-40B4-BE49-F238E27FC236}">
                <a16:creationId xmlns:a16="http://schemas.microsoft.com/office/drawing/2014/main" id="{63957F2B-F12C-49BB-A2BB-72F76A9D7A89}"/>
              </a:ext>
            </a:extLst>
          </p:cNvPr>
          <p:cNvSpPr>
            <a:spLocks noGrp="1"/>
          </p:cNvSpPr>
          <p:nvPr>
            <p:ph idx="1"/>
          </p:nvPr>
        </p:nvSpPr>
        <p:spPr>
          <a:xfrm>
            <a:off x="838200" y="1344680"/>
            <a:ext cx="5976472" cy="4832282"/>
          </a:xfrm>
        </p:spPr>
        <p:txBody>
          <a:bodyPr numCol="2">
            <a:normAutofit/>
          </a:bodyPr>
          <a:lstStyle/>
          <a:p>
            <a:pPr marL="457200" lvl="1" indent="0">
              <a:buNone/>
            </a:pPr>
            <a:endParaRPr lang="en-AU" sz="2800" dirty="0">
              <a:solidFill>
                <a:srgbClr val="0070C0"/>
              </a:solidFill>
            </a:endParaRPr>
          </a:p>
          <a:p>
            <a:pPr marL="457200" lvl="1" indent="0">
              <a:buNone/>
            </a:pPr>
            <a:endParaRPr lang="en-AU" sz="2800" dirty="0">
              <a:solidFill>
                <a:srgbClr val="0070C0"/>
              </a:solidFill>
            </a:endParaRPr>
          </a:p>
          <a:p>
            <a:pPr lvl="1"/>
            <a:endParaRPr lang="en-AU" sz="2800" dirty="0">
              <a:solidFill>
                <a:srgbClr val="0070C0"/>
              </a:solidFill>
            </a:endParaRPr>
          </a:p>
          <a:p>
            <a:pPr lvl="1"/>
            <a:endParaRPr lang="en-AU" sz="2800" dirty="0">
              <a:solidFill>
                <a:srgbClr val="0070C0"/>
              </a:solidFill>
            </a:endParaRPr>
          </a:p>
          <a:p>
            <a:pPr marL="457200" lvl="1" indent="0">
              <a:buNone/>
            </a:pPr>
            <a:endParaRPr lang="en-AU" dirty="0"/>
          </a:p>
        </p:txBody>
      </p:sp>
      <p:sp>
        <p:nvSpPr>
          <p:cNvPr id="2" name="TextBox 1">
            <a:extLst>
              <a:ext uri="{FF2B5EF4-FFF2-40B4-BE49-F238E27FC236}">
                <a16:creationId xmlns:a16="http://schemas.microsoft.com/office/drawing/2014/main" id="{694D9F88-E4D3-48AA-92BB-3CA8E4D1E2DF}"/>
              </a:ext>
            </a:extLst>
          </p:cNvPr>
          <p:cNvSpPr txBox="1"/>
          <p:nvPr/>
        </p:nvSpPr>
        <p:spPr>
          <a:xfrm>
            <a:off x="6313201" y="1421719"/>
            <a:ext cx="5000793" cy="5109091"/>
          </a:xfrm>
          <a:prstGeom prst="rect">
            <a:avLst/>
          </a:prstGeom>
          <a:noFill/>
        </p:spPr>
        <p:txBody>
          <a:bodyPr wrap="none" rtlCol="0">
            <a:spAutoFit/>
          </a:bodyPr>
          <a:lstStyle/>
          <a:p>
            <a:pPr marL="457200" marR="0" lvl="1" indent="-36195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prstClr val="black"/>
                </a:solidFill>
                <a:effectLst/>
                <a:uLnTx/>
                <a:uFillTx/>
                <a:latin typeface="Calibri" panose="020F0502020204030204"/>
                <a:ea typeface="+mn-ea"/>
                <a:cs typeface="+mn-cs"/>
              </a:rPr>
              <a:t>Additional from focus groups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70C0"/>
                </a:solidFill>
                <a:effectLst/>
                <a:uLnTx/>
                <a:uFillTx/>
                <a:latin typeface="Calibri" panose="020F0502020204030204"/>
                <a:ea typeface="+mn-ea"/>
                <a:cs typeface="+mn-cs"/>
              </a:rPr>
              <a:t>Appropriate sedation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70C0"/>
                </a:solidFill>
                <a:effectLst/>
                <a:uLnTx/>
                <a:uFillTx/>
                <a:latin typeface="Calibri" panose="020F0502020204030204"/>
                <a:ea typeface="+mn-ea"/>
                <a:cs typeface="+mn-cs"/>
              </a:rPr>
              <a:t>Missed care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70C0"/>
                </a:solidFill>
                <a:effectLst/>
                <a:uLnTx/>
                <a:uFillTx/>
                <a:latin typeface="Calibri" panose="020F0502020204030204"/>
                <a:ea typeface="+mn-ea"/>
                <a:cs typeface="+mn-cs"/>
              </a:rPr>
              <a:t>Prepared for ICU discharge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70C0"/>
                </a:solidFill>
                <a:effectLst/>
                <a:uLnTx/>
                <a:uFillTx/>
                <a:latin typeface="Calibri" panose="020F0502020204030204"/>
                <a:ea typeface="+mn-ea"/>
                <a:cs typeface="+mn-cs"/>
              </a:rPr>
              <a:t>Timely mobilisation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70C0"/>
                </a:solidFill>
                <a:effectLst/>
                <a:uLnTx/>
                <a:uFillTx/>
                <a:latin typeface="Calibri" panose="020F0502020204030204"/>
                <a:ea typeface="+mn-ea"/>
                <a:cs typeface="+mn-cs"/>
              </a:rPr>
              <a:t>Feeling safe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70C0"/>
                </a:solidFill>
                <a:effectLst/>
                <a:uLnTx/>
                <a:uFillTx/>
                <a:latin typeface="Calibri" panose="020F0502020204030204"/>
                <a:ea typeface="+mn-ea"/>
                <a:cs typeface="+mn-cs"/>
              </a:rPr>
              <a:t>Satisfaction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70C0"/>
                </a:solidFill>
                <a:effectLst/>
                <a:uLnTx/>
                <a:uFillTx/>
                <a:latin typeface="Calibri" panose="020F0502020204030204"/>
                <a:ea typeface="+mn-ea"/>
                <a:cs typeface="+mn-cs"/>
              </a:rPr>
              <a:t>Return to normal life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70C0"/>
                </a:solidFill>
                <a:effectLst/>
                <a:uLnTx/>
                <a:uFillTx/>
                <a:latin typeface="Calibri" panose="020F0502020204030204"/>
                <a:ea typeface="+mn-ea"/>
                <a:cs typeface="+mn-cs"/>
              </a:rPr>
              <a:t>Quality of life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70C0"/>
                </a:solidFill>
                <a:effectLst/>
                <a:uLnTx/>
                <a:uFillTx/>
                <a:latin typeface="Calibri" panose="020F0502020204030204"/>
                <a:ea typeface="+mn-ea"/>
                <a:cs typeface="+mn-cs"/>
              </a:rPr>
              <a:t>PTSD, anxiety, depression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70C0"/>
                </a:solidFill>
                <a:effectLst/>
                <a:uLnTx/>
                <a:uFillTx/>
                <a:latin typeface="Calibri" panose="020F0502020204030204"/>
                <a:ea typeface="+mn-ea"/>
                <a:cs typeface="+mn-cs"/>
              </a:rPr>
              <a:t>Personalised care</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DD1485B-6823-4E0F-8FD5-61440571F518}"/>
              </a:ext>
            </a:extLst>
          </p:cNvPr>
          <p:cNvSpPr txBox="1"/>
          <p:nvPr/>
        </p:nvSpPr>
        <p:spPr>
          <a:xfrm>
            <a:off x="354842" y="1421719"/>
            <a:ext cx="6132125" cy="520142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1" i="0" u="none" strike="noStrike" kern="1200" cap="none" spc="0" normalizeH="0" baseline="0" noProof="0" dirty="0">
                <a:ln>
                  <a:noFill/>
                </a:ln>
                <a:solidFill>
                  <a:prstClr val="black"/>
                </a:solidFill>
                <a:effectLst/>
                <a:uLnTx/>
                <a:uFillTx/>
                <a:latin typeface="Calibri" panose="020F0502020204030204"/>
                <a:ea typeface="+mn-ea"/>
                <a:cs typeface="+mn-cs"/>
              </a:rPr>
              <a:t>Mortality (</a:t>
            </a:r>
            <a:r>
              <a:rPr kumimoji="0" lang="en-AU" sz="2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ICU</a:t>
            </a:r>
            <a:r>
              <a:rPr kumimoji="0" lang="en-AU" sz="2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In-hospital)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1" i="0" u="none" strike="noStrike" kern="1200" cap="none" spc="0" normalizeH="0" baseline="0" noProof="0" dirty="0">
                <a:ln>
                  <a:noFill/>
                </a:ln>
                <a:solidFill>
                  <a:prstClr val="black"/>
                </a:solidFill>
                <a:effectLst/>
                <a:uLnTx/>
                <a:uFillTx/>
                <a:latin typeface="Calibri" panose="020F0502020204030204"/>
                <a:ea typeface="+mn-ea"/>
                <a:cs typeface="+mn-cs"/>
              </a:rPr>
              <a:t>Length of Stay (</a:t>
            </a: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ICU/ Hospital/ </a:t>
            </a:r>
            <a:r>
              <a:rPr kumimoji="0" lang="en-AU" sz="2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Ventilator Days</a:t>
            </a: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1" i="0" u="none" strike="noStrike" kern="1200" cap="none" spc="0" normalizeH="0" baseline="0" noProof="0" dirty="0">
                <a:ln>
                  <a:noFill/>
                </a:ln>
                <a:solidFill>
                  <a:prstClr val="black"/>
                </a:solidFill>
                <a:effectLst/>
                <a:uLnTx/>
                <a:uFillTx/>
                <a:latin typeface="Calibri" panose="020F0502020204030204"/>
                <a:ea typeface="+mn-ea"/>
                <a:cs typeface="+mn-cs"/>
              </a:rPr>
              <a:t>Complications of ICU stay</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VAP/Other infections (lines etc)</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Pressure injuries/acc. </a:t>
            </a:r>
            <a:r>
              <a:rPr kumimoji="0" lang="en-AU" sz="2800" b="0" i="0" u="none" strike="noStrike" kern="1200" cap="none" spc="0" normalizeH="0" baseline="0" noProof="0" dirty="0" err="1">
                <a:ln>
                  <a:noFill/>
                </a:ln>
                <a:solidFill>
                  <a:prstClr val="black"/>
                </a:solidFill>
                <a:effectLst/>
                <a:uLnTx/>
                <a:uFillTx/>
                <a:latin typeface="Calibri" panose="020F0502020204030204"/>
                <a:ea typeface="+mn-ea"/>
                <a:cs typeface="+mn-cs"/>
              </a:rPr>
              <a:t>extubation</a:t>
            </a:r>
            <a:endPar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1" i="0" u="none" strike="noStrike" kern="1200" cap="none" spc="0" normalizeH="0" baseline="0" noProof="0" dirty="0">
                <a:ln>
                  <a:noFill/>
                </a:ln>
                <a:solidFill>
                  <a:prstClr val="black"/>
                </a:solidFill>
                <a:effectLst/>
                <a:uLnTx/>
                <a:uFillTx/>
                <a:latin typeface="Calibri" panose="020F0502020204030204"/>
                <a:ea typeface="+mn-ea"/>
                <a:cs typeface="+mn-cs"/>
              </a:rPr>
              <a:t>Adverse events </a:t>
            </a:r>
            <a:r>
              <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rPr>
              <a:t>(medication)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D398149-ABBC-4EA1-BAAA-22078BF60429}"/>
              </a:ext>
            </a:extLst>
          </p:cNvPr>
          <p:cNvSpPr txBox="1"/>
          <p:nvPr/>
        </p:nvSpPr>
        <p:spPr>
          <a:xfrm>
            <a:off x="6094228" y="6176962"/>
            <a:ext cx="6097772"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(Rae et al 2021, </a:t>
            </a:r>
            <a:r>
              <a:rPr kumimoji="0" lang="en-GB" sz="1800" b="0" i="0" u="none" strike="noStrike" kern="1200" cap="none" spc="0" normalizeH="0" baseline="0" noProof="0" dirty="0" err="1">
                <a:ln>
                  <a:noFill/>
                </a:ln>
                <a:solidFill>
                  <a:srgbClr val="000000"/>
                </a:solidFill>
                <a:effectLst/>
                <a:uLnTx/>
                <a:uFillTx/>
                <a:latin typeface="Calibri" panose="020F0502020204030204"/>
                <a:ea typeface="+mn-ea"/>
                <a:cs typeface="+mn-cs"/>
              </a:rPr>
              <a:t>Inten</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 Crit Care </a:t>
            </a:r>
            <a:r>
              <a:rPr kumimoji="0" lang="en-GB" sz="1800" b="0" i="0" u="none" strike="noStrike" kern="1200" cap="none" spc="0" normalizeH="0" baseline="0" noProof="0" dirty="0" err="1">
                <a:ln>
                  <a:noFill/>
                </a:ln>
                <a:solidFill>
                  <a:srgbClr val="000000"/>
                </a:solidFill>
                <a:effectLst/>
                <a:uLnTx/>
                <a:uFillTx/>
                <a:latin typeface="Calibri" panose="020F0502020204030204"/>
                <a:ea typeface="+mn-ea"/>
                <a:cs typeface="+mn-cs"/>
              </a:rPr>
              <a:t>Nurs</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1800" b="0" i="0" u="none" strike="noStrike" kern="1200" cap="none" spc="0" normalizeH="0" baseline="0" noProof="0" dirty="0">
                <a:ln>
                  <a:noFill/>
                </a:ln>
                <a:solidFill>
                  <a:srgbClr val="4D5156"/>
                </a:solidFill>
                <a:effectLst/>
                <a:uLnTx/>
                <a:uFillTx/>
                <a:latin typeface="Calibri" panose="020F0502020204030204"/>
                <a:ea typeface="+mn-ea"/>
                <a:cs typeface="+mn-cs"/>
              </a:rPr>
              <a:t> Dec;67:103110; Endacott et al, 2022 Nursing Management)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188107"/>
      </p:ext>
    </p:extLst>
  </p:cSld>
  <p:clrMapOvr>
    <a:masterClrMapping/>
  </p:clrMapOvr>
  <mc:AlternateContent xmlns:mc="http://schemas.openxmlformats.org/markup-compatibility/2006" xmlns:p14="http://schemas.microsoft.com/office/powerpoint/2010/main">
    <mc:Choice Requires="p14">
      <p:transition spd="slow" p14:dur="2000" advTm="53398"/>
    </mc:Choice>
    <mc:Fallback xmlns="">
      <p:transition spd="slow" advTm="53398"/>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75" y="497467"/>
            <a:ext cx="10829925" cy="607900"/>
          </a:xfrm>
        </p:spPr>
        <p:txBody>
          <a:bodyPr>
            <a:normAutofit fontScale="90000"/>
          </a:bodyPr>
          <a:lstStyle/>
          <a:p>
            <a:r>
              <a:rPr lang="en-AU" b="1" dirty="0">
                <a:solidFill>
                  <a:srgbClr val="0070C0"/>
                </a:solidFill>
              </a:rPr>
              <a:t>Family Outcomes </a:t>
            </a:r>
            <a:r>
              <a:rPr lang="en-AU" sz="3600" dirty="0"/>
              <a:t>sensitive to staffing</a:t>
            </a:r>
            <a:r>
              <a:rPr lang="en-AU" sz="3600" baseline="30000" dirty="0"/>
              <a:t>1</a:t>
            </a:r>
            <a:r>
              <a:rPr lang="en-AU" sz="3600" dirty="0"/>
              <a:t> (SEISMIC): </a:t>
            </a:r>
            <a:r>
              <a:rPr lang="en-AU" sz="2800" dirty="0"/>
              <a:t>SR, </a:t>
            </a:r>
            <a:r>
              <a:rPr lang="en-AU" sz="2800" dirty="0">
                <a:solidFill>
                  <a:srgbClr val="0070C0"/>
                </a:solidFill>
              </a:rPr>
              <a:t>FGs</a:t>
            </a:r>
            <a:r>
              <a:rPr lang="en-AU" sz="2800" dirty="0"/>
              <a:t>, </a:t>
            </a:r>
            <a:r>
              <a:rPr lang="en-AU" sz="2800" dirty="0">
                <a:solidFill>
                  <a:schemeClr val="accent2">
                    <a:lumMod val="75000"/>
                  </a:schemeClr>
                </a:solidFill>
              </a:rPr>
              <a:t>both</a:t>
            </a:r>
            <a:endParaRPr lang="en-AU" sz="3600" dirty="0">
              <a:solidFill>
                <a:schemeClr val="accent2">
                  <a:lumMod val="75000"/>
                </a:schemeClr>
              </a:solidFill>
            </a:endParaRPr>
          </a:p>
        </p:txBody>
      </p:sp>
      <p:sp>
        <p:nvSpPr>
          <p:cNvPr id="4" name="Content Placeholder 2">
            <a:extLst>
              <a:ext uri="{FF2B5EF4-FFF2-40B4-BE49-F238E27FC236}">
                <a16:creationId xmlns:a16="http://schemas.microsoft.com/office/drawing/2014/main" id="{E9342D75-D788-43CF-B08F-9148C44A0815}"/>
              </a:ext>
            </a:extLst>
          </p:cNvPr>
          <p:cNvSpPr>
            <a:spLocks noGrp="1"/>
          </p:cNvSpPr>
          <p:nvPr>
            <p:ph idx="1"/>
          </p:nvPr>
        </p:nvSpPr>
        <p:spPr>
          <a:xfrm>
            <a:off x="1042916" y="1730091"/>
            <a:ext cx="3706504" cy="4351338"/>
          </a:xfrm>
        </p:spPr>
        <p:txBody>
          <a:bodyPr>
            <a:normAutofit/>
          </a:bodyPr>
          <a:lstStyle/>
          <a:p>
            <a:r>
              <a:rPr lang="en-AU" b="1" dirty="0"/>
              <a:t>Family member satisfaction</a:t>
            </a:r>
          </a:p>
          <a:p>
            <a:endParaRPr lang="en-AU" b="1" dirty="0">
              <a:solidFill>
                <a:srgbClr val="0070C0"/>
              </a:solidFill>
            </a:endParaRPr>
          </a:p>
          <a:p>
            <a:r>
              <a:rPr lang="en-AU" b="1" dirty="0">
                <a:solidFill>
                  <a:schemeClr val="accent2">
                    <a:lumMod val="75000"/>
                  </a:schemeClr>
                </a:solidFill>
              </a:rPr>
              <a:t>Family needs met</a:t>
            </a:r>
          </a:p>
          <a:p>
            <a:endParaRPr lang="en-AU" sz="2400" dirty="0"/>
          </a:p>
        </p:txBody>
      </p:sp>
      <p:sp>
        <p:nvSpPr>
          <p:cNvPr id="5" name="TextBox 4">
            <a:extLst>
              <a:ext uri="{FF2B5EF4-FFF2-40B4-BE49-F238E27FC236}">
                <a16:creationId xmlns:a16="http://schemas.microsoft.com/office/drawing/2014/main" id="{30E645C6-ECF1-4A0D-B529-AE2E31D7AFB7}"/>
              </a:ext>
            </a:extLst>
          </p:cNvPr>
          <p:cNvSpPr txBox="1"/>
          <p:nvPr/>
        </p:nvSpPr>
        <p:spPr>
          <a:xfrm>
            <a:off x="6096000" y="1680224"/>
            <a:ext cx="5053084"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prstClr val="black"/>
                </a:solidFill>
                <a:effectLst/>
                <a:uLnTx/>
                <a:uFillTx/>
                <a:latin typeface="Calibri" panose="020F0502020204030204"/>
                <a:ea typeface="+mn-ea"/>
                <a:cs typeface="+mn-cs"/>
              </a:rPr>
              <a:t>Additional from focus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70C0"/>
                </a:solidFill>
                <a:effectLst/>
                <a:uLnTx/>
                <a:uFillTx/>
                <a:latin typeface="Calibri" panose="020F0502020204030204"/>
                <a:ea typeface="+mn-ea"/>
                <a:cs typeface="+mn-cs"/>
              </a:rPr>
              <a:t>Long term coping, coping with bereavement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70C0"/>
                </a:solidFill>
                <a:effectLst/>
                <a:uLnTx/>
                <a:uFillTx/>
                <a:latin typeface="Calibri" panose="020F0502020204030204"/>
                <a:ea typeface="+mn-ea"/>
                <a:cs typeface="+mn-cs"/>
              </a:rPr>
              <a:t>Able to ask questions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70C0"/>
                </a:solidFill>
                <a:effectLst/>
                <a:uLnTx/>
                <a:uFillTx/>
                <a:latin typeface="Calibri" panose="020F0502020204030204"/>
                <a:ea typeface="+mn-ea"/>
                <a:cs typeface="+mn-cs"/>
              </a:rPr>
              <a:t>Communicated with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70C0"/>
                </a:solidFill>
                <a:effectLst/>
                <a:uLnTx/>
                <a:uFillTx/>
                <a:latin typeface="Calibri" panose="020F0502020204030204"/>
                <a:ea typeface="+mn-ea"/>
                <a:cs typeface="+mn-cs"/>
              </a:rPr>
              <a:t>Satisfaction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70C0"/>
                </a:solidFill>
                <a:effectLst/>
                <a:uLnTx/>
                <a:uFillTx/>
                <a:latin typeface="Calibri" panose="020F0502020204030204"/>
                <a:ea typeface="+mn-ea"/>
                <a:cs typeface="+mn-cs"/>
              </a:rPr>
              <a:t>Feeling safe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70C0"/>
                </a:solidFill>
                <a:effectLst/>
                <a:uLnTx/>
                <a:uFillTx/>
                <a:latin typeface="Calibri" panose="020F0502020204030204"/>
                <a:ea typeface="+mn-ea"/>
                <a:cs typeface="+mn-cs"/>
              </a:rPr>
              <a:t>Preparedness for ICU and for ICU discharge</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BDCE690-94E7-4C43-AC22-2AEFDCD82165}"/>
              </a:ext>
            </a:extLst>
          </p:cNvPr>
          <p:cNvSpPr txBox="1"/>
          <p:nvPr/>
        </p:nvSpPr>
        <p:spPr>
          <a:xfrm>
            <a:off x="6094228" y="6211669"/>
            <a:ext cx="6097772"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(Rae et al 2021, </a:t>
            </a:r>
            <a:r>
              <a:rPr kumimoji="0" lang="en-GB" sz="1800" b="0" i="0" u="none" strike="noStrike" kern="1200" cap="none" spc="0" normalizeH="0" baseline="0" noProof="0" dirty="0" err="1">
                <a:ln>
                  <a:noFill/>
                </a:ln>
                <a:solidFill>
                  <a:srgbClr val="000000"/>
                </a:solidFill>
                <a:effectLst/>
                <a:uLnTx/>
                <a:uFillTx/>
                <a:latin typeface="Calibri" panose="020F0502020204030204"/>
                <a:ea typeface="+mn-ea"/>
                <a:cs typeface="+mn-cs"/>
              </a:rPr>
              <a:t>Inten</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 Crit Care </a:t>
            </a:r>
            <a:r>
              <a:rPr kumimoji="0" lang="en-GB" sz="1800" b="0" i="0" u="none" strike="noStrike" kern="1200" cap="none" spc="0" normalizeH="0" baseline="0" noProof="0" dirty="0" err="1">
                <a:ln>
                  <a:noFill/>
                </a:ln>
                <a:solidFill>
                  <a:srgbClr val="000000"/>
                </a:solidFill>
                <a:effectLst/>
                <a:uLnTx/>
                <a:uFillTx/>
                <a:latin typeface="Calibri" panose="020F0502020204030204"/>
                <a:ea typeface="+mn-ea"/>
                <a:cs typeface="+mn-cs"/>
              </a:rPr>
              <a:t>Nurs</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1800" b="0" i="0" u="none" strike="noStrike" kern="1200" cap="none" spc="0" normalizeH="0" baseline="0" noProof="0" dirty="0">
                <a:ln>
                  <a:noFill/>
                </a:ln>
                <a:solidFill>
                  <a:srgbClr val="4D5156"/>
                </a:solidFill>
                <a:effectLst/>
                <a:uLnTx/>
                <a:uFillTx/>
                <a:latin typeface="Calibri" panose="020F0502020204030204"/>
                <a:ea typeface="+mn-ea"/>
                <a:cs typeface="+mn-cs"/>
              </a:rPr>
              <a:t> Dec;67:103110; Endacott et al, 2022 Nursing Management)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117446"/>
      </p:ext>
    </p:extLst>
  </p:cSld>
  <p:clrMapOvr>
    <a:masterClrMapping/>
  </p:clrMapOvr>
  <mc:AlternateContent xmlns:mc="http://schemas.openxmlformats.org/markup-compatibility/2006" xmlns:p14="http://schemas.microsoft.com/office/powerpoint/2010/main">
    <mc:Choice Requires="p14">
      <p:transition spd="slow" p14:dur="2000" advTm="25240"/>
    </mc:Choice>
    <mc:Fallback xmlns="">
      <p:transition spd="slow" advTm="2524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23651-2D64-4432-A5D6-C542D13D14AD}"/>
              </a:ext>
            </a:extLst>
          </p:cNvPr>
          <p:cNvSpPr>
            <a:spLocks noGrp="1"/>
          </p:cNvSpPr>
          <p:nvPr>
            <p:ph type="title"/>
          </p:nvPr>
        </p:nvSpPr>
        <p:spPr>
          <a:xfrm>
            <a:off x="277505" y="365125"/>
            <a:ext cx="11571595" cy="1325563"/>
          </a:xfrm>
        </p:spPr>
        <p:txBody>
          <a:bodyPr>
            <a:normAutofit/>
          </a:bodyPr>
          <a:lstStyle/>
          <a:p>
            <a:r>
              <a:rPr lang="en-AU" sz="4000" b="1" dirty="0">
                <a:solidFill>
                  <a:srgbClr val="0070C0"/>
                </a:solidFill>
              </a:rPr>
              <a:t>Nurse outcomes</a:t>
            </a:r>
            <a:r>
              <a:rPr lang="en-AU" sz="3200" b="1" dirty="0">
                <a:solidFill>
                  <a:srgbClr val="0070C0"/>
                </a:solidFill>
              </a:rPr>
              <a:t> </a:t>
            </a:r>
            <a:r>
              <a:rPr lang="en-AU" sz="3200" dirty="0"/>
              <a:t>sensitive to nurse staffing</a:t>
            </a:r>
            <a:r>
              <a:rPr lang="en-AU" sz="3200" baseline="30000" dirty="0"/>
              <a:t>1</a:t>
            </a:r>
            <a:r>
              <a:rPr lang="en-AU" sz="3200" dirty="0"/>
              <a:t> (SEISMIC): </a:t>
            </a:r>
            <a:r>
              <a:rPr lang="en-AU" sz="2400" dirty="0"/>
              <a:t>(SR, </a:t>
            </a:r>
            <a:r>
              <a:rPr lang="en-AU" sz="2400" dirty="0">
                <a:solidFill>
                  <a:srgbClr val="0070C0"/>
                </a:solidFill>
              </a:rPr>
              <a:t>FGs</a:t>
            </a:r>
            <a:r>
              <a:rPr lang="en-AU" sz="2400" dirty="0"/>
              <a:t>, </a:t>
            </a:r>
            <a:r>
              <a:rPr lang="en-AU" sz="2400" dirty="0">
                <a:solidFill>
                  <a:schemeClr val="accent2">
                    <a:lumMod val="75000"/>
                  </a:schemeClr>
                </a:solidFill>
              </a:rPr>
              <a:t>both)</a:t>
            </a:r>
            <a:endParaRPr lang="en-AU" sz="3200" dirty="0"/>
          </a:p>
        </p:txBody>
      </p:sp>
      <p:sp>
        <p:nvSpPr>
          <p:cNvPr id="3" name="Content Placeholder 2">
            <a:extLst>
              <a:ext uri="{FF2B5EF4-FFF2-40B4-BE49-F238E27FC236}">
                <a16:creationId xmlns:a16="http://schemas.microsoft.com/office/drawing/2014/main" id="{E9342D75-D788-43CF-B08F-9148C44A0815}"/>
              </a:ext>
            </a:extLst>
          </p:cNvPr>
          <p:cNvSpPr>
            <a:spLocks noGrp="1"/>
          </p:cNvSpPr>
          <p:nvPr>
            <p:ph idx="1"/>
          </p:nvPr>
        </p:nvSpPr>
        <p:spPr>
          <a:xfrm>
            <a:off x="985484" y="1825625"/>
            <a:ext cx="4921155" cy="4351338"/>
          </a:xfrm>
        </p:spPr>
        <p:txBody>
          <a:bodyPr>
            <a:normAutofit/>
          </a:bodyPr>
          <a:lstStyle/>
          <a:p>
            <a:r>
              <a:rPr lang="en-GB" b="1" dirty="0"/>
              <a:t>  Burnout</a:t>
            </a:r>
          </a:p>
          <a:p>
            <a:pPr marL="342900" indent="-342900"/>
            <a:r>
              <a:rPr lang="en-GB" b="1" dirty="0"/>
              <a:t>Fatigue</a:t>
            </a:r>
          </a:p>
          <a:p>
            <a:r>
              <a:rPr lang="en-AU" b="1" dirty="0">
                <a:solidFill>
                  <a:schemeClr val="accent2"/>
                </a:solidFill>
              </a:rPr>
              <a:t> Job satisfaction	</a:t>
            </a:r>
            <a:r>
              <a:rPr lang="en-AU" dirty="0">
                <a:solidFill>
                  <a:schemeClr val="accent2"/>
                </a:solidFill>
              </a:rPr>
              <a:t>			</a:t>
            </a:r>
            <a:endParaRPr lang="en-AU" dirty="0"/>
          </a:p>
          <a:p>
            <a:endParaRPr lang="en-AU" dirty="0">
              <a:solidFill>
                <a:srgbClr val="0070C0"/>
              </a:solidFill>
            </a:endParaRPr>
          </a:p>
        </p:txBody>
      </p:sp>
      <p:sp>
        <p:nvSpPr>
          <p:cNvPr id="6" name="TextBox 5">
            <a:extLst>
              <a:ext uri="{FF2B5EF4-FFF2-40B4-BE49-F238E27FC236}">
                <a16:creationId xmlns:a16="http://schemas.microsoft.com/office/drawing/2014/main" id="{6B7A85AB-A350-45F7-B018-E9AC656180E0}"/>
              </a:ext>
            </a:extLst>
          </p:cNvPr>
          <p:cNvSpPr txBox="1"/>
          <p:nvPr/>
        </p:nvSpPr>
        <p:spPr>
          <a:xfrm>
            <a:off x="6096000" y="1375249"/>
            <a:ext cx="5295331" cy="458587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3000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prstClr val="black"/>
                </a:solidFill>
                <a:effectLst/>
                <a:uLnTx/>
                <a:uFillTx/>
                <a:latin typeface="Calibri" panose="020F0502020204030204"/>
                <a:ea typeface="+mn-ea"/>
                <a:cs typeface="+mn-cs"/>
              </a:rPr>
              <a:t>Additional from focus groups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4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70C0"/>
                </a:solidFill>
                <a:effectLst/>
                <a:uLnTx/>
                <a:uFillTx/>
                <a:latin typeface="Calibri" panose="020F0502020204030204"/>
                <a:ea typeface="+mn-ea"/>
                <a:cs typeface="+mn-cs"/>
              </a:rPr>
              <a:t>Sense of belonging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70C0"/>
                </a:solidFill>
                <a:effectLst/>
                <a:uLnTx/>
                <a:uFillTx/>
                <a:latin typeface="Calibri" panose="020F0502020204030204"/>
                <a:ea typeface="+mn-ea"/>
                <a:cs typeface="+mn-cs"/>
              </a:rPr>
              <a:t>Time to care and to plan ahead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70C0"/>
                </a:solidFill>
                <a:effectLst/>
                <a:uLnTx/>
                <a:uFillTx/>
                <a:latin typeface="Calibri" panose="020F0502020204030204"/>
                <a:ea typeface="+mn-ea"/>
                <a:cs typeface="+mn-cs"/>
              </a:rPr>
              <a:t>Capacity to support others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70C0"/>
                </a:solidFill>
                <a:effectLst/>
                <a:uLnTx/>
                <a:uFillTx/>
                <a:latin typeface="Calibri" panose="020F0502020204030204"/>
                <a:ea typeface="+mn-ea"/>
                <a:cs typeface="+mn-cs"/>
              </a:rPr>
              <a:t>Staff wellbeing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70C0"/>
                </a:solidFill>
                <a:effectLst/>
                <a:uLnTx/>
                <a:uFillTx/>
                <a:latin typeface="Calibri" panose="020F0502020204030204"/>
                <a:ea typeface="+mn-ea"/>
                <a:cs typeface="+mn-cs"/>
              </a:rPr>
              <a:t>Moral distress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70C0"/>
                </a:solidFill>
                <a:effectLst/>
                <a:uLnTx/>
                <a:uFillTx/>
                <a:latin typeface="Calibri" panose="020F0502020204030204"/>
                <a:ea typeface="+mn-ea"/>
                <a:cs typeface="+mn-cs"/>
              </a:rPr>
              <a:t>Burnout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70C0"/>
                </a:solidFill>
                <a:effectLst/>
                <a:uLnTx/>
                <a:uFillTx/>
                <a:latin typeface="Calibri" panose="020F0502020204030204"/>
                <a:ea typeface="+mn-ea"/>
                <a:cs typeface="+mn-cs"/>
              </a:rPr>
              <a:t>Absence/sickness/turnover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srgbClr val="0070C0"/>
                </a:solidFill>
                <a:effectLst/>
                <a:uLnTx/>
                <a:uFillTx/>
                <a:latin typeface="Calibri" panose="020F0502020204030204"/>
                <a:ea typeface="+mn-ea"/>
                <a:cs typeface="+mn-cs"/>
              </a:rPr>
              <a:t>Team working/communication</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DA5E3AE-2B55-454E-B930-E6F3EE4C8FF0}"/>
              </a:ext>
            </a:extLst>
          </p:cNvPr>
          <p:cNvSpPr txBox="1"/>
          <p:nvPr/>
        </p:nvSpPr>
        <p:spPr>
          <a:xfrm>
            <a:off x="6094228" y="6169709"/>
            <a:ext cx="6097772"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(Rae et al 2021, </a:t>
            </a:r>
            <a:r>
              <a:rPr kumimoji="0" lang="en-GB" sz="1800" b="0" i="0" u="none" strike="noStrike" kern="1200" cap="none" spc="0" normalizeH="0" baseline="0" noProof="0" dirty="0" err="1">
                <a:ln>
                  <a:noFill/>
                </a:ln>
                <a:solidFill>
                  <a:srgbClr val="000000"/>
                </a:solidFill>
                <a:effectLst/>
                <a:uLnTx/>
                <a:uFillTx/>
                <a:latin typeface="Calibri" panose="020F0502020204030204"/>
                <a:ea typeface="+mn-ea"/>
                <a:cs typeface="+mn-cs"/>
              </a:rPr>
              <a:t>Inten</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 Crit Care </a:t>
            </a:r>
            <a:r>
              <a:rPr kumimoji="0" lang="en-GB" sz="1800" b="0" i="0" u="none" strike="noStrike" kern="1200" cap="none" spc="0" normalizeH="0" baseline="0" noProof="0" dirty="0" err="1">
                <a:ln>
                  <a:noFill/>
                </a:ln>
                <a:solidFill>
                  <a:srgbClr val="000000"/>
                </a:solidFill>
                <a:effectLst/>
                <a:uLnTx/>
                <a:uFillTx/>
                <a:latin typeface="Calibri" panose="020F0502020204030204"/>
                <a:ea typeface="+mn-ea"/>
                <a:cs typeface="+mn-cs"/>
              </a:rPr>
              <a:t>Nurs</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1800" b="0" i="0" u="none" strike="noStrike" kern="1200" cap="none" spc="0" normalizeH="0" baseline="0" noProof="0" dirty="0">
                <a:ln>
                  <a:noFill/>
                </a:ln>
                <a:solidFill>
                  <a:srgbClr val="4D5156"/>
                </a:solidFill>
                <a:effectLst/>
                <a:uLnTx/>
                <a:uFillTx/>
                <a:latin typeface="Calibri" panose="020F0502020204030204"/>
                <a:ea typeface="+mn-ea"/>
                <a:cs typeface="+mn-cs"/>
              </a:rPr>
              <a:t> Dec;67:103110; Endacott et al, 2022 Nursing Management)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882111"/>
      </p:ext>
    </p:extLst>
  </p:cSld>
  <p:clrMapOvr>
    <a:masterClrMapping/>
  </p:clrMapOvr>
  <mc:AlternateContent xmlns:mc="http://schemas.openxmlformats.org/markup-compatibility/2006" xmlns:p14="http://schemas.microsoft.com/office/powerpoint/2010/main">
    <mc:Choice Requires="p14">
      <p:transition spd="slow" p14:dur="2000" advTm="24146"/>
    </mc:Choice>
    <mc:Fallback xmlns="">
      <p:transition spd="slow" advTm="24146"/>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E4B9E-3013-4A40-8220-B27DB8C50938}"/>
              </a:ext>
            </a:extLst>
          </p:cNvPr>
          <p:cNvSpPr>
            <a:spLocks noGrp="1"/>
          </p:cNvSpPr>
          <p:nvPr>
            <p:ph type="title"/>
          </p:nvPr>
        </p:nvSpPr>
        <p:spPr/>
        <p:txBody>
          <a:bodyPr>
            <a:normAutofit fontScale="90000"/>
          </a:bodyPr>
          <a:lstStyle/>
          <a:p>
            <a:r>
              <a:rPr lang="en-GB" b="1" dirty="0">
                <a:solidFill>
                  <a:srgbClr val="0070C0"/>
                </a:solidFill>
              </a:rPr>
              <a:t>Critical care work during COVID-19: A sociological analysis of staff experiences </a:t>
            </a:r>
            <a:br>
              <a:rPr lang="en-GB" b="1" dirty="0"/>
            </a:br>
            <a:endParaRPr lang="en-GB" dirty="0"/>
          </a:p>
        </p:txBody>
      </p:sp>
      <p:sp>
        <p:nvSpPr>
          <p:cNvPr id="3" name="Content Placeholder 2">
            <a:extLst>
              <a:ext uri="{FF2B5EF4-FFF2-40B4-BE49-F238E27FC236}">
                <a16:creationId xmlns:a16="http://schemas.microsoft.com/office/drawing/2014/main" id="{D465CB3A-B5A4-4474-AEFC-C49BD99DFEE7}"/>
              </a:ext>
            </a:extLst>
          </p:cNvPr>
          <p:cNvSpPr>
            <a:spLocks noGrp="1"/>
          </p:cNvSpPr>
          <p:nvPr>
            <p:ph idx="1"/>
          </p:nvPr>
        </p:nvSpPr>
        <p:spPr>
          <a:xfrm>
            <a:off x="838200" y="1825625"/>
            <a:ext cx="5807149" cy="4351338"/>
          </a:xfrm>
        </p:spPr>
        <p:txBody>
          <a:bodyPr>
            <a:normAutofit fontScale="92500" lnSpcReduction="10000"/>
          </a:bodyPr>
          <a:lstStyle/>
          <a:p>
            <a:pPr marL="0" indent="0">
              <a:buNone/>
            </a:pPr>
            <a:r>
              <a:rPr lang="en-GB" b="1" dirty="0">
                <a:latin typeface="+mj-lt"/>
              </a:rPr>
              <a:t>Axis of convergence: Teamwork</a:t>
            </a:r>
          </a:p>
          <a:p>
            <a:r>
              <a:rPr lang="en-GB" dirty="0"/>
              <a:t>Unprecedented sense of teamwork and camaraderie</a:t>
            </a:r>
          </a:p>
          <a:p>
            <a:r>
              <a:rPr lang="en-GB" dirty="0"/>
              <a:t>Sense of common purpose and professional pride</a:t>
            </a:r>
          </a:p>
          <a:p>
            <a:r>
              <a:rPr lang="en-GB" dirty="0"/>
              <a:t>Influx of redeployed staff a source of moral &amp; practical support</a:t>
            </a:r>
          </a:p>
          <a:p>
            <a:r>
              <a:rPr lang="en-GB" dirty="0"/>
              <a:t>Improved clinical, operational and management skills</a:t>
            </a:r>
          </a:p>
          <a:p>
            <a:r>
              <a:rPr lang="en-GB" dirty="0"/>
              <a:t>Increased resilience, confidence and self-esteem</a:t>
            </a:r>
          </a:p>
          <a:p>
            <a:endParaRPr lang="en-GB" dirty="0"/>
          </a:p>
        </p:txBody>
      </p:sp>
      <p:sp>
        <p:nvSpPr>
          <p:cNvPr id="4" name="Speech Bubble: Rectangle with Corners Rounded 3">
            <a:extLst>
              <a:ext uri="{FF2B5EF4-FFF2-40B4-BE49-F238E27FC236}">
                <a16:creationId xmlns:a16="http://schemas.microsoft.com/office/drawing/2014/main" id="{B036BEAE-1DAC-43A9-A4E0-5B526B572A92}"/>
              </a:ext>
            </a:extLst>
          </p:cNvPr>
          <p:cNvSpPr/>
          <p:nvPr/>
        </p:nvSpPr>
        <p:spPr>
          <a:xfrm>
            <a:off x="6911164" y="871867"/>
            <a:ext cx="4997302" cy="3820277"/>
          </a:xfrm>
          <a:prstGeom prst="wedgeRoundRectCallout">
            <a:avLst>
              <a:gd name="adj1" fmla="val -87429"/>
              <a:gd name="adj2" fmla="val 455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5" name="Content Placeholder 1">
            <a:extLst>
              <a:ext uri="{FF2B5EF4-FFF2-40B4-BE49-F238E27FC236}">
                <a16:creationId xmlns:a16="http://schemas.microsoft.com/office/drawing/2014/main" id="{9E77B0E3-104E-4804-B4D1-BF4A3F7F8ACF}"/>
              </a:ext>
            </a:extLst>
          </p:cNvPr>
          <p:cNvSpPr txBox="1">
            <a:spLocks/>
          </p:cNvSpPr>
          <p:nvPr/>
        </p:nvSpPr>
        <p:spPr>
          <a:xfrm>
            <a:off x="7134448" y="606337"/>
            <a:ext cx="4774018" cy="4351339"/>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FFFF00"/>
                </a:solidFill>
                <a:effectLst/>
                <a:uLnTx/>
                <a:uFillTx/>
                <a:latin typeface="Calibri" panose="020F0502020204030204"/>
                <a:ea typeface="+mn-ea"/>
                <a:cs typeface="+mn-cs"/>
              </a:rPr>
              <a:t>“Teamwork was one of the things where, actually, humanity, certainly in the hospital, really pulled together.” (Doctor)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FFFF00"/>
                </a:solidFill>
                <a:effectLst/>
                <a:uLnTx/>
                <a:uFillTx/>
                <a:latin typeface="Calibri" panose="020F0502020204030204"/>
                <a:ea typeface="+mn-ea"/>
                <a:cs typeface="+mn-cs"/>
              </a:rPr>
              <a:t>“It was a really positive experience. I worked with some amazing staff who were incredible… I worked with people who have made me laugh, who gave such amazing care, who were so knowledgeable about their skill, their craft. Unbelievable. I was in such awe of these staff... and I can truthfully say I know I did the best I can. So, I’m very proud of myself.” (Redeployed ODP)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994BCE7-324C-4103-9E12-9906B949CD1C}"/>
              </a:ext>
            </a:extLst>
          </p:cNvPr>
          <p:cNvSpPr txBox="1"/>
          <p:nvPr/>
        </p:nvSpPr>
        <p:spPr>
          <a:xfrm>
            <a:off x="332046" y="6308209"/>
            <a:ext cx="52292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Montgomery et al 2021 BMJ Open</a:t>
            </a:r>
            <a:r>
              <a:rPr kumimoji="0" lang="en-GB" sz="1800" b="0" i="0" u="none" strike="noStrike" kern="1200" cap="none" spc="0" normalizeH="0" baseline="0" noProof="0" dirty="0">
                <a:ln>
                  <a:noFill/>
                </a:ln>
                <a:solidFill>
                  <a:srgbClr val="333333"/>
                </a:solidFill>
                <a:effectLst/>
                <a:uLnTx/>
                <a:uFillTx/>
                <a:latin typeface="interfaceregular"/>
                <a:ea typeface="+mn-ea"/>
                <a:cs typeface="+mn-cs"/>
              </a:rPr>
              <a:t>;</a:t>
            </a:r>
            <a:r>
              <a:rPr kumimoji="0" lang="en-GB" sz="1800" b="1" i="0" u="none" strike="noStrike" kern="1200" cap="none" spc="0" normalizeH="0" baseline="0" noProof="0" dirty="0">
                <a:ln>
                  <a:noFill/>
                </a:ln>
                <a:solidFill>
                  <a:srgbClr val="333333"/>
                </a:solidFill>
                <a:effectLst/>
                <a:uLnTx/>
                <a:uFillTx/>
                <a:latin typeface="interfaceregular"/>
                <a:ea typeface="+mn-ea"/>
                <a:cs typeface="+mn-cs"/>
              </a:rPr>
              <a:t>11:</a:t>
            </a:r>
            <a:r>
              <a:rPr kumimoji="0" lang="en-GB" sz="1800" b="0" i="0" u="none" strike="noStrike" kern="1200" cap="none" spc="0" normalizeH="0" baseline="0" noProof="0" dirty="0">
                <a:ln>
                  <a:noFill/>
                </a:ln>
                <a:solidFill>
                  <a:srgbClr val="333333"/>
                </a:solidFill>
                <a:effectLst/>
                <a:uLnTx/>
                <a:uFillTx/>
                <a:latin typeface="interfaceregular"/>
                <a:ea typeface="+mn-ea"/>
                <a:cs typeface="+mn-cs"/>
              </a:rPr>
              <a:t>e048124</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8" name="Picture 7">
            <a:extLst>
              <a:ext uri="{FF2B5EF4-FFF2-40B4-BE49-F238E27FC236}">
                <a16:creationId xmlns:a16="http://schemas.microsoft.com/office/drawing/2014/main" id="{A56B1649-5068-37C6-8AE4-E8C24BE44B44}"/>
              </a:ext>
            </a:extLst>
          </p:cNvPr>
          <p:cNvPicPr>
            <a:picLocks noChangeAspect="1"/>
          </p:cNvPicPr>
          <p:nvPr/>
        </p:nvPicPr>
        <p:blipFill>
          <a:blip r:embed="rId2"/>
          <a:stretch>
            <a:fillRect/>
          </a:stretch>
        </p:blipFill>
        <p:spPr>
          <a:xfrm>
            <a:off x="7640011" y="4385079"/>
            <a:ext cx="3762891" cy="2292462"/>
          </a:xfrm>
          <a:prstGeom prst="rect">
            <a:avLst/>
          </a:prstGeom>
        </p:spPr>
      </p:pic>
    </p:spTree>
    <p:extLst>
      <p:ext uri="{BB962C8B-B14F-4D97-AF65-F5344CB8AC3E}">
        <p14:creationId xmlns:p14="http://schemas.microsoft.com/office/powerpoint/2010/main" val="1896578426"/>
      </p:ext>
    </p:extLst>
  </p:cSld>
  <p:clrMapOvr>
    <a:masterClrMapping/>
  </p:clrMapOvr>
  <mc:AlternateContent xmlns:mc="http://schemas.openxmlformats.org/markup-compatibility/2006" xmlns:p14="http://schemas.microsoft.com/office/powerpoint/2010/main">
    <mc:Choice Requires="p14">
      <p:transition spd="slow" p14:dur="2000" advTm="76903"/>
    </mc:Choice>
    <mc:Fallback xmlns="">
      <p:transition spd="slow" advTm="76903"/>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97CEEE-C138-4721-ADFE-0B4034372863}"/>
              </a:ext>
            </a:extLst>
          </p:cNvPr>
          <p:cNvPicPr>
            <a:picLocks noGrp="1" noChangeAspect="1"/>
          </p:cNvPicPr>
          <p:nvPr>
            <p:ph idx="1"/>
          </p:nvPr>
        </p:nvPicPr>
        <p:blipFill rotWithShape="1">
          <a:blip r:embed="rId2"/>
          <a:srcRect l="1004"/>
          <a:stretch/>
        </p:blipFill>
        <p:spPr>
          <a:xfrm>
            <a:off x="361950" y="421168"/>
            <a:ext cx="11430000" cy="6436832"/>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2" name="TextBox 1">
            <a:extLst>
              <a:ext uri="{FF2B5EF4-FFF2-40B4-BE49-F238E27FC236}">
                <a16:creationId xmlns:a16="http://schemas.microsoft.com/office/drawing/2014/main" id="{85B4E1F6-CA26-41CD-B20F-5887C770669D}"/>
              </a:ext>
            </a:extLst>
          </p:cNvPr>
          <p:cNvSpPr txBox="1"/>
          <p:nvPr/>
        </p:nvSpPr>
        <p:spPr>
          <a:xfrm>
            <a:off x="6562725" y="6343650"/>
            <a:ext cx="52292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Montgomery et al 2021 BMJ Open</a:t>
            </a:r>
            <a:r>
              <a:rPr kumimoji="0" lang="en-GB" sz="1800" b="0" i="0" u="none" strike="noStrike" kern="1200" cap="none" spc="0" normalizeH="0" baseline="0" noProof="0" dirty="0">
                <a:ln>
                  <a:noFill/>
                </a:ln>
                <a:solidFill>
                  <a:srgbClr val="333333"/>
                </a:solidFill>
                <a:effectLst/>
                <a:uLnTx/>
                <a:uFillTx/>
                <a:latin typeface="interfaceregular"/>
                <a:ea typeface="+mn-ea"/>
                <a:cs typeface="+mn-cs"/>
              </a:rPr>
              <a:t>;</a:t>
            </a:r>
            <a:r>
              <a:rPr kumimoji="0" lang="en-GB" sz="1800" b="1" i="0" u="none" strike="noStrike" kern="1200" cap="none" spc="0" normalizeH="0" baseline="0" noProof="0" dirty="0">
                <a:ln>
                  <a:noFill/>
                </a:ln>
                <a:solidFill>
                  <a:srgbClr val="333333"/>
                </a:solidFill>
                <a:effectLst/>
                <a:uLnTx/>
                <a:uFillTx/>
                <a:latin typeface="interfaceregular"/>
                <a:ea typeface="+mn-ea"/>
                <a:cs typeface="+mn-cs"/>
              </a:rPr>
              <a:t>11:</a:t>
            </a:r>
            <a:r>
              <a:rPr kumimoji="0" lang="en-GB" sz="1800" b="0" i="0" u="none" strike="noStrike" kern="1200" cap="none" spc="0" normalizeH="0" baseline="0" noProof="0" dirty="0">
                <a:ln>
                  <a:noFill/>
                </a:ln>
                <a:solidFill>
                  <a:srgbClr val="333333"/>
                </a:solidFill>
                <a:effectLst/>
                <a:uLnTx/>
                <a:uFillTx/>
                <a:latin typeface="interfaceregular"/>
                <a:ea typeface="+mn-ea"/>
                <a:cs typeface="+mn-cs"/>
              </a:rPr>
              <a:t>e048124</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TextBox 2">
            <a:extLst>
              <a:ext uri="{FF2B5EF4-FFF2-40B4-BE49-F238E27FC236}">
                <a16:creationId xmlns:a16="http://schemas.microsoft.com/office/drawing/2014/main" id="{01245C50-F913-4A2E-A352-8E8D913E9679}"/>
              </a:ext>
            </a:extLst>
          </p:cNvPr>
          <p:cNvSpPr txBox="1"/>
          <p:nvPr/>
        </p:nvSpPr>
        <p:spPr>
          <a:xfrm flipH="1">
            <a:off x="0" y="145017"/>
            <a:ext cx="1230630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100" b="1" i="0" u="none" strike="noStrike" kern="1200" cap="none" spc="0" normalizeH="0" baseline="0" noProof="0" dirty="0">
                <a:ln>
                  <a:noFill/>
                </a:ln>
                <a:solidFill>
                  <a:srgbClr val="4472C4"/>
                </a:solidFill>
                <a:effectLst/>
                <a:uLnTx/>
                <a:uFillTx/>
                <a:latin typeface="Calibri" panose="020F0502020204030204"/>
                <a:ea typeface="+mn-ea"/>
                <a:cs typeface="+mn-cs"/>
              </a:rPr>
              <a:t>Caring, Learning And Pandemic response during COVID-19: NHS Staff Experience of Working in Critical Care </a:t>
            </a:r>
          </a:p>
        </p:txBody>
      </p:sp>
    </p:spTree>
    <p:extLst>
      <p:ext uri="{BB962C8B-B14F-4D97-AF65-F5344CB8AC3E}">
        <p14:creationId xmlns:p14="http://schemas.microsoft.com/office/powerpoint/2010/main" val="3639602636"/>
      </p:ext>
    </p:extLst>
  </p:cSld>
  <p:clrMapOvr>
    <a:masterClrMapping/>
  </p:clrMapOvr>
  <mc:AlternateContent xmlns:mc="http://schemas.openxmlformats.org/markup-compatibility/2006" xmlns:p14="http://schemas.microsoft.com/office/powerpoint/2010/main">
    <mc:Choice Requires="p14">
      <p:transition spd="slow" p14:dur="2000" advTm="37783"/>
    </mc:Choice>
    <mc:Fallback xmlns="">
      <p:transition spd="slow" advTm="37783"/>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B393E-81FB-4E22-99E1-D1B0F846C447}"/>
              </a:ext>
            </a:extLst>
          </p:cNvPr>
          <p:cNvSpPr>
            <a:spLocks noGrp="1"/>
          </p:cNvSpPr>
          <p:nvPr>
            <p:ph type="title"/>
          </p:nvPr>
        </p:nvSpPr>
        <p:spPr/>
        <p:txBody>
          <a:bodyPr/>
          <a:lstStyle/>
          <a:p>
            <a:r>
              <a:rPr lang="en-GB" b="1" dirty="0">
                <a:solidFill>
                  <a:schemeClr val="accent1"/>
                </a:solidFill>
              </a:rPr>
              <a:t>Invisible work of critical care nurses</a:t>
            </a:r>
          </a:p>
        </p:txBody>
      </p:sp>
      <p:sp>
        <p:nvSpPr>
          <p:cNvPr id="3" name="Content Placeholder 2">
            <a:extLst>
              <a:ext uri="{FF2B5EF4-FFF2-40B4-BE49-F238E27FC236}">
                <a16:creationId xmlns:a16="http://schemas.microsoft.com/office/drawing/2014/main" id="{145EEFD4-C565-4D6E-BE57-E5892B3C266E}"/>
              </a:ext>
            </a:extLst>
          </p:cNvPr>
          <p:cNvSpPr>
            <a:spLocks noGrp="1"/>
          </p:cNvSpPr>
          <p:nvPr>
            <p:ph idx="1"/>
          </p:nvPr>
        </p:nvSpPr>
        <p:spPr/>
        <p:txBody>
          <a:bodyPr/>
          <a:lstStyle/>
          <a:p>
            <a:r>
              <a:rPr lang="en-GB" dirty="0">
                <a:latin typeface="Calibri" panose="020F0502020204030204" pitchFamily="34" charset="0"/>
                <a:ea typeface="Calibri" panose="020F0502020204030204" pitchFamily="34" charset="0"/>
                <a:cs typeface="Times New Roman" panose="02020603050405020304" pitchFamily="18" charset="0"/>
              </a:rPr>
              <a:t>H</a:t>
            </a:r>
            <a:r>
              <a:rPr lang="en-GB" dirty="0">
                <a:effectLst/>
                <a:latin typeface="Calibri" panose="020F0502020204030204" pitchFamily="34" charset="0"/>
                <a:ea typeface="Calibri" panose="020F0502020204030204" pitchFamily="34" charset="0"/>
                <a:cs typeface="Times New Roman" panose="02020603050405020304" pitchFamily="18" charset="0"/>
              </a:rPr>
              <a:t>ow nurses undertake ‘organising of work’, which is viewed as ‘dirty’ or ‘invisible’ work, as not involving direct patient care. It is about c</a:t>
            </a:r>
            <a:r>
              <a:rPr lang="en-GB" dirty="0">
                <a:latin typeface="Calibri" panose="020F0502020204030204" pitchFamily="34" charset="0"/>
                <a:ea typeface="Calibri" panose="020F0502020204030204" pitchFamily="34" charset="0"/>
                <a:cs typeface="Times New Roman" panose="02020603050405020304" pitchFamily="18" charset="0"/>
              </a:rPr>
              <a:t>r</a:t>
            </a:r>
            <a:r>
              <a:rPr lang="en-GB" dirty="0">
                <a:effectLst/>
                <a:latin typeface="Calibri" panose="020F0502020204030204" pitchFamily="34" charset="0"/>
                <a:ea typeface="Calibri" panose="020F0502020204030204" pitchFamily="34" charset="0"/>
                <a:cs typeface="Times New Roman" panose="02020603050405020304" pitchFamily="18" charset="0"/>
              </a:rPr>
              <a:t>eating working knowledge, through information location, interpretation, sense-making and checking to translate into narratives for contributing to individuals care trajectories (Allen, 2015)</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p>
            <a:r>
              <a:rPr lang="en-GB" dirty="0">
                <a:latin typeface="Calibri" panose="020F0502020204030204" pitchFamily="34" charset="0"/>
                <a:ea typeface="Calibri" panose="020F0502020204030204" pitchFamily="34" charset="0"/>
                <a:cs typeface="Times New Roman" panose="02020603050405020304" pitchFamily="18" charset="0"/>
              </a:rPr>
              <a:t>T</a:t>
            </a:r>
            <a:r>
              <a:rPr lang="en-GB" dirty="0">
                <a:effectLst/>
                <a:latin typeface="Calibri" panose="020F0502020204030204" pitchFamily="34" charset="0"/>
                <a:ea typeface="Calibri" panose="020F0502020204030204" pitchFamily="34" charset="0"/>
                <a:cs typeface="Times New Roman" panose="02020603050405020304" pitchFamily="18" charset="0"/>
              </a:rPr>
              <a:t>here is a need to balance technology and caring; coordinating these to achieve person-centred care (Pattison, 2021)</a:t>
            </a:r>
          </a:p>
          <a:p>
            <a:endParaRPr lang="en-GB" sz="1800" dirty="0">
              <a:latin typeface="Calibri" panose="020F0502020204030204" pitchFamily="34" charset="0"/>
              <a:cs typeface="Times New Roman" panose="02020603050405020304" pitchFamily="18" charset="0"/>
            </a:endParaRPr>
          </a:p>
          <a:p>
            <a:endParaRPr lang="en-GB" dirty="0"/>
          </a:p>
        </p:txBody>
      </p:sp>
      <p:sp>
        <p:nvSpPr>
          <p:cNvPr id="5" name="TextBox 4">
            <a:extLst>
              <a:ext uri="{FF2B5EF4-FFF2-40B4-BE49-F238E27FC236}">
                <a16:creationId xmlns:a16="http://schemas.microsoft.com/office/drawing/2014/main" id="{BD512403-40A7-4C8B-BEBB-62A0CD9BF3AE}"/>
              </a:ext>
            </a:extLst>
          </p:cNvPr>
          <p:cNvSpPr txBox="1"/>
          <p:nvPr/>
        </p:nvSpPr>
        <p:spPr>
          <a:xfrm>
            <a:off x="5920563" y="5783560"/>
            <a:ext cx="609777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Allen, D., </a:t>
            </a:r>
            <a:r>
              <a:rPr kumimoji="0" lang="en-GB"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invisible work of nursing. Hospitals, organisation and healthcare.</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2015, London: Routledge;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Pattison 2021 </a:t>
            </a:r>
            <a:r>
              <a:rPr kumimoji="0" lang="en-GB"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Nurs</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in Crit Care 26: 421-4</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2726693"/>
      </p:ext>
    </p:extLst>
  </p:cSld>
  <p:clrMapOvr>
    <a:masterClrMapping/>
  </p:clrMapOvr>
  <mc:AlternateContent xmlns:mc="http://schemas.openxmlformats.org/markup-compatibility/2006" xmlns:p14="http://schemas.microsoft.com/office/powerpoint/2010/main">
    <mc:Choice Requires="p14">
      <p:transition spd="slow" p14:dur="2000" advTm="65199"/>
    </mc:Choice>
    <mc:Fallback xmlns="">
      <p:transition spd="slow" advTm="65199"/>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69D35-0843-420D-BA90-9A67B606575F}"/>
              </a:ext>
            </a:extLst>
          </p:cNvPr>
          <p:cNvSpPr>
            <a:spLocks noGrp="1"/>
          </p:cNvSpPr>
          <p:nvPr>
            <p:ph type="title"/>
          </p:nvPr>
        </p:nvSpPr>
        <p:spPr/>
        <p:txBody>
          <a:bodyPr/>
          <a:lstStyle/>
          <a:p>
            <a:r>
              <a:rPr lang="en-GB" b="1" dirty="0">
                <a:solidFill>
                  <a:schemeClr val="accent1"/>
                </a:solidFill>
              </a:rPr>
              <a:t>Thought processes </a:t>
            </a:r>
            <a:br>
              <a:rPr lang="en-GB" b="1" dirty="0">
                <a:solidFill>
                  <a:schemeClr val="accent1"/>
                </a:solidFill>
              </a:rPr>
            </a:br>
            <a:r>
              <a:rPr lang="en-GB" b="1" dirty="0">
                <a:solidFill>
                  <a:schemeClr val="accent1"/>
                </a:solidFill>
              </a:rPr>
              <a:t>around ICU staffing </a:t>
            </a:r>
          </a:p>
        </p:txBody>
      </p:sp>
      <p:sp>
        <p:nvSpPr>
          <p:cNvPr id="4" name="Content Placeholder 3">
            <a:extLst>
              <a:ext uri="{FF2B5EF4-FFF2-40B4-BE49-F238E27FC236}">
                <a16:creationId xmlns:a16="http://schemas.microsoft.com/office/drawing/2014/main" id="{C7FE39F3-EE55-48A2-918C-1F33DD8B8D2E}"/>
              </a:ext>
            </a:extLst>
          </p:cNvPr>
          <p:cNvSpPr>
            <a:spLocks noGrp="1"/>
          </p:cNvSpPr>
          <p:nvPr>
            <p:ph sz="half" idx="2"/>
          </p:nvPr>
        </p:nvSpPr>
        <p:spPr>
          <a:xfrm>
            <a:off x="6172200" y="1825625"/>
            <a:ext cx="5181600" cy="875045"/>
          </a:xfrm>
        </p:spPr>
        <p:txBody>
          <a:bodyPr>
            <a:normAutofit/>
          </a:bodyPr>
          <a:lstStyle/>
          <a:p>
            <a:endParaRPr lang="en-GB" dirty="0"/>
          </a:p>
        </p:txBody>
      </p:sp>
      <p:sp>
        <p:nvSpPr>
          <p:cNvPr id="5" name="Cloud 4">
            <a:extLst>
              <a:ext uri="{FF2B5EF4-FFF2-40B4-BE49-F238E27FC236}">
                <a16:creationId xmlns:a16="http://schemas.microsoft.com/office/drawing/2014/main" id="{A1C1105C-E6F1-4C98-A83C-8AC8EAEF4123}"/>
              </a:ext>
            </a:extLst>
          </p:cNvPr>
          <p:cNvSpPr/>
          <p:nvPr/>
        </p:nvSpPr>
        <p:spPr>
          <a:xfrm>
            <a:off x="85059" y="2905125"/>
            <a:ext cx="5106066" cy="376149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Cloud 5">
            <a:extLst>
              <a:ext uri="{FF2B5EF4-FFF2-40B4-BE49-F238E27FC236}">
                <a16:creationId xmlns:a16="http://schemas.microsoft.com/office/drawing/2014/main" id="{9B174193-0A7B-4A4E-ADE1-A7A82F6931FA}"/>
              </a:ext>
            </a:extLst>
          </p:cNvPr>
          <p:cNvSpPr/>
          <p:nvPr/>
        </p:nvSpPr>
        <p:spPr>
          <a:xfrm>
            <a:off x="6193749" y="95250"/>
            <a:ext cx="6160175" cy="473392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Cloud 6">
            <a:extLst>
              <a:ext uri="{FF2B5EF4-FFF2-40B4-BE49-F238E27FC236}">
                <a16:creationId xmlns:a16="http://schemas.microsoft.com/office/drawing/2014/main" id="{1E2EA9D1-0A38-4520-9ED6-47293EF33407}"/>
              </a:ext>
            </a:extLst>
          </p:cNvPr>
          <p:cNvSpPr/>
          <p:nvPr/>
        </p:nvSpPr>
        <p:spPr>
          <a:xfrm>
            <a:off x="4500893" y="3781425"/>
            <a:ext cx="4538332" cy="3171159"/>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3600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Psychological safety in a team may be improved within the confines of a perceived “A” (</a:t>
            </a:r>
            <a:r>
              <a:rPr kumimoji="0" lang="en-GB" sz="2400" b="0" i="0" u="none" strike="noStrike" kern="1200" cap="none" spc="0" normalizeH="0" baseline="0" noProof="0" dirty="0">
                <a:ln>
                  <a:noFill/>
                </a:ln>
                <a:solidFill>
                  <a:srgbClr val="FF0000"/>
                </a:solidFill>
                <a:effectLst/>
                <a:uLnTx/>
                <a:uFillTx/>
                <a:latin typeface="Calibri" panose="020F0502020204030204"/>
                <a:ea typeface="+mn-ea"/>
                <a:cs typeface="+mn-cs"/>
              </a:rPr>
              <a:t>optimal</a:t>
            </a: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team but diminished by interdisciplinary </a:t>
            </a:r>
            <a:r>
              <a:rPr kumimoji="0" lang="en-GB" sz="2400" b="0" i="0" u="none" strike="noStrike" kern="1200" cap="none" spc="0" normalizeH="0" baseline="0" noProof="0" dirty="0">
                <a:ln>
                  <a:noFill/>
                </a:ln>
                <a:solidFill>
                  <a:srgbClr val="FF0000"/>
                </a:solidFill>
                <a:effectLst/>
                <a:uLnTx/>
                <a:uFillTx/>
                <a:latin typeface="Calibri" panose="020F0502020204030204"/>
                <a:ea typeface="+mn-ea"/>
                <a:cs typeface="+mn-cs"/>
              </a:rPr>
              <a:t>tensions</a:t>
            </a:r>
            <a:r>
              <a:rPr kumimoji="0" lang="en-GB" sz="24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p>
        </p:txBody>
      </p:sp>
      <p:sp>
        <p:nvSpPr>
          <p:cNvPr id="8" name="TextBox 7">
            <a:extLst>
              <a:ext uri="{FF2B5EF4-FFF2-40B4-BE49-F238E27FC236}">
                <a16:creationId xmlns:a16="http://schemas.microsoft.com/office/drawing/2014/main" id="{13717809-22BA-4E16-97A5-DCD0970759A3}"/>
              </a:ext>
            </a:extLst>
          </p:cNvPr>
          <p:cNvSpPr txBox="1"/>
          <p:nvPr/>
        </p:nvSpPr>
        <p:spPr>
          <a:xfrm>
            <a:off x="6915546" y="511536"/>
            <a:ext cx="4809870"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Higher “situational” awareness for some individuals </a:t>
            </a:r>
            <a:r>
              <a:rPr kumimoji="0" lang="en-GB" sz="2400" b="0" i="0" u="none" strike="noStrike" kern="1200" cap="none" spc="0" normalizeH="0" baseline="0" noProof="0" dirty="0">
                <a:ln>
                  <a:noFill/>
                </a:ln>
                <a:solidFill>
                  <a:srgbClr val="FFFF00"/>
                </a:solidFill>
                <a:effectLst/>
                <a:uLnTx/>
                <a:uFillTx/>
                <a:latin typeface="Calibri" panose="020F0502020204030204"/>
                <a:ea typeface="+mn-ea"/>
                <a:cs typeface="+mn-cs"/>
              </a:rPr>
              <a:t>increased their stress and anxiety</a:t>
            </a: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 Finally, our results suggest that professionals have varying concepts of where their personal responsibility to minimize risk begins and ends (“</a:t>
            </a:r>
            <a:r>
              <a:rPr kumimoji="0" lang="en-GB" sz="2400" b="0" i="0" u="none" strike="noStrike" kern="1200" cap="none" spc="0" normalizeH="0" baseline="0" noProof="0" dirty="0">
                <a:ln>
                  <a:noFill/>
                </a:ln>
                <a:solidFill>
                  <a:srgbClr val="FFFF00"/>
                </a:solidFill>
                <a:effectLst/>
                <a:uLnTx/>
                <a:uFillTx/>
                <a:latin typeface="Calibri" panose="020F0502020204030204"/>
                <a:ea typeface="+mn-ea"/>
                <a:cs typeface="+mn-cs"/>
              </a:rPr>
              <a:t>risk horizons</a:t>
            </a: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and</a:t>
            </a: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 that these horizons may affect their behaviour both in and beyond ICU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CFDB960-6E7A-4C08-82DA-1B3858D5CC9E}"/>
              </a:ext>
            </a:extLst>
          </p:cNvPr>
          <p:cNvSpPr txBox="1"/>
          <p:nvPr/>
        </p:nvSpPr>
        <p:spPr>
          <a:xfrm>
            <a:off x="7999538" y="6481951"/>
            <a:ext cx="6093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D’Lima</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et al 2018, Crit Care Med 46:60–70)</a:t>
            </a:r>
          </a:p>
        </p:txBody>
      </p:sp>
      <p:sp>
        <p:nvSpPr>
          <p:cNvPr id="11" name="TextBox 10">
            <a:extLst>
              <a:ext uri="{FF2B5EF4-FFF2-40B4-BE49-F238E27FC236}">
                <a16:creationId xmlns:a16="http://schemas.microsoft.com/office/drawing/2014/main" id="{60AD4341-C269-4FD7-8E7F-586E987ECCDC}"/>
              </a:ext>
            </a:extLst>
          </p:cNvPr>
          <p:cNvSpPr txBox="1"/>
          <p:nvPr/>
        </p:nvSpPr>
        <p:spPr>
          <a:xfrm>
            <a:off x="499912" y="3261221"/>
            <a:ext cx="4276360"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Patient care delivery may 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affected by professionals’ </a:t>
            </a:r>
            <a:r>
              <a:rPr kumimoji="0" lang="en-GB" sz="2400" b="0" i="0" u="none" strike="noStrike" kern="1200" cap="none" spc="0" normalizeH="0" baseline="0" noProof="0" dirty="0">
                <a:ln>
                  <a:noFill/>
                </a:ln>
                <a:solidFill>
                  <a:srgbClr val="FFFF00"/>
                </a:solidFill>
                <a:effectLst/>
                <a:uLnTx/>
                <a:uFillTx/>
                <a:latin typeface="Calibri" panose="020F0502020204030204"/>
                <a:ea typeface="+mn-ea"/>
                <a:cs typeface="+mn-cs"/>
              </a:rPr>
              <a:t>perfectionist</a:t>
            </a: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 or pragmatic approach. Perfectionists’ team role may be compromised and they may experience cognitive dissonance and subsequent isolation/stress.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050470"/>
      </p:ext>
    </p:extLst>
  </p:cSld>
  <p:clrMapOvr>
    <a:masterClrMapping/>
  </p:clrMapOvr>
  <mc:AlternateContent xmlns:mc="http://schemas.openxmlformats.org/markup-compatibility/2006" xmlns:p14="http://schemas.microsoft.com/office/powerpoint/2010/main">
    <mc:Choice Requires="p14">
      <p:transition spd="slow" p14:dur="2000" advTm="68031"/>
    </mc:Choice>
    <mc:Fallback xmlns="">
      <p:transition spd="slow" advTm="68031"/>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961DA-3EDF-41C1-91BD-D10610320E5E}"/>
              </a:ext>
            </a:extLst>
          </p:cNvPr>
          <p:cNvSpPr>
            <a:spLocks noGrp="1"/>
          </p:cNvSpPr>
          <p:nvPr>
            <p:ph type="title"/>
          </p:nvPr>
        </p:nvSpPr>
        <p:spPr/>
        <p:txBody>
          <a:bodyPr/>
          <a:lstStyle/>
          <a:p>
            <a:r>
              <a:rPr lang="en-GB" b="1" dirty="0">
                <a:solidFill>
                  <a:schemeClr val="accent1"/>
                </a:solidFill>
              </a:rPr>
              <a:t>Alternative propositions to deal with staffing crisis and under-recruitment </a:t>
            </a:r>
          </a:p>
        </p:txBody>
      </p:sp>
      <p:sp>
        <p:nvSpPr>
          <p:cNvPr id="3" name="Content Placeholder 2">
            <a:extLst>
              <a:ext uri="{FF2B5EF4-FFF2-40B4-BE49-F238E27FC236}">
                <a16:creationId xmlns:a16="http://schemas.microsoft.com/office/drawing/2014/main" id="{6893E640-9044-4A7E-AAB5-0227BE36D884}"/>
              </a:ext>
            </a:extLst>
          </p:cNvPr>
          <p:cNvSpPr>
            <a:spLocks noGrp="1"/>
          </p:cNvSpPr>
          <p:nvPr>
            <p:ph idx="1"/>
          </p:nvPr>
        </p:nvSpPr>
        <p:spPr/>
        <p:txBody>
          <a:bodyPr/>
          <a:lstStyle/>
          <a:p>
            <a:endParaRPr lang="en-GB" dirty="0"/>
          </a:p>
          <a:p>
            <a:r>
              <a:rPr lang="en-GB" dirty="0"/>
              <a:t>Nurse apprentices</a:t>
            </a:r>
          </a:p>
          <a:p>
            <a:r>
              <a:rPr lang="en-GB" dirty="0"/>
              <a:t>Trainee nurse associates – levy issue</a:t>
            </a:r>
          </a:p>
          <a:p>
            <a:r>
              <a:rPr lang="en-GB" dirty="0"/>
              <a:t>Nurse First</a:t>
            </a:r>
          </a:p>
          <a:p>
            <a:r>
              <a:rPr lang="en-GB" dirty="0"/>
              <a:t>‘Two-tier’ nursing</a:t>
            </a:r>
          </a:p>
          <a:p>
            <a:endParaRPr lang="en-GB" dirty="0"/>
          </a:p>
          <a:p>
            <a:r>
              <a:rPr lang="en-GB" dirty="0"/>
              <a:t>Longitudinal data needed of effect of these initiatives</a:t>
            </a:r>
          </a:p>
          <a:p>
            <a:r>
              <a:rPr lang="en-GB" dirty="0"/>
              <a:t>Degree-nursing and link with mortality</a:t>
            </a:r>
          </a:p>
          <a:p>
            <a:endParaRPr lang="en-GB" dirty="0"/>
          </a:p>
        </p:txBody>
      </p:sp>
    </p:spTree>
    <p:extLst>
      <p:ext uri="{BB962C8B-B14F-4D97-AF65-F5344CB8AC3E}">
        <p14:creationId xmlns:p14="http://schemas.microsoft.com/office/powerpoint/2010/main" val="1419165176"/>
      </p:ext>
    </p:extLst>
  </p:cSld>
  <p:clrMapOvr>
    <a:masterClrMapping/>
  </p:clrMapOvr>
  <mc:AlternateContent xmlns:mc="http://schemas.openxmlformats.org/markup-compatibility/2006" xmlns:p14="http://schemas.microsoft.com/office/powerpoint/2010/main">
    <mc:Choice Requires="p14">
      <p:transition spd="slow" p14:dur="2000" advTm="68813"/>
    </mc:Choice>
    <mc:Fallback xmlns="">
      <p:transition spd="slow" advTm="6881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35D910-DC04-4372-8B58-4D139A8C85C5}"/>
              </a:ext>
            </a:extLst>
          </p:cNvPr>
          <p:cNvSpPr>
            <a:spLocks noGrp="1"/>
          </p:cNvSpPr>
          <p:nvPr>
            <p:ph sz="quarter" idx="10"/>
          </p:nvPr>
        </p:nvSpPr>
        <p:spPr>
          <a:xfrm>
            <a:off x="538719" y="874644"/>
            <a:ext cx="11267956" cy="5823921"/>
          </a:xfrm>
        </p:spPr>
        <p:txBody>
          <a:bodyPr/>
          <a:lstStyle/>
          <a:p>
            <a:pPr lvl="0"/>
            <a:r>
              <a:rPr lang="en-GB">
                <a:solidFill>
                  <a:srgbClr val="000000"/>
                </a:solidFill>
              </a:rPr>
              <a:t>Bed occupancy on average </a:t>
            </a:r>
            <a:r>
              <a:rPr lang="en-GB" b="1">
                <a:solidFill>
                  <a:srgbClr val="000000"/>
                </a:solidFill>
              </a:rPr>
              <a:t>increases from 80% during the summer to 83% during winter</a:t>
            </a:r>
            <a:r>
              <a:rPr lang="en-GB">
                <a:solidFill>
                  <a:srgbClr val="000000"/>
                </a:solidFill>
              </a:rPr>
              <a:t> (Oct -March). </a:t>
            </a:r>
            <a:r>
              <a:rPr lang="en-GB" b="1">
                <a:solidFill>
                  <a:srgbClr val="000000"/>
                </a:solidFill>
              </a:rPr>
              <a:t>Ideally this should be 75% </a:t>
            </a:r>
            <a:r>
              <a:rPr lang="en-GB">
                <a:solidFill>
                  <a:srgbClr val="000000"/>
                </a:solidFill>
              </a:rPr>
              <a:t>to optimise flow and reduce nosocomial infection. Occupancy is currently (June 2022) running at 85% this is much higher than is the norm for this time of year.</a:t>
            </a:r>
            <a:endParaRPr lang="en-GB"/>
          </a:p>
          <a:p>
            <a:r>
              <a:rPr lang="en-GB"/>
              <a:t>Of the 1.4million operations done per year which might be classified as 'major inpatient surgery', around 25% will have a predicted mortality &gt;=1%, it is this group of 350,000 patients per year that should have access to an enhanced perioperative care bed (level 1), however currently only 100,000 are accessing this care.</a:t>
            </a:r>
          </a:p>
          <a:p>
            <a:r>
              <a:rPr lang="en-GB"/>
              <a:t>Average number of non-urgent </a:t>
            </a:r>
            <a:r>
              <a:rPr lang="en-GB" b="1"/>
              <a:t>operations cancelled increases by 10% between the summer and winter months</a:t>
            </a:r>
            <a:r>
              <a:rPr lang="en-GB"/>
              <a:t>: again an under-estimate of demand (e.g. mass cancellation of elective activity in 17/18 and 18/19 winters)</a:t>
            </a:r>
          </a:p>
          <a:p>
            <a:r>
              <a:rPr lang="en-GB"/>
              <a:t>Currently, some of these post-operative patients are admitted to a L2 critical care post-surgery with an average length of stay of 3 – 4 days using approximately 400,000 bed days per year. It is anticipated that by developing enhanced care beds in an appropriate setting this will reduce the average length of stay to 1 – 1.5 days reducing the overall bed days to approximately 150,000 per year.</a:t>
            </a:r>
          </a:p>
          <a:p>
            <a:r>
              <a:rPr lang="en-GB"/>
              <a:t>10% delays to discharge and rehabilitation after critical illness causes bed blocks closures and unavailability.</a:t>
            </a:r>
          </a:p>
          <a:p>
            <a:pPr lvl="0"/>
            <a:r>
              <a:rPr lang="en-GB">
                <a:solidFill>
                  <a:srgbClr val="000000"/>
                </a:solidFill>
              </a:rPr>
              <a:t>Over 3 years, the new model for enhanced and critical care seeks to build in resilience to services so that elective care is more protected when emergency demand for critical care activity increases, and that there is more equitable access to critical care across the country, by:</a:t>
            </a:r>
          </a:p>
          <a:p>
            <a:pPr lvl="1"/>
            <a:r>
              <a:rPr lang="en-GB" b="1">
                <a:solidFill>
                  <a:srgbClr val="000000"/>
                </a:solidFill>
              </a:rPr>
              <a:t>Increasing the number of enhanced perioperative care beds (level 1)  available by circa 900 </a:t>
            </a:r>
            <a:r>
              <a:rPr lang="en-GB">
                <a:solidFill>
                  <a:srgbClr val="000000"/>
                </a:solidFill>
              </a:rPr>
              <a:t>so that there is capacity for the 350,000 patients (spells) who need that level of care.</a:t>
            </a:r>
          </a:p>
          <a:p>
            <a:pPr lvl="1"/>
            <a:r>
              <a:rPr lang="en-GB">
                <a:solidFill>
                  <a:srgbClr val="000000"/>
                </a:solidFill>
              </a:rPr>
              <a:t>In doing so it will </a:t>
            </a:r>
            <a:r>
              <a:rPr lang="en-GB" b="1">
                <a:solidFill>
                  <a:srgbClr val="000000"/>
                </a:solidFill>
              </a:rPr>
              <a:t>freeing up approximately 300 critical care beds (level 2 and 3) </a:t>
            </a:r>
            <a:r>
              <a:rPr lang="en-GB">
                <a:solidFill>
                  <a:srgbClr val="000000"/>
                </a:solidFill>
              </a:rPr>
              <a:t>currently used by the 100,000 high risk surgical patients who are accessing critical care beds and can now be treated in enhanced care beds. </a:t>
            </a:r>
          </a:p>
          <a:p>
            <a:pPr lvl="1"/>
            <a:r>
              <a:rPr lang="en-GB" b="1">
                <a:solidFill>
                  <a:srgbClr val="000000"/>
                </a:solidFill>
              </a:rPr>
              <a:t>Increasing in the number of critical care beds (Level 3 equivalent) by 300 </a:t>
            </a:r>
            <a:r>
              <a:rPr lang="en-GB">
                <a:solidFill>
                  <a:srgbClr val="000000"/>
                </a:solidFill>
              </a:rPr>
              <a:t>to enable those areas that are currently under-resourced, to level up care and offer a more equitable access for patients. </a:t>
            </a:r>
          </a:p>
          <a:p>
            <a:pPr lvl="1"/>
            <a:r>
              <a:rPr lang="en-GB" b="1">
                <a:solidFill>
                  <a:srgbClr val="000000"/>
                </a:solidFill>
              </a:rPr>
              <a:t>Creating 200 staffed weaning/rehab beds </a:t>
            </a:r>
            <a:r>
              <a:rPr lang="en-GB">
                <a:solidFill>
                  <a:srgbClr val="000000"/>
                </a:solidFill>
              </a:rPr>
              <a:t>to optimise rehabilitation, reduce delayed discharges, will ensure long term patients are supported appropriately.</a:t>
            </a:r>
            <a:endParaRPr lang="en-GB"/>
          </a:p>
          <a:p>
            <a:r>
              <a:rPr lang="en-GB"/>
              <a:t>Mutual aid, case mix support and transfer of patients where appropriate through a network of providers supported by Operational Delivery Networks and 24/7 transfer services will improve productivity and throughput, ensuring additional resilience and equitable access</a:t>
            </a:r>
          </a:p>
        </p:txBody>
      </p:sp>
      <p:sp>
        <p:nvSpPr>
          <p:cNvPr id="3" name="Title 2">
            <a:extLst>
              <a:ext uri="{FF2B5EF4-FFF2-40B4-BE49-F238E27FC236}">
                <a16:creationId xmlns:a16="http://schemas.microsoft.com/office/drawing/2014/main" id="{FD3CD4AA-1C63-417E-A490-404272D093D4}"/>
              </a:ext>
            </a:extLst>
          </p:cNvPr>
          <p:cNvSpPr>
            <a:spLocks noGrp="1"/>
          </p:cNvSpPr>
          <p:nvPr>
            <p:ph type="title"/>
          </p:nvPr>
        </p:nvSpPr>
        <p:spPr>
          <a:xfrm>
            <a:off x="755010" y="262995"/>
            <a:ext cx="9605394" cy="611649"/>
          </a:xfrm>
          <a:solidFill>
            <a:schemeClr val="bg1">
              <a:lumMod val="95000"/>
            </a:schemeClr>
          </a:solidFill>
        </p:spPr>
        <p:txBody>
          <a:bodyPr/>
          <a:lstStyle/>
          <a:p>
            <a:r>
              <a:rPr lang="en-GB" sz="2800" b="1"/>
              <a:t>Benefits of the enhanced and critical care model</a:t>
            </a:r>
          </a:p>
        </p:txBody>
      </p:sp>
      <p:sp>
        <p:nvSpPr>
          <p:cNvPr id="4" name="Footer Placeholder 3">
            <a:extLst>
              <a:ext uri="{FF2B5EF4-FFF2-40B4-BE49-F238E27FC236}">
                <a16:creationId xmlns:a16="http://schemas.microsoft.com/office/drawing/2014/main" id="{8184D2DD-582D-4A18-892F-A92464FD29E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68692">
                    <a:lumMod val="60000"/>
                    <a:lumOff val="40000"/>
                  </a:srgbClr>
                </a:solidFill>
                <a:effectLst/>
                <a:uLnTx/>
                <a:uFillTx/>
                <a:latin typeface="Arial" charset="0"/>
                <a:cs typeface="Arial" charset="0"/>
              </a:rPr>
              <a:t>Presentation title</a:t>
            </a:r>
          </a:p>
        </p:txBody>
      </p:sp>
      <p:pic>
        <p:nvPicPr>
          <p:cNvPr id="5" name="Picture 4">
            <a:extLst>
              <a:ext uri="{FF2B5EF4-FFF2-40B4-BE49-F238E27FC236}">
                <a16:creationId xmlns:a16="http://schemas.microsoft.com/office/drawing/2014/main" id="{3D21FF62-5823-4742-A83C-47A7CBBB0659}"/>
              </a:ext>
            </a:extLst>
          </p:cNvPr>
          <p:cNvPicPr>
            <a:picLocks noChangeAspect="1"/>
          </p:cNvPicPr>
          <p:nvPr/>
        </p:nvPicPr>
        <p:blipFill>
          <a:blip r:embed="rId2"/>
          <a:stretch>
            <a:fillRect/>
          </a:stretch>
        </p:blipFill>
        <p:spPr>
          <a:xfrm>
            <a:off x="10627716" y="308134"/>
            <a:ext cx="1178959" cy="472916"/>
          </a:xfrm>
          <a:prstGeom prst="rect">
            <a:avLst/>
          </a:prstGeom>
        </p:spPr>
      </p:pic>
    </p:spTree>
    <p:extLst>
      <p:ext uri="{BB962C8B-B14F-4D97-AF65-F5344CB8AC3E}">
        <p14:creationId xmlns:p14="http://schemas.microsoft.com/office/powerpoint/2010/main" val="14382929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4F08C-7149-4DCC-B6A9-88047ADE3FC0}"/>
              </a:ext>
            </a:extLst>
          </p:cNvPr>
          <p:cNvSpPr>
            <a:spLocks noGrp="1"/>
          </p:cNvSpPr>
          <p:nvPr>
            <p:ph type="title"/>
          </p:nvPr>
        </p:nvSpPr>
        <p:spPr/>
        <p:txBody>
          <a:bodyPr/>
          <a:lstStyle/>
          <a:p>
            <a:r>
              <a:rPr lang="en-GB" b="1" dirty="0">
                <a:solidFill>
                  <a:schemeClr val="accent1"/>
                </a:solidFill>
              </a:rPr>
              <a:t>Link between morale and staffing</a:t>
            </a:r>
          </a:p>
        </p:txBody>
      </p:sp>
      <p:sp>
        <p:nvSpPr>
          <p:cNvPr id="3" name="Content Placeholder 2">
            <a:extLst>
              <a:ext uri="{FF2B5EF4-FFF2-40B4-BE49-F238E27FC236}">
                <a16:creationId xmlns:a16="http://schemas.microsoft.com/office/drawing/2014/main" id="{E1123170-1F55-439C-AA53-6A039008CE01}"/>
              </a:ext>
            </a:extLst>
          </p:cNvPr>
          <p:cNvSpPr>
            <a:spLocks noGrp="1"/>
          </p:cNvSpPr>
          <p:nvPr>
            <p:ph idx="1"/>
          </p:nvPr>
        </p:nvSpPr>
        <p:spPr/>
        <p:txBody>
          <a:bodyPr/>
          <a:lstStyle/>
          <a:p>
            <a:r>
              <a:rPr lang="en-GB" dirty="0"/>
              <a:t>Hospitals with good work environments and better professional nurse staffing have more satisfied patients and nurses, and evidence of better quality and safety of care (Aiken et al 2012); this is true of ICU as well (Bae et al 2021)</a:t>
            </a:r>
          </a:p>
          <a:p>
            <a:endParaRPr lang="en-GB" dirty="0"/>
          </a:p>
          <a:p>
            <a:endParaRPr lang="en-GB" dirty="0"/>
          </a:p>
          <a:p>
            <a:pPr marL="0" indent="0" algn="ctr">
              <a:buNone/>
            </a:pPr>
            <a:r>
              <a:rPr lang="en-GB" dirty="0"/>
              <a:t>“</a:t>
            </a:r>
            <a:r>
              <a:rPr lang="en-GB" i="1" dirty="0"/>
              <a:t>Improving hospital work environments could be an affordable organisational strategy to improve patient outcomes and retain qualified nurses providing care directly</a:t>
            </a:r>
            <a:r>
              <a:rPr lang="en-GB" dirty="0"/>
              <a:t>”</a:t>
            </a:r>
          </a:p>
          <a:p>
            <a:endParaRPr lang="en-GB" dirty="0"/>
          </a:p>
          <a:p>
            <a:pPr marL="0" indent="0">
              <a:buNone/>
            </a:pPr>
            <a:endParaRPr lang="en-GB" dirty="0"/>
          </a:p>
          <a:p>
            <a:pPr marL="0" indent="0">
              <a:buNone/>
            </a:pPr>
            <a:endParaRPr lang="en-GB" dirty="0"/>
          </a:p>
        </p:txBody>
      </p:sp>
      <p:sp>
        <p:nvSpPr>
          <p:cNvPr id="5" name="TextBox 4">
            <a:extLst>
              <a:ext uri="{FF2B5EF4-FFF2-40B4-BE49-F238E27FC236}">
                <a16:creationId xmlns:a16="http://schemas.microsoft.com/office/drawing/2014/main" id="{778EA102-EC4B-022E-E295-536F6169FEEF}"/>
              </a:ext>
            </a:extLst>
          </p:cNvPr>
          <p:cNvSpPr txBox="1"/>
          <p:nvPr/>
        </p:nvSpPr>
        <p:spPr>
          <a:xfrm>
            <a:off x="7855887" y="6308209"/>
            <a:ext cx="39671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(Aiken et al 2012, </a:t>
            </a:r>
            <a:r>
              <a:rPr kumimoji="0" lang="en-GB" sz="1800" b="0" i="0" u="none" strike="noStrike" kern="1200" cap="none" spc="0" normalizeH="0" baseline="0" noProof="0" dirty="0">
                <a:ln>
                  <a:noFill/>
                </a:ln>
                <a:solidFill>
                  <a:srgbClr val="333333"/>
                </a:solidFill>
                <a:effectLst/>
                <a:uLnTx/>
                <a:uFillTx/>
                <a:latin typeface="interfaceregular"/>
                <a:ea typeface="+mn-ea"/>
                <a:cs typeface="+mn-cs"/>
              </a:rPr>
              <a:t> </a:t>
            </a:r>
            <a:r>
              <a:rPr kumimoji="0" lang="en-GB" sz="1800" b="0" i="1" u="none" strike="noStrike" kern="1200" cap="none" spc="0" normalizeH="0" baseline="0" noProof="0" dirty="0">
                <a:ln>
                  <a:noFill/>
                </a:ln>
                <a:solidFill>
                  <a:srgbClr val="333333"/>
                </a:solidFill>
                <a:effectLst/>
                <a:uLnTx/>
                <a:uFillTx/>
                <a:latin typeface="interfaceregular"/>
                <a:ea typeface="+mn-ea"/>
                <a:cs typeface="+mn-cs"/>
              </a:rPr>
              <a:t>BMJ</a:t>
            </a:r>
            <a:r>
              <a:rPr kumimoji="0" lang="en-GB" sz="1800" b="0" i="0" u="none" strike="noStrike" kern="1200" cap="none" spc="0" normalizeH="0" baseline="0" noProof="0" dirty="0">
                <a:ln>
                  <a:noFill/>
                </a:ln>
                <a:solidFill>
                  <a:srgbClr val="333333"/>
                </a:solidFill>
                <a:effectLst/>
                <a:uLnTx/>
                <a:uFillTx/>
                <a:latin typeface="interfaceregular"/>
                <a:ea typeface="+mn-ea"/>
                <a:cs typeface="+mn-cs"/>
              </a:rPr>
              <a:t> 2012;344:e1717)</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157460"/>
      </p:ext>
    </p:extLst>
  </p:cSld>
  <p:clrMapOvr>
    <a:masterClrMapping/>
  </p:clrMapOvr>
  <mc:AlternateContent xmlns:mc="http://schemas.openxmlformats.org/markup-compatibility/2006" xmlns:p14="http://schemas.microsoft.com/office/powerpoint/2010/main">
    <mc:Choice Requires="p14">
      <p:transition spd="slow" p14:dur="2000" advTm="21103"/>
    </mc:Choice>
    <mc:Fallback xmlns="">
      <p:transition spd="slow" advTm="21103"/>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81C8-F8A1-43E5-B5E2-4AC5FCCCE068}"/>
              </a:ext>
            </a:extLst>
          </p:cNvPr>
          <p:cNvSpPr>
            <a:spLocks noGrp="1"/>
          </p:cNvSpPr>
          <p:nvPr>
            <p:ph type="title"/>
          </p:nvPr>
        </p:nvSpPr>
        <p:spPr/>
        <p:txBody>
          <a:bodyPr/>
          <a:lstStyle/>
          <a:p>
            <a:r>
              <a:rPr lang="en-GB" b="1" dirty="0">
                <a:solidFill>
                  <a:schemeClr val="accent1"/>
                </a:solidFill>
              </a:rPr>
              <a:t>ICU nurse outcomes and staffing</a:t>
            </a:r>
          </a:p>
        </p:txBody>
      </p:sp>
      <p:sp>
        <p:nvSpPr>
          <p:cNvPr id="5" name="TextBox 4">
            <a:extLst>
              <a:ext uri="{FF2B5EF4-FFF2-40B4-BE49-F238E27FC236}">
                <a16:creationId xmlns:a16="http://schemas.microsoft.com/office/drawing/2014/main" id="{9A9D8DDC-C09D-4418-BE19-634D58C594D0}"/>
              </a:ext>
            </a:extLst>
          </p:cNvPr>
          <p:cNvSpPr txBox="1"/>
          <p:nvPr/>
        </p:nvSpPr>
        <p:spPr>
          <a:xfrm>
            <a:off x="680484" y="1528073"/>
            <a:ext cx="11057860" cy="4647426"/>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Bae et al (2021)’s review - six studies found the positive relationships between nurse staffing and adverse nurse outcomes.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Nurse to patient ratio was positively related to burnout, stress, and fatigue.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BUT Job dissatisfaction and plan to leave were not related to the nurse to patient ratio, nor were Nurse hours per patient day or perceptions of adequate nurse staffing associated with intent to leave.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Perception of adequate nurse staffing was negatively related to stress and job dissatisfaction, high burnout, intention to leave, and back pain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TextBox 2">
            <a:extLst>
              <a:ext uri="{FF2B5EF4-FFF2-40B4-BE49-F238E27FC236}">
                <a16:creationId xmlns:a16="http://schemas.microsoft.com/office/drawing/2014/main" id="{349B6925-39FE-D877-1DC8-03B99F263DB9}"/>
              </a:ext>
            </a:extLst>
          </p:cNvPr>
          <p:cNvSpPr txBox="1"/>
          <p:nvPr/>
        </p:nvSpPr>
        <p:spPr>
          <a:xfrm>
            <a:off x="6010275" y="6238999"/>
            <a:ext cx="597612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(Bae et al 2021,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Nurs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Crit Care, 1–10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doi</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10.1111/nicc.12588)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710521"/>
      </p:ext>
    </p:extLst>
  </p:cSld>
  <p:clrMapOvr>
    <a:masterClrMapping/>
  </p:clrMapOvr>
  <mc:AlternateContent xmlns:mc="http://schemas.openxmlformats.org/markup-compatibility/2006" xmlns:p14="http://schemas.microsoft.com/office/powerpoint/2010/main">
    <mc:Choice Requires="p14">
      <p:transition spd="slow" p14:dur="2000" advTm="41560"/>
    </mc:Choice>
    <mc:Fallback xmlns="">
      <p:transition spd="slow" advTm="4156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DABFD-308A-49BD-BE03-2953E225A599}"/>
              </a:ext>
            </a:extLst>
          </p:cNvPr>
          <p:cNvSpPr>
            <a:spLocks noGrp="1"/>
          </p:cNvSpPr>
          <p:nvPr>
            <p:ph type="title"/>
          </p:nvPr>
        </p:nvSpPr>
        <p:spPr/>
        <p:txBody>
          <a:bodyPr/>
          <a:lstStyle/>
          <a:p>
            <a:r>
              <a:rPr lang="en-GB" b="1" dirty="0">
                <a:solidFill>
                  <a:schemeClr val="accent1"/>
                </a:solidFill>
              </a:rPr>
              <a:t>What will help?</a:t>
            </a:r>
          </a:p>
        </p:txBody>
      </p:sp>
      <p:sp>
        <p:nvSpPr>
          <p:cNvPr id="3" name="Content Placeholder 2">
            <a:extLst>
              <a:ext uri="{FF2B5EF4-FFF2-40B4-BE49-F238E27FC236}">
                <a16:creationId xmlns:a16="http://schemas.microsoft.com/office/drawing/2014/main" id="{547BD31A-54E9-4C0B-8D60-2DEFBAC64E4D}"/>
              </a:ext>
            </a:extLst>
          </p:cNvPr>
          <p:cNvSpPr>
            <a:spLocks noGrp="1"/>
          </p:cNvSpPr>
          <p:nvPr>
            <p:ph idx="1"/>
          </p:nvPr>
        </p:nvSpPr>
        <p:spPr>
          <a:xfrm>
            <a:off x="838200" y="1822450"/>
            <a:ext cx="10934700" cy="873125"/>
          </a:xfrm>
        </p:spPr>
        <p:txBody>
          <a:bodyPr>
            <a:normAutofit/>
          </a:bodyPr>
          <a:lstStyle/>
          <a:p>
            <a:r>
              <a:rPr lang="en-GB" dirty="0"/>
              <a:t>Big data needed – mustn’t shy away from this and need to build it in at a </a:t>
            </a:r>
            <a:r>
              <a:rPr lang="en-GB" b="1" dirty="0"/>
              <a:t>systems level</a:t>
            </a:r>
          </a:p>
          <a:p>
            <a:endParaRPr lang="en-GB" dirty="0"/>
          </a:p>
          <a:p>
            <a:pPr marL="0" indent="0">
              <a:buNone/>
            </a:pPr>
            <a:endParaRPr lang="en-GB" dirty="0"/>
          </a:p>
        </p:txBody>
      </p:sp>
      <p:sp>
        <p:nvSpPr>
          <p:cNvPr id="8" name="TextBox 7">
            <a:extLst>
              <a:ext uri="{FF2B5EF4-FFF2-40B4-BE49-F238E27FC236}">
                <a16:creationId xmlns:a16="http://schemas.microsoft.com/office/drawing/2014/main" id="{4BD0D7AB-F3C1-787C-33C8-1C36EEBA00AE}"/>
              </a:ext>
            </a:extLst>
          </p:cNvPr>
          <p:cNvSpPr txBox="1"/>
          <p:nvPr/>
        </p:nvSpPr>
        <p:spPr>
          <a:xfrm>
            <a:off x="838200" y="3219449"/>
            <a:ext cx="5095875" cy="295465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Using EPR patient data and linking to patient outcomes*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Teams and Nurse characteristics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Look at intention to leave, turnover, agency use, experience of work, work environments at all levels (unit/hospital), culture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D4FBBAE-4D5B-8F68-995F-81763F3E3912}"/>
              </a:ext>
            </a:extLst>
          </p:cNvPr>
          <p:cNvSpPr txBox="1"/>
          <p:nvPr/>
        </p:nvSpPr>
        <p:spPr>
          <a:xfrm>
            <a:off x="6095998" y="3219449"/>
            <a:ext cx="5753101" cy="304698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Effects of nurse staffing and costs of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Develop real-time quality metrics and outcome that link nursing workload, nurse-sensitive outcomes and that capture the ability to meet patient care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Evidence: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prospective, experimental designs, time-series analysis, process-based designs. </a:t>
            </a:r>
          </a:p>
        </p:txBody>
      </p:sp>
    </p:spTree>
    <p:extLst>
      <p:ext uri="{BB962C8B-B14F-4D97-AF65-F5344CB8AC3E}">
        <p14:creationId xmlns:p14="http://schemas.microsoft.com/office/powerpoint/2010/main" val="3810146762"/>
      </p:ext>
    </p:extLst>
  </p:cSld>
  <p:clrMapOvr>
    <a:masterClrMapping/>
  </p:clrMapOvr>
  <mc:AlternateContent xmlns:mc="http://schemas.openxmlformats.org/markup-compatibility/2006" xmlns:p14="http://schemas.microsoft.com/office/powerpoint/2010/main">
    <mc:Choice Requires="p14">
      <p:transition spd="slow" p14:dur="2000" advTm="30091"/>
    </mc:Choice>
    <mc:Fallback xmlns="">
      <p:transition spd="slow" advTm="30091"/>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with her hands on her face&#10;&#10;Description automatically generated with medium confidence">
            <a:extLst>
              <a:ext uri="{FF2B5EF4-FFF2-40B4-BE49-F238E27FC236}">
                <a16:creationId xmlns:a16="http://schemas.microsoft.com/office/drawing/2014/main" id="{BED6CC4E-4E29-2831-C5A6-CD2C40E3AE65}"/>
              </a:ext>
            </a:extLst>
          </p:cNvPr>
          <p:cNvPicPr>
            <a:picLocks noChangeAspect="1"/>
          </p:cNvPicPr>
          <p:nvPr/>
        </p:nvPicPr>
        <p:blipFill rotWithShape="1">
          <a:blip r:embed="rId2">
            <a:extLst>
              <a:ext uri="{28A0092B-C50C-407E-A947-70E740481C1C}">
                <a14:useLocalDpi xmlns:a14="http://schemas.microsoft.com/office/drawing/2010/main" val="0"/>
              </a:ext>
            </a:extLst>
          </a:blip>
          <a:srcRect b="10224"/>
          <a:stretch/>
        </p:blipFill>
        <p:spPr>
          <a:xfrm>
            <a:off x="2522356" y="10"/>
            <a:ext cx="9669642" cy="6857990"/>
          </a:xfrm>
          <a:prstGeom prst="rect">
            <a:avLst/>
          </a:prstGeom>
        </p:spPr>
      </p:pic>
      <p:sp>
        <p:nvSpPr>
          <p:cNvPr id="18"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6ED4E5-CF41-1F9A-1BFA-A549DDA0A59F}"/>
              </a:ext>
            </a:extLst>
          </p:cNvPr>
          <p:cNvSpPr>
            <a:spLocks noGrp="1"/>
          </p:cNvSpPr>
          <p:nvPr>
            <p:ph type="title"/>
          </p:nvPr>
        </p:nvSpPr>
        <p:spPr>
          <a:xfrm>
            <a:off x="552450" y="136525"/>
            <a:ext cx="4495800" cy="1899912"/>
          </a:xfrm>
        </p:spPr>
        <p:txBody>
          <a:bodyPr>
            <a:normAutofit/>
          </a:bodyPr>
          <a:lstStyle/>
          <a:p>
            <a:r>
              <a:rPr lang="en-GB" b="1" dirty="0">
                <a:solidFill>
                  <a:schemeClr val="accent1"/>
                </a:solidFill>
              </a:rPr>
              <a:t>Practical approaches</a:t>
            </a:r>
          </a:p>
        </p:txBody>
      </p:sp>
      <p:sp>
        <p:nvSpPr>
          <p:cNvPr id="3" name="Content Placeholder 2">
            <a:extLst>
              <a:ext uri="{FF2B5EF4-FFF2-40B4-BE49-F238E27FC236}">
                <a16:creationId xmlns:a16="http://schemas.microsoft.com/office/drawing/2014/main" id="{258E2084-48C4-DA9C-5671-071F19532781}"/>
              </a:ext>
            </a:extLst>
          </p:cNvPr>
          <p:cNvSpPr>
            <a:spLocks noGrp="1"/>
          </p:cNvSpPr>
          <p:nvPr>
            <p:ph idx="1"/>
          </p:nvPr>
        </p:nvSpPr>
        <p:spPr>
          <a:xfrm>
            <a:off x="838200" y="2434201"/>
            <a:ext cx="4582886" cy="3742762"/>
          </a:xfrm>
        </p:spPr>
        <p:txBody>
          <a:bodyPr>
            <a:noAutofit/>
          </a:bodyPr>
          <a:lstStyle/>
          <a:p>
            <a:r>
              <a:rPr lang="en-GB" dirty="0"/>
              <a:t>Sharing the workload; </a:t>
            </a:r>
          </a:p>
          <a:p>
            <a:r>
              <a:rPr lang="en-GB" dirty="0"/>
              <a:t>Supporting colleagues; </a:t>
            </a:r>
          </a:p>
          <a:p>
            <a:r>
              <a:rPr lang="en-GB" dirty="0"/>
              <a:t>Buddy wards systems and networks; </a:t>
            </a:r>
          </a:p>
          <a:p>
            <a:r>
              <a:rPr lang="en-GB" dirty="0"/>
              <a:t>Skills and competence appraisal; </a:t>
            </a:r>
          </a:p>
          <a:p>
            <a:r>
              <a:rPr lang="en-GB" dirty="0"/>
              <a:t>Education opportunities; </a:t>
            </a:r>
          </a:p>
          <a:p>
            <a:r>
              <a:rPr lang="en-GB" dirty="0"/>
              <a:t>Career frameworks </a:t>
            </a:r>
          </a:p>
          <a:p>
            <a:r>
              <a:rPr lang="en-GB" dirty="0"/>
              <a:t>“Wellbeing” </a:t>
            </a:r>
          </a:p>
          <a:p>
            <a:endParaRPr lang="en-GB" dirty="0"/>
          </a:p>
        </p:txBody>
      </p:sp>
    </p:spTree>
    <p:extLst>
      <p:ext uri="{BB962C8B-B14F-4D97-AF65-F5344CB8AC3E}">
        <p14:creationId xmlns:p14="http://schemas.microsoft.com/office/powerpoint/2010/main" val="91774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155D8-E541-46E9-AC0A-43B68859A460}"/>
              </a:ext>
            </a:extLst>
          </p:cNvPr>
          <p:cNvSpPr>
            <a:spLocks noGrp="1"/>
          </p:cNvSpPr>
          <p:nvPr>
            <p:ph type="title"/>
          </p:nvPr>
        </p:nvSpPr>
        <p:spPr/>
        <p:txBody>
          <a:bodyPr/>
          <a:lstStyle/>
          <a:p>
            <a:r>
              <a:rPr lang="en-GB" b="1" dirty="0">
                <a:solidFill>
                  <a:schemeClr val="accent1"/>
                </a:solidFill>
              </a:rPr>
              <a:t>Nursing leadership</a:t>
            </a:r>
          </a:p>
        </p:txBody>
      </p:sp>
      <p:sp>
        <p:nvSpPr>
          <p:cNvPr id="3" name="Content Placeholder 2">
            <a:extLst>
              <a:ext uri="{FF2B5EF4-FFF2-40B4-BE49-F238E27FC236}">
                <a16:creationId xmlns:a16="http://schemas.microsoft.com/office/drawing/2014/main" id="{E44A711C-4DAD-4901-858B-421B392E26AC}"/>
              </a:ext>
            </a:extLst>
          </p:cNvPr>
          <p:cNvSpPr>
            <a:spLocks noGrp="1"/>
          </p:cNvSpPr>
          <p:nvPr>
            <p:ph idx="1"/>
          </p:nvPr>
        </p:nvSpPr>
        <p:spPr>
          <a:xfrm>
            <a:off x="695325" y="1690688"/>
            <a:ext cx="10858499" cy="4648298"/>
          </a:xfrm>
        </p:spPr>
        <p:txBody>
          <a:bodyPr>
            <a:normAutofit fontScale="85000" lnSpcReduction="20000"/>
          </a:bodyPr>
          <a:lstStyle/>
          <a:p>
            <a:pPr>
              <a:lnSpc>
                <a:spcPct val="120000"/>
              </a:lnSpc>
            </a:pPr>
            <a:r>
              <a:rPr lang="en-GB" sz="3300" b="1" dirty="0"/>
              <a:t>Positive leadership</a:t>
            </a:r>
            <a:r>
              <a:rPr lang="en-GB" sz="3300" dirty="0"/>
              <a:t> behaviours, styles or practices and increased patient satisfaction and </a:t>
            </a:r>
            <a:r>
              <a:rPr lang="en-GB" sz="3300" b="1" dirty="0"/>
              <a:t>reduced adverse events</a:t>
            </a:r>
            <a:r>
              <a:rPr lang="en-GB" sz="3300" dirty="0"/>
              <a:t> (Cummings and Wong, 2007)</a:t>
            </a:r>
          </a:p>
          <a:p>
            <a:pPr>
              <a:lnSpc>
                <a:spcPct val="120000"/>
              </a:lnSpc>
            </a:pPr>
            <a:endParaRPr lang="en-GB" sz="3300" dirty="0"/>
          </a:p>
          <a:p>
            <a:r>
              <a:rPr lang="en-GB" dirty="0"/>
              <a:t>Transformational</a:t>
            </a:r>
          </a:p>
          <a:p>
            <a:r>
              <a:rPr lang="en-GB" dirty="0"/>
              <a:t>Supportive</a:t>
            </a:r>
          </a:p>
          <a:p>
            <a:r>
              <a:rPr lang="en-GB" dirty="0"/>
              <a:t>Empowering</a:t>
            </a:r>
          </a:p>
          <a:p>
            <a:r>
              <a:rPr lang="en-GB" dirty="0"/>
              <a:t>Emotionally intelligent</a:t>
            </a:r>
          </a:p>
          <a:p>
            <a:r>
              <a:rPr lang="en-GB" dirty="0"/>
              <a:t>Resonant (joint sense of purpose)</a:t>
            </a:r>
          </a:p>
          <a:p>
            <a:r>
              <a:rPr lang="en-GB" dirty="0"/>
              <a:t>Relationship-orientated</a:t>
            </a:r>
          </a:p>
          <a:p>
            <a:r>
              <a:rPr lang="en-GB" dirty="0"/>
              <a:t>Compassionate</a:t>
            </a:r>
          </a:p>
          <a:p>
            <a:r>
              <a:rPr lang="en-GB" dirty="0"/>
              <a:t>Shared/Collective</a:t>
            </a:r>
          </a:p>
        </p:txBody>
      </p:sp>
      <p:sp>
        <p:nvSpPr>
          <p:cNvPr id="4" name="TextBox 3">
            <a:extLst>
              <a:ext uri="{FF2B5EF4-FFF2-40B4-BE49-F238E27FC236}">
                <a16:creationId xmlns:a16="http://schemas.microsoft.com/office/drawing/2014/main" id="{7FBF2D58-3982-7B68-F467-67CA368B5E7E}"/>
              </a:ext>
            </a:extLst>
          </p:cNvPr>
          <p:cNvSpPr txBox="1"/>
          <p:nvPr/>
        </p:nvSpPr>
        <p:spPr>
          <a:xfrm>
            <a:off x="7248525" y="6338986"/>
            <a:ext cx="497225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(Cummings and Wong, 2007 </a:t>
            </a:r>
            <a:r>
              <a:rPr kumimoji="0" lang="en-GB" sz="1400" b="0" i="0" u="none" strike="noStrike" kern="1200" cap="none" spc="0" normalizeH="0" baseline="0" noProof="0" dirty="0">
                <a:ln>
                  <a:noFill/>
                </a:ln>
                <a:solidFill>
                  <a:srgbClr val="232323"/>
                </a:solidFill>
                <a:effectLst/>
                <a:uLnTx/>
                <a:uFillTx/>
                <a:latin typeface="Calibri" panose="020F0502020204030204"/>
                <a:ea typeface="+mn-ea"/>
                <a:cs typeface="+mn-cs"/>
              </a:rPr>
              <a:t>J Nursing Management, 15, 508-521)</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027569"/>
      </p:ext>
    </p:extLst>
  </p:cSld>
  <p:clrMapOvr>
    <a:masterClrMapping/>
  </p:clrMapOvr>
  <mc:AlternateContent xmlns:mc="http://schemas.openxmlformats.org/markup-compatibility/2006" xmlns:p14="http://schemas.microsoft.com/office/powerpoint/2010/main">
    <mc:Choice Requires="p14">
      <p:transition spd="slow" p14:dur="2000" advTm="50231"/>
    </mc:Choice>
    <mc:Fallback xmlns="">
      <p:transition spd="slow" advTm="50231"/>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DB66F6E8-4D4A-4907-940A-774703A2D0F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16005" y="5367908"/>
            <a:ext cx="3175996" cy="1490093"/>
          </a:xfrm>
          <a:custGeom>
            <a:avLst/>
            <a:gdLst>
              <a:gd name="connsiteX0" fmla="*/ 2485888 w 3175996"/>
              <a:gd name="connsiteY0" fmla="*/ 1490093 h 1490093"/>
              <a:gd name="connsiteX1" fmla="*/ 0 w 3175996"/>
              <a:gd name="connsiteY1" fmla="*/ 1490093 h 1490093"/>
              <a:gd name="connsiteX2" fmla="*/ 0 w 3175996"/>
              <a:gd name="connsiteY2" fmla="*/ 0 h 1490093"/>
              <a:gd name="connsiteX3" fmla="*/ 3175996 w 3175996"/>
              <a:gd name="connsiteY3" fmla="*/ 0 h 1490093"/>
            </a:gdLst>
            <a:ahLst/>
            <a:cxnLst>
              <a:cxn ang="0">
                <a:pos x="connsiteX0" y="connsiteY0"/>
              </a:cxn>
              <a:cxn ang="0">
                <a:pos x="connsiteX1" y="connsiteY1"/>
              </a:cxn>
              <a:cxn ang="0">
                <a:pos x="connsiteX2" y="connsiteY2"/>
              </a:cxn>
              <a:cxn ang="0">
                <a:pos x="connsiteX3" y="connsiteY3"/>
              </a:cxn>
            </a:cxnLst>
            <a:rect l="l" t="t" r="r" b="b"/>
            <a:pathLst>
              <a:path w="3175996" h="1490093">
                <a:moveTo>
                  <a:pt x="2485888" y="1490093"/>
                </a:moveTo>
                <a:lnTo>
                  <a:pt x="0" y="1490093"/>
                </a:lnTo>
                <a:lnTo>
                  <a:pt x="0" y="0"/>
                </a:lnTo>
                <a:lnTo>
                  <a:pt x="3175996"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8F1F5A56-E82B-4FD5-9025-B72896FFBB6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262" y="5367908"/>
            <a:ext cx="9566296" cy="1490093"/>
          </a:xfrm>
          <a:custGeom>
            <a:avLst/>
            <a:gdLst>
              <a:gd name="connsiteX0" fmla="*/ 0 w 9566296"/>
              <a:gd name="connsiteY0" fmla="*/ 0 h 1490093"/>
              <a:gd name="connsiteX1" fmla="*/ 405267 w 9566296"/>
              <a:gd name="connsiteY1" fmla="*/ 0 h 1490093"/>
              <a:gd name="connsiteX2" fmla="*/ 631857 w 9566296"/>
              <a:gd name="connsiteY2" fmla="*/ 0 h 1490093"/>
              <a:gd name="connsiteX3" fmla="*/ 2451761 w 9566296"/>
              <a:gd name="connsiteY3" fmla="*/ 0 h 1490093"/>
              <a:gd name="connsiteX4" fmla="*/ 2901880 w 9566296"/>
              <a:gd name="connsiteY4" fmla="*/ 0 h 1490093"/>
              <a:gd name="connsiteX5" fmla="*/ 3641106 w 9566296"/>
              <a:gd name="connsiteY5" fmla="*/ 0 h 1490093"/>
              <a:gd name="connsiteX6" fmla="*/ 9566296 w 9566296"/>
              <a:gd name="connsiteY6" fmla="*/ 0 h 1490093"/>
              <a:gd name="connsiteX7" fmla="*/ 8876188 w 9566296"/>
              <a:gd name="connsiteY7" fmla="*/ 1490093 h 1490093"/>
              <a:gd name="connsiteX8" fmla="*/ 631857 w 9566296"/>
              <a:gd name="connsiteY8" fmla="*/ 1490093 h 1490093"/>
              <a:gd name="connsiteX9" fmla="*/ 405267 w 9566296"/>
              <a:gd name="connsiteY9" fmla="*/ 1490093 h 1490093"/>
              <a:gd name="connsiteX10" fmla="*/ 0 w 9566296"/>
              <a:gd name="connsiteY10"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66296" h="1490093">
                <a:moveTo>
                  <a:pt x="0" y="0"/>
                </a:moveTo>
                <a:lnTo>
                  <a:pt x="405267" y="0"/>
                </a:lnTo>
                <a:lnTo>
                  <a:pt x="631857" y="0"/>
                </a:lnTo>
                <a:lnTo>
                  <a:pt x="2451761" y="0"/>
                </a:lnTo>
                <a:lnTo>
                  <a:pt x="2901880" y="0"/>
                </a:lnTo>
                <a:lnTo>
                  <a:pt x="3641106" y="0"/>
                </a:lnTo>
                <a:lnTo>
                  <a:pt x="9566296" y="0"/>
                </a:lnTo>
                <a:lnTo>
                  <a:pt x="8876188" y="1490093"/>
                </a:lnTo>
                <a:lnTo>
                  <a:pt x="631857" y="1490093"/>
                </a:lnTo>
                <a:lnTo>
                  <a:pt x="405267" y="1490093"/>
                </a:lnTo>
                <a:lnTo>
                  <a:pt x="0" y="1490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2F676A5-9DF1-4502-8A2F-940326B7C1A4}"/>
              </a:ext>
            </a:extLst>
          </p:cNvPr>
          <p:cNvSpPr>
            <a:spLocks noGrp="1"/>
          </p:cNvSpPr>
          <p:nvPr>
            <p:ph type="title"/>
          </p:nvPr>
        </p:nvSpPr>
        <p:spPr>
          <a:xfrm>
            <a:off x="838200" y="5529884"/>
            <a:ext cx="8078342" cy="1096331"/>
          </a:xfrm>
        </p:spPr>
        <p:txBody>
          <a:bodyPr>
            <a:normAutofit/>
          </a:bodyPr>
          <a:lstStyle/>
          <a:p>
            <a:r>
              <a:rPr lang="en-GB" b="1" dirty="0">
                <a:solidFill>
                  <a:schemeClr val="accent1"/>
                </a:solidFill>
              </a:rPr>
              <a:t>Conclusion</a:t>
            </a:r>
          </a:p>
        </p:txBody>
      </p:sp>
      <p:graphicFrame>
        <p:nvGraphicFramePr>
          <p:cNvPr id="5" name="Content Placeholder 2"/>
          <p:cNvGraphicFramePr>
            <a:graphicFrameLocks noGrp="1"/>
          </p:cNvGraphicFramePr>
          <p:nvPr>
            <p:ph idx="1"/>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6370412"/>
      </p:ext>
    </p:extLst>
  </p:cSld>
  <p:clrMapOvr>
    <a:masterClrMapping/>
  </p:clrMapOvr>
  <mc:AlternateContent xmlns:mc="http://schemas.openxmlformats.org/markup-compatibility/2006" xmlns:p14="http://schemas.microsoft.com/office/powerpoint/2010/main">
    <mc:Choice Requires="p14">
      <p:transition spd="slow" p14:dur="2000" advTm="28197"/>
    </mc:Choice>
    <mc:Fallback xmlns="">
      <p:transition spd="slow" advTm="28197"/>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B2FB5-2A4F-4332-A065-A0CE11DD62AE}"/>
              </a:ext>
            </a:extLst>
          </p:cNvPr>
          <p:cNvSpPr>
            <a:spLocks noGrp="1"/>
          </p:cNvSpPr>
          <p:nvPr>
            <p:ph type="title"/>
          </p:nvPr>
        </p:nvSpPr>
        <p:spPr/>
        <p:txBody>
          <a:bodyPr/>
          <a:lstStyle/>
          <a:p>
            <a:r>
              <a:rPr lang="en-GB" b="1" dirty="0">
                <a:solidFill>
                  <a:schemeClr val="accent1"/>
                </a:solidFill>
              </a:rPr>
              <a:t>Articulating our value</a:t>
            </a:r>
          </a:p>
        </p:txBody>
      </p:sp>
      <p:sp>
        <p:nvSpPr>
          <p:cNvPr id="3" name="Content Placeholder 2">
            <a:extLst>
              <a:ext uri="{FF2B5EF4-FFF2-40B4-BE49-F238E27FC236}">
                <a16:creationId xmlns:a16="http://schemas.microsoft.com/office/drawing/2014/main" id="{36FC3B5B-29E7-4ED2-A11C-4AF25BBD3039}"/>
              </a:ext>
            </a:extLst>
          </p:cNvPr>
          <p:cNvSpPr>
            <a:spLocks noGrp="1"/>
          </p:cNvSpPr>
          <p:nvPr>
            <p:ph idx="1"/>
          </p:nvPr>
        </p:nvSpPr>
        <p:spPr/>
        <p:txBody>
          <a:bodyPr>
            <a:normAutofit/>
          </a:bodyPr>
          <a:lstStyle/>
          <a:p>
            <a:pPr>
              <a:lnSpc>
                <a:spcPct val="150000"/>
              </a:lnSpc>
            </a:pPr>
            <a:r>
              <a:rPr lang="en-GB" sz="3600" dirty="0"/>
              <a:t>At patient level</a:t>
            </a:r>
          </a:p>
          <a:p>
            <a:pPr>
              <a:lnSpc>
                <a:spcPct val="150000"/>
              </a:lnSpc>
            </a:pPr>
            <a:r>
              <a:rPr lang="en-GB" sz="3600" dirty="0"/>
              <a:t>Interdisciplinary level</a:t>
            </a:r>
          </a:p>
          <a:p>
            <a:pPr>
              <a:lnSpc>
                <a:spcPct val="150000"/>
              </a:lnSpc>
            </a:pPr>
            <a:r>
              <a:rPr lang="en-GB" sz="3600" dirty="0"/>
              <a:t>At unit level and board level</a:t>
            </a:r>
          </a:p>
          <a:p>
            <a:pPr>
              <a:lnSpc>
                <a:spcPct val="150000"/>
              </a:lnSpc>
            </a:pPr>
            <a:r>
              <a:rPr lang="en-GB" sz="3600" dirty="0"/>
              <a:t>More broadly in society</a:t>
            </a:r>
          </a:p>
        </p:txBody>
      </p:sp>
      <p:pic>
        <p:nvPicPr>
          <p:cNvPr id="4" name="Picture 3">
            <a:extLst>
              <a:ext uri="{FF2B5EF4-FFF2-40B4-BE49-F238E27FC236}">
                <a16:creationId xmlns:a16="http://schemas.microsoft.com/office/drawing/2014/main" id="{28E49A42-6A79-4268-AD21-2777C8C59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6658" y="2016130"/>
            <a:ext cx="3193530" cy="3193530"/>
          </a:xfrm>
          <a:prstGeom prst="rect">
            <a:avLst/>
          </a:prstGeom>
        </p:spPr>
      </p:pic>
      <p:sp>
        <p:nvSpPr>
          <p:cNvPr id="5" name="TextBox 4">
            <a:extLst>
              <a:ext uri="{FF2B5EF4-FFF2-40B4-BE49-F238E27FC236}">
                <a16:creationId xmlns:a16="http://schemas.microsoft.com/office/drawing/2014/main" id="{8276A66E-D067-41BC-B3FA-20B00F34D783}"/>
              </a:ext>
            </a:extLst>
          </p:cNvPr>
          <p:cNvSpPr txBox="1"/>
          <p:nvPr/>
        </p:nvSpPr>
        <p:spPr>
          <a:xfrm>
            <a:off x="838200" y="1578454"/>
            <a:ext cx="10300586" cy="452431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black"/>
                </a:solidFill>
                <a:effectLst/>
                <a:uLnTx/>
                <a:uFillTx/>
                <a:latin typeface="Calibri" panose="020F0502020204030204"/>
                <a:ea typeface="+mn-ea"/>
                <a:cs typeface="+mn-cs"/>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n.pattison@herts.ac.uk</a:t>
            </a:r>
            <a:r>
              <a:rPr kumimoji="0" lang="en-GB" sz="7200" b="0" i="0" u="none" strike="noStrike" kern="1200" cap="none" spc="0" normalizeH="0" baseline="0" noProof="0" dirty="0">
                <a:ln>
                  <a:noFill/>
                </a:ln>
                <a:solidFill>
                  <a:prstClr val="black"/>
                </a:solidFill>
                <a:effectLst/>
                <a:uLnTx/>
                <a:uFillTx/>
                <a:latin typeface="Calibri" panose="020F0502020204030204"/>
                <a:ea typeface="+mn-ea"/>
                <a:cs typeface="+mn-cs"/>
              </a:rPr>
              <a:t> @drnatpat</a:t>
            </a:r>
          </a:p>
        </p:txBody>
      </p:sp>
    </p:spTree>
    <p:custDataLst>
      <p:tags r:id="rId1"/>
    </p:custDataLst>
    <p:extLst>
      <p:ext uri="{BB962C8B-B14F-4D97-AF65-F5344CB8AC3E}">
        <p14:creationId xmlns:p14="http://schemas.microsoft.com/office/powerpoint/2010/main" val="1478149550"/>
      </p:ext>
    </p:extLst>
  </p:cSld>
  <p:clrMapOvr>
    <a:masterClrMapping/>
  </p:clrMapOvr>
  <mc:AlternateContent xmlns:mc="http://schemas.openxmlformats.org/markup-compatibility/2006" xmlns:p14="http://schemas.microsoft.com/office/powerpoint/2010/main">
    <mc:Choice Requires="p14">
      <p:transition spd="slow" p14:dur="2000" advTm="28514"/>
    </mc:Choice>
    <mc:Fallback xmlns="">
      <p:transition spd="slow" advTm="285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duotone>
              <a:srgbClr val="4F81BD">
                <a:shade val="45000"/>
                <a:satMod val="135000"/>
              </a:srgbClr>
              <a:prstClr val="white"/>
            </a:duotone>
            <a:extLst>
              <a:ext uri="{BEBA8EAE-BF5A-486C-A8C5-ECC9F3942E4B}">
                <a14:imgProps xmlns:a14="http://schemas.microsoft.com/office/drawing/2010/main">
                  <a14:imgLayer r:embed="rId3">
                    <a14:imgEffect>
                      <a14:backgroundRemoval t="7153" b="74691" l="1654" r="89982">
                        <a14:foregroundMark x1="37500" y1="40715" x2="37500" y2="40715"/>
                        <a14:foregroundMark x1="35754" y1="36314" x2="39614" y2="38927"/>
                        <a14:foregroundMark x1="39614" y1="39065" x2="39614" y2="39065"/>
                        <a14:foregroundMark x1="35662" y1="56946" x2="35662" y2="56946"/>
                        <a14:foregroundMark x1="27298" y1="63961" x2="36121" y2="50757"/>
                        <a14:foregroundMark x1="27298" y1="65199" x2="42004" y2="65199"/>
                        <a14:foregroundMark x1="45772" y1="64924" x2="45772" y2="64924"/>
                        <a14:foregroundMark x1="47243" y1="64512" x2="47243" y2="64512"/>
                        <a14:foregroundMark x1="52574" y1="65750" x2="52574" y2="65750"/>
                        <a14:foregroundMark x1="53676" y1="63824" x2="53676" y2="63824"/>
                        <a14:foregroundMark x1="52574" y1="59010" x2="52574" y2="59010"/>
                        <a14:foregroundMark x1="52114" y1="54883" x2="43566" y2="64924"/>
                        <a14:foregroundMark x1="60202" y1="27373" x2="63971" y2="38927"/>
                        <a14:foregroundMark x1="65533" y1="14443" x2="73621" y2="16781"/>
                        <a14:foregroundMark x1="69577" y1="12242" x2="69577" y2="12242"/>
                        <a14:foregroundMark x1="69669" y1="64649" x2="69669" y2="64649"/>
                        <a14:foregroundMark x1="74081" y1="43879" x2="82353" y2="61761"/>
                        <a14:foregroundMark x1="73621" y1="42091" x2="73621" y2="42091"/>
                        <a14:foregroundMark x1="70221" y1="44842" x2="70221" y2="44842"/>
                        <a14:foregroundMark x1="70313" y1="44842" x2="74081" y2="43879"/>
                        <a14:foregroundMark x1="79136" y1="47455" x2="84651" y2="61348"/>
                        <a14:foregroundMark x1="79596" y1="63274" x2="74908" y2="74691"/>
                        <a14:foregroundMark x1="78493" y1="73865" x2="78493" y2="73865"/>
                        <a14:foregroundMark x1="67739" y1="72215" x2="53768" y2="70564"/>
                        <a14:foregroundMark x1="57261" y1="64512" x2="64338" y2="50069"/>
                        <a14:foregroundMark x1="59926" y1="56671" x2="63327" y2="49381"/>
                        <a14:foregroundMark x1="64246" y1="47455" x2="64246" y2="47455"/>
                        <a14:foregroundMark x1="63143" y1="47868" x2="63143" y2="47868"/>
                        <a14:foregroundMark x1="63695" y1="46355" x2="63695" y2="46355"/>
                        <a14:foregroundMark x1="26011" y1="67675" x2="27941" y2="72490"/>
                        <a14:foregroundMark x1="6801" y1="23659" x2="6801" y2="23659"/>
                        <a14:foregroundMark x1="5882" y1="30674" x2="5882" y2="30674"/>
                        <a14:foregroundMark x1="10018" y1="43191" x2="3952" y2="70702"/>
                        <a14:foregroundMark x1="10846" y1="71389" x2="23529" y2="72902"/>
                        <a14:foregroundMark x1="5607" y1="28473" x2="11213" y2="33150"/>
                        <a14:foregroundMark x1="39522" y1="72077" x2="53125" y2="72765"/>
                        <a14:foregroundMark x1="40349" y1="73315" x2="47243" y2="73453"/>
                        <a14:foregroundMark x1="66268" y1="52407" x2="66268" y2="52407"/>
                        <a14:foregroundMark x1="24449" y1="53920" x2="24449" y2="53920"/>
                        <a14:foregroundMark x1="25276" y1="59010" x2="25276" y2="59010"/>
                        <a14:foregroundMark x1="26654" y1="52820" x2="26654" y2="52820"/>
                        <a14:foregroundMark x1="3493" y1="50894" x2="3493" y2="50894"/>
                        <a14:backgroundMark x1="20496" y1="26960" x2="20496" y2="26960"/>
                        <a14:backgroundMark x1="15441" y1="11004" x2="22243" y2="20083"/>
                        <a14:backgroundMark x1="20404" y1="26135" x2="19577" y2="32600"/>
                        <a14:backgroundMark x1="21324" y1="34250" x2="29596" y2="49243"/>
                        <a14:backgroundMark x1="28585" y1="49656" x2="29044" y2="56534"/>
                        <a14:backgroundMark x1="29412" y1="55846" x2="35570" y2="48281"/>
                        <a14:backgroundMark x1="48713" y1="21320" x2="54412" y2="32325"/>
                        <a14:backgroundMark x1="54228" y1="37139" x2="52390" y2="46768"/>
                        <a14:backgroundMark x1="76654" y1="34525" x2="76654" y2="34525"/>
                        <a14:backgroundMark x1="86305" y1="60523" x2="85294" y2="70977"/>
                        <a14:backgroundMark x1="80147" y1="48143" x2="83824" y2="58459"/>
                        <a14:backgroundMark x1="83915" y1="59560" x2="83088" y2="64099"/>
                        <a14:backgroundMark x1="3309" y1="50757" x2="3309" y2="50757"/>
                        <a14:backgroundMark x1="3217" y1="54195" x2="6618" y2="43879"/>
                        <a14:backgroundMark x1="25368" y1="48006" x2="25368" y2="48006"/>
                        <a14:backgroundMark x1="25368" y1="48006" x2="25276" y2="59010"/>
                        <a14:backgroundMark x1="22702" y1="40853" x2="25276" y2="49106"/>
                      </a14:backgroundRemoval>
                    </a14:imgEffect>
                  </a14:imgLayer>
                </a14:imgProps>
              </a:ext>
              <a:ext uri="{28A0092B-C50C-407E-A947-70E740481C1C}">
                <a14:useLocalDpi xmlns:a14="http://schemas.microsoft.com/office/drawing/2010/main" val="0"/>
              </a:ext>
            </a:extLst>
          </a:blip>
          <a:srcRect l="23531" t="683" b="26233"/>
          <a:stretch/>
        </p:blipFill>
        <p:spPr bwMode="auto">
          <a:xfrm>
            <a:off x="5102726" y="93185"/>
            <a:ext cx="9360361" cy="5978288"/>
          </a:xfrm>
          <a:prstGeom prst="rect">
            <a:avLst/>
          </a:prstGeom>
          <a:noFill/>
          <a:ln>
            <a:noFill/>
          </a:ln>
          <a:effectLst>
            <a:softEdge rad="0"/>
          </a:effectLst>
        </p:spPr>
      </p:pic>
      <p:sp>
        <p:nvSpPr>
          <p:cNvPr id="2" name="Title 1"/>
          <p:cNvSpPr>
            <a:spLocks noGrp="1"/>
          </p:cNvSpPr>
          <p:nvPr>
            <p:ph type="ctrTitle"/>
          </p:nvPr>
        </p:nvSpPr>
        <p:spPr>
          <a:xfrm>
            <a:off x="-1200811" y="836713"/>
            <a:ext cx="10363200" cy="1470025"/>
          </a:xfrm>
        </p:spPr>
        <p:txBody>
          <a:bodyPr>
            <a:noAutofit/>
          </a:bodyPr>
          <a:lstStyle/>
          <a:p>
            <a:br>
              <a:rPr lang="en-GB" dirty="0"/>
            </a:br>
            <a:br>
              <a:rPr lang="en-GB" dirty="0"/>
            </a:br>
            <a:endParaRPr lang="en-GB" dirty="0"/>
          </a:p>
        </p:txBody>
      </p:sp>
      <p:sp>
        <p:nvSpPr>
          <p:cNvPr id="3" name="Subtitle 2"/>
          <p:cNvSpPr>
            <a:spLocks noGrp="1"/>
          </p:cNvSpPr>
          <p:nvPr>
            <p:ph type="subTitle" idx="1"/>
          </p:nvPr>
        </p:nvSpPr>
        <p:spPr>
          <a:xfrm>
            <a:off x="431371" y="644691"/>
            <a:ext cx="11041227" cy="738220"/>
          </a:xfrm>
        </p:spPr>
        <p:txBody>
          <a:bodyPr>
            <a:noAutofit/>
          </a:bodyPr>
          <a:lstStyle/>
          <a:p>
            <a:pPr algn="l"/>
            <a:r>
              <a:rPr lang="en-GB" sz="4800" dirty="0">
                <a:latin typeface="+mj-lt"/>
              </a:rPr>
              <a:t>Introducing the Nursing Associate Programme In </a:t>
            </a:r>
          </a:p>
          <a:p>
            <a:pPr algn="l"/>
            <a:r>
              <a:rPr lang="en-GB" sz="4800" dirty="0">
                <a:latin typeface="+mj-lt"/>
              </a:rPr>
              <a:t>Critical Care</a:t>
            </a:r>
          </a:p>
          <a:p>
            <a:pPr algn="l"/>
            <a:endParaRPr lang="en-GB" sz="3200" dirty="0">
              <a:latin typeface="+mj-lt"/>
            </a:endParaRPr>
          </a:p>
          <a:p>
            <a:pPr algn="l"/>
            <a:r>
              <a:rPr lang="en-GB" sz="3200" b="1" dirty="0">
                <a:solidFill>
                  <a:schemeClr val="tx1"/>
                </a:solidFill>
                <a:latin typeface="+mj-lt"/>
              </a:rPr>
              <a:t>Fiona Wyton </a:t>
            </a:r>
          </a:p>
          <a:p>
            <a:pPr algn="l"/>
            <a:r>
              <a:rPr lang="en-GB" sz="3200" b="1" dirty="0">
                <a:solidFill>
                  <a:schemeClr val="tx1"/>
                </a:solidFill>
                <a:latin typeface="+mj-lt"/>
              </a:rPr>
              <a:t>(UHB Director of Nursing for Critical Care Services) </a:t>
            </a:r>
          </a:p>
        </p:txBody>
      </p:sp>
    </p:spTree>
    <p:extLst>
      <p:ext uri="{BB962C8B-B14F-4D97-AF65-F5344CB8AC3E}">
        <p14:creationId xmlns:p14="http://schemas.microsoft.com/office/powerpoint/2010/main" val="12403040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768" y="452669"/>
            <a:ext cx="10972800" cy="1143000"/>
          </a:xfrm>
        </p:spPr>
        <p:txBody>
          <a:bodyPr/>
          <a:lstStyle/>
          <a:p>
            <a:r>
              <a:rPr lang="en-GB" dirty="0"/>
              <a:t>Why/Why not?</a:t>
            </a:r>
          </a:p>
        </p:txBody>
      </p:sp>
      <p:sp>
        <p:nvSpPr>
          <p:cNvPr id="3" name="Content Placeholder 2"/>
          <p:cNvSpPr>
            <a:spLocks noGrp="1"/>
          </p:cNvSpPr>
          <p:nvPr>
            <p:ph idx="1"/>
          </p:nvPr>
        </p:nvSpPr>
        <p:spPr>
          <a:xfrm>
            <a:off x="399488" y="2202624"/>
            <a:ext cx="10972800" cy="4525963"/>
          </a:xfrm>
        </p:spPr>
        <p:txBody>
          <a:bodyPr/>
          <a:lstStyle/>
          <a:p>
            <a:pPr marL="0" indent="0">
              <a:buNone/>
            </a:pPr>
            <a:r>
              <a:rPr lang="en-GB" dirty="0"/>
              <a:t>WHY - </a:t>
            </a:r>
            <a:r>
              <a:rPr lang="en-GB" sz="2400" i="1" dirty="0">
                <a:solidFill>
                  <a:schemeClr val="tx1"/>
                </a:solidFill>
              </a:rPr>
              <a:t>Our aim was to create a new career pathway for our HCSW’s and also to develop a pathway for our local population to enter nursing through widening participation and entry without experience.</a:t>
            </a:r>
          </a:p>
          <a:p>
            <a:endParaRPr lang="en-GB" sz="2400" i="1" dirty="0">
              <a:solidFill>
                <a:schemeClr val="tx1"/>
              </a:solidFill>
            </a:endParaRPr>
          </a:p>
          <a:p>
            <a:pPr marL="0" indent="0">
              <a:buNone/>
            </a:pPr>
            <a:r>
              <a:rPr lang="en-GB" dirty="0"/>
              <a:t>Why Not? </a:t>
            </a:r>
            <a:r>
              <a:rPr lang="en-GB" sz="2400" dirty="0"/>
              <a:t>– </a:t>
            </a:r>
            <a:r>
              <a:rPr lang="en-GB" sz="2400" i="1" dirty="0">
                <a:solidFill>
                  <a:schemeClr val="tx1"/>
                </a:solidFill>
              </a:rPr>
              <a:t>Wouldn’t work in specialist area such as ITU. Can’t use existing RN budget and vacancies. Can’t support the additional educational burden on already fatigued mentors and assessors.  </a:t>
            </a:r>
          </a:p>
        </p:txBody>
      </p:sp>
      <p:sp>
        <p:nvSpPr>
          <p:cNvPr id="4" name="AutoShape 2" descr="Thinking Emoji [Free Download IOS Emojis] | Emoji Island"/>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endParaRPr lang="en-GB" sz="2400">
              <a:solidFill>
                <a:srgbClr val="FFFFFF"/>
              </a:solidFill>
              <a:latin typeface="Aria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8182" y="213784"/>
            <a:ext cx="2121925" cy="1988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87334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68627"/>
            <a:ext cx="10972800" cy="1143000"/>
          </a:xfrm>
        </p:spPr>
        <p:txBody>
          <a:bodyPr/>
          <a:lstStyle/>
          <a:p>
            <a:r>
              <a:rPr lang="en-GB" dirty="0"/>
              <a:t>Workforce Constraints  </a:t>
            </a:r>
          </a:p>
        </p:txBody>
      </p:sp>
      <p:sp>
        <p:nvSpPr>
          <p:cNvPr id="5" name="Content Placeholder 4"/>
          <p:cNvSpPr>
            <a:spLocks noGrp="1"/>
          </p:cNvSpPr>
          <p:nvPr>
            <p:ph idx="1"/>
          </p:nvPr>
        </p:nvSpPr>
        <p:spPr>
          <a:xfrm>
            <a:off x="143339" y="932723"/>
            <a:ext cx="10972800" cy="4525963"/>
          </a:xfrm>
        </p:spPr>
        <p:txBody>
          <a:bodyPr/>
          <a:lstStyle/>
          <a:p>
            <a:r>
              <a:rPr lang="en-GB" sz="3200" dirty="0"/>
              <a:t>88 Level 3 beds across 3 Hospital Sites – 480 RN’s, 53 HCSW’s </a:t>
            </a:r>
          </a:p>
          <a:p>
            <a:r>
              <a:rPr lang="en-GB" sz="3200" dirty="0"/>
              <a:t>Unavailability Pre-COVID: 25-30%</a:t>
            </a:r>
          </a:p>
          <a:p>
            <a:r>
              <a:rPr lang="en-GB" sz="3200" dirty="0"/>
              <a:t>Retention being the biggest risk to the service</a:t>
            </a:r>
          </a:p>
          <a:p>
            <a:r>
              <a:rPr lang="en-GB" sz="3200" dirty="0"/>
              <a:t>RN Pipelines not sufficient to bridge the RN gaps</a:t>
            </a:r>
          </a:p>
          <a:p>
            <a:r>
              <a:rPr lang="en-GB" sz="3200" dirty="0"/>
              <a:t>Retirements peaking </a:t>
            </a:r>
          </a:p>
        </p:txBody>
      </p:sp>
      <p:pic>
        <p:nvPicPr>
          <p:cNvPr id="4" name="Picture 4" descr="Image result for images of nursing workfor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6943" y="3816086"/>
            <a:ext cx="37338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6019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5DACB1EB-EAC4-4AB4-B164-CD3E3B78A9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1074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8D3AA2-9910-422A-88EA-4750CE553CDB}"/>
              </a:ext>
            </a:extLst>
          </p:cNvPr>
          <p:cNvPicPr>
            <a:picLocks noChangeAspect="1"/>
          </p:cNvPicPr>
          <p:nvPr/>
        </p:nvPicPr>
        <p:blipFill>
          <a:blip r:embed="rId2"/>
          <a:stretch>
            <a:fillRect/>
          </a:stretch>
        </p:blipFill>
        <p:spPr>
          <a:xfrm>
            <a:off x="-48683" y="0"/>
            <a:ext cx="12240683" cy="3060171"/>
          </a:xfrm>
          <a:prstGeom prst="rect">
            <a:avLst/>
          </a:prstGeom>
        </p:spPr>
      </p:pic>
      <p:sp>
        <p:nvSpPr>
          <p:cNvPr id="6" name="Title 1">
            <a:extLst>
              <a:ext uri="{FF2B5EF4-FFF2-40B4-BE49-F238E27FC236}">
                <a16:creationId xmlns:a16="http://schemas.microsoft.com/office/drawing/2014/main" id="{12B3D724-ECFF-4261-8E94-9F8ABD72B8C0}"/>
              </a:ext>
            </a:extLst>
          </p:cNvPr>
          <p:cNvSpPr>
            <a:spLocks noGrp="1"/>
          </p:cNvSpPr>
          <p:nvPr>
            <p:ph type="title"/>
          </p:nvPr>
        </p:nvSpPr>
        <p:spPr>
          <a:xfrm>
            <a:off x="239350" y="3835635"/>
            <a:ext cx="5664629" cy="1619792"/>
          </a:xfrm>
        </p:spPr>
        <p:txBody>
          <a:bodyPr>
            <a:normAutofit/>
          </a:bodyPr>
          <a:lstStyle/>
          <a:p>
            <a:pPr algn="l"/>
            <a:r>
              <a:rPr lang="en-GB" sz="3200" dirty="0"/>
              <a:t>5 HCSW’s from Critical Care Services commenced their TNA training  </a:t>
            </a:r>
          </a:p>
        </p:txBody>
      </p:sp>
      <p:sp>
        <p:nvSpPr>
          <p:cNvPr id="3" name="TextBox 2"/>
          <p:cNvSpPr txBox="1"/>
          <p:nvPr/>
        </p:nvSpPr>
        <p:spPr>
          <a:xfrm>
            <a:off x="239350" y="3138009"/>
            <a:ext cx="5376597" cy="666786"/>
          </a:xfrm>
          <a:prstGeom prst="rect">
            <a:avLst/>
          </a:prstGeom>
          <a:noFill/>
        </p:spPr>
        <p:txBody>
          <a:bodyPr wrap="square" rtlCol="0">
            <a:spAutoFit/>
          </a:bodyPr>
          <a:lstStyle/>
          <a:p>
            <a:pPr defTabSz="1219170"/>
            <a:r>
              <a:rPr lang="en-GB" sz="3733" b="1" dirty="0">
                <a:solidFill>
                  <a:srgbClr val="FFFFFF"/>
                </a:solidFill>
                <a:latin typeface="Calibri"/>
              </a:rPr>
              <a:t>Then – Cohort 1- 2017/19</a:t>
            </a:r>
          </a:p>
        </p:txBody>
      </p:sp>
      <p:sp>
        <p:nvSpPr>
          <p:cNvPr id="7" name="TextBox 6"/>
          <p:cNvSpPr txBox="1"/>
          <p:nvPr/>
        </p:nvSpPr>
        <p:spPr>
          <a:xfrm>
            <a:off x="5615947" y="3138009"/>
            <a:ext cx="5952661" cy="666786"/>
          </a:xfrm>
          <a:prstGeom prst="rect">
            <a:avLst/>
          </a:prstGeom>
          <a:noFill/>
        </p:spPr>
        <p:txBody>
          <a:bodyPr wrap="square" rtlCol="0">
            <a:spAutoFit/>
          </a:bodyPr>
          <a:lstStyle/>
          <a:p>
            <a:pPr defTabSz="1219170"/>
            <a:r>
              <a:rPr lang="en-GB" sz="3733" b="1" dirty="0">
                <a:solidFill>
                  <a:srgbClr val="FFFFFF"/>
                </a:solidFill>
                <a:latin typeface="Calibri"/>
              </a:rPr>
              <a:t>Now – 2022/24 - Cohort 13</a:t>
            </a:r>
          </a:p>
        </p:txBody>
      </p:sp>
      <p:sp>
        <p:nvSpPr>
          <p:cNvPr id="8" name="TextBox 7"/>
          <p:cNvSpPr txBox="1"/>
          <p:nvPr/>
        </p:nvSpPr>
        <p:spPr>
          <a:xfrm>
            <a:off x="5711958" y="3835635"/>
            <a:ext cx="5376597" cy="1569660"/>
          </a:xfrm>
          <a:prstGeom prst="rect">
            <a:avLst/>
          </a:prstGeom>
          <a:noFill/>
        </p:spPr>
        <p:txBody>
          <a:bodyPr wrap="square" rtlCol="0">
            <a:spAutoFit/>
          </a:bodyPr>
          <a:lstStyle/>
          <a:p>
            <a:pPr defTabSz="1219170"/>
            <a:r>
              <a:rPr lang="en-GB" sz="3200" dirty="0">
                <a:solidFill>
                  <a:srgbClr val="FFFFFF"/>
                </a:solidFill>
                <a:latin typeface="Calibri"/>
              </a:rPr>
              <a:t>13 ITU RNA’s</a:t>
            </a:r>
          </a:p>
          <a:p>
            <a:pPr defTabSz="1219170"/>
            <a:r>
              <a:rPr lang="en-GB" sz="3200" dirty="0">
                <a:solidFill>
                  <a:srgbClr val="FFFFFF"/>
                </a:solidFill>
                <a:latin typeface="Calibri"/>
              </a:rPr>
              <a:t>51 ITU TNA’s (funded 58 </a:t>
            </a:r>
            <a:r>
              <a:rPr lang="en-GB" sz="3200" dirty="0" err="1">
                <a:solidFill>
                  <a:srgbClr val="FFFFFF"/>
                </a:solidFill>
                <a:latin typeface="Calibri"/>
              </a:rPr>
              <a:t>wte</a:t>
            </a:r>
            <a:r>
              <a:rPr lang="en-GB" sz="3200" dirty="0">
                <a:solidFill>
                  <a:srgbClr val="FFFFFF"/>
                </a:solidFill>
                <a:latin typeface="Calibri"/>
              </a:rPr>
              <a:t>)</a:t>
            </a:r>
          </a:p>
          <a:p>
            <a:pPr defTabSz="1219170"/>
            <a:r>
              <a:rPr lang="en-GB" sz="3200" dirty="0">
                <a:solidFill>
                  <a:srgbClr val="FFFFFF"/>
                </a:solidFill>
                <a:latin typeface="Calibri"/>
              </a:rPr>
              <a:t>Trajectory -64 RNA’s by 2024</a:t>
            </a:r>
          </a:p>
        </p:txBody>
      </p:sp>
    </p:spTree>
    <p:extLst>
      <p:ext uri="{BB962C8B-B14F-4D97-AF65-F5344CB8AC3E}">
        <p14:creationId xmlns:p14="http://schemas.microsoft.com/office/powerpoint/2010/main" val="110165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714" t="14677" r="36282" b="19052"/>
          <a:stretch/>
        </p:blipFill>
        <p:spPr bwMode="auto">
          <a:xfrm>
            <a:off x="2255574" y="1028733"/>
            <a:ext cx="6816757" cy="4505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871531" y="230184"/>
            <a:ext cx="7296811" cy="584775"/>
          </a:xfrm>
          <a:prstGeom prst="rect">
            <a:avLst/>
          </a:prstGeom>
          <a:noFill/>
        </p:spPr>
        <p:txBody>
          <a:bodyPr wrap="square" rtlCol="0">
            <a:spAutoFit/>
          </a:bodyPr>
          <a:lstStyle/>
          <a:p>
            <a:pPr algn="ctr" defTabSz="1219170"/>
            <a:r>
              <a:rPr lang="en-GB" sz="3200" b="1" dirty="0">
                <a:solidFill>
                  <a:srgbClr val="FFFFFF"/>
                </a:solidFill>
                <a:latin typeface="Arial"/>
              </a:rPr>
              <a:t>Critical Care Cohort 1 – 2017-2019</a:t>
            </a:r>
          </a:p>
        </p:txBody>
      </p:sp>
    </p:spTree>
    <p:extLst>
      <p:ext uri="{BB962C8B-B14F-4D97-AF65-F5344CB8AC3E}">
        <p14:creationId xmlns:p14="http://schemas.microsoft.com/office/powerpoint/2010/main" val="24293953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68627"/>
            <a:ext cx="10972800" cy="1143000"/>
          </a:xfrm>
        </p:spPr>
        <p:txBody>
          <a:bodyPr/>
          <a:lstStyle/>
          <a:p>
            <a:r>
              <a:rPr lang="en-GB" dirty="0"/>
              <a:t>UHB Cohort 1 (2017/19)</a:t>
            </a:r>
          </a:p>
        </p:txBody>
      </p:sp>
      <p:sp>
        <p:nvSpPr>
          <p:cNvPr id="3" name="Content Placeholder 2"/>
          <p:cNvSpPr>
            <a:spLocks noGrp="1"/>
          </p:cNvSpPr>
          <p:nvPr>
            <p:ph idx="1"/>
          </p:nvPr>
        </p:nvSpPr>
        <p:spPr>
          <a:xfrm>
            <a:off x="3407701" y="1892829"/>
            <a:ext cx="3840427" cy="2688299"/>
          </a:xfrm>
        </p:spPr>
        <p:txBody>
          <a:bodyPr/>
          <a:lstStyle/>
          <a:p>
            <a:pPr marL="0" indent="0">
              <a:buNone/>
            </a:pPr>
            <a:endParaRPr lang="en-GB"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390" t="19215" r="11201"/>
          <a:stretch/>
        </p:blipFill>
        <p:spPr bwMode="auto">
          <a:xfrm>
            <a:off x="1007435" y="1124744"/>
            <a:ext cx="9409045" cy="4704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25480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Trainee deployment (we never say no)</a:t>
            </a:r>
          </a:p>
        </p:txBody>
      </p:sp>
      <p:pic>
        <p:nvPicPr>
          <p:cNvPr id="4" name="table"/>
          <p:cNvPicPr>
            <a:picLocks noGrp="1" noChangeAspect="1"/>
          </p:cNvPicPr>
          <p:nvPr>
            <p:ph idx="1"/>
          </p:nvPr>
        </p:nvPicPr>
        <p:blipFill>
          <a:blip r:embed="rId2"/>
          <a:stretch>
            <a:fillRect/>
          </a:stretch>
        </p:blipFill>
        <p:spPr>
          <a:xfrm>
            <a:off x="623392" y="1412776"/>
            <a:ext cx="10972800" cy="4139949"/>
          </a:xfrm>
          <a:prstGeom prst="rect">
            <a:avLst/>
          </a:prstGeom>
        </p:spPr>
      </p:pic>
    </p:spTree>
    <p:extLst>
      <p:ext uri="{BB962C8B-B14F-4D97-AF65-F5344CB8AC3E}">
        <p14:creationId xmlns:p14="http://schemas.microsoft.com/office/powerpoint/2010/main" val="19715190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Nursing Attrition Rates</a:t>
            </a:r>
          </a:p>
        </p:txBody>
      </p:sp>
      <p:sp>
        <p:nvSpPr>
          <p:cNvPr id="3" name="Content Placeholder 2"/>
          <p:cNvSpPr>
            <a:spLocks noGrp="1"/>
          </p:cNvSpPr>
          <p:nvPr>
            <p:ph idx="1"/>
          </p:nvPr>
        </p:nvSpPr>
        <p:spPr/>
        <p:txBody>
          <a:bodyPr/>
          <a:lstStyle/>
          <a:p>
            <a:r>
              <a:rPr lang="en-GB" b="1" dirty="0"/>
              <a:t>Around 12,500 nurses in adult social care in England left their jobs in 2019-20, representing a turnover rate of 41.3%</a:t>
            </a:r>
            <a:endParaRPr lang="en-GB" dirty="0"/>
          </a:p>
          <a:p>
            <a:r>
              <a:rPr lang="en-GB" b="1" dirty="0">
                <a:latin typeface="+mn-lt"/>
              </a:rPr>
              <a:t>Student Nurse attrition rates in England at 25%</a:t>
            </a:r>
          </a:p>
          <a:p>
            <a:r>
              <a:rPr lang="en-GB" b="1" dirty="0">
                <a:solidFill>
                  <a:srgbClr val="FFC000"/>
                </a:solidFill>
                <a:latin typeface="+mn-lt"/>
              </a:rPr>
              <a:t>UHB TNA attrition rates at 14%</a:t>
            </a:r>
          </a:p>
          <a:p>
            <a:pPr marL="0" indent="0">
              <a:buNone/>
            </a:pPr>
            <a:endParaRPr lang="en-GB" b="1" dirty="0">
              <a:solidFill>
                <a:srgbClr val="FFC000"/>
              </a:solidFill>
              <a:latin typeface="+mn-lt"/>
            </a:endParaRPr>
          </a:p>
        </p:txBody>
      </p:sp>
    </p:spTree>
    <p:extLst>
      <p:ext uri="{BB962C8B-B14F-4D97-AF65-F5344CB8AC3E}">
        <p14:creationId xmlns:p14="http://schemas.microsoft.com/office/powerpoint/2010/main" val="11400489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duotone>
              <a:schemeClr val="accent1">
                <a:shade val="45000"/>
                <a:satMod val="135000"/>
              </a:schemeClr>
              <a:prstClr val="white"/>
            </a:duotone>
          </a:blip>
          <a:stretch>
            <a:fillRect/>
          </a:stretch>
        </p:blipFill>
        <p:spPr>
          <a:xfrm flipH="1">
            <a:off x="-336715" y="115139"/>
            <a:ext cx="3844877" cy="5763252"/>
          </a:xfrm>
          <a:prstGeom prst="rect">
            <a:avLst/>
          </a:prstGeom>
        </p:spPr>
      </p:pic>
      <p:sp>
        <p:nvSpPr>
          <p:cNvPr id="2" name="Up Arrow 1"/>
          <p:cNvSpPr/>
          <p:nvPr/>
        </p:nvSpPr>
        <p:spPr>
          <a:xfrm>
            <a:off x="10128448" y="260648"/>
            <a:ext cx="1920213" cy="5472235"/>
          </a:xfrm>
          <a:prstGeom prst="upArrow">
            <a:avLst/>
          </a:prstGeom>
        </p:spPr>
        <p:style>
          <a:lnRef idx="0">
            <a:schemeClr val="accent6"/>
          </a:lnRef>
          <a:fillRef idx="3">
            <a:schemeClr val="accent6"/>
          </a:fillRef>
          <a:effectRef idx="3">
            <a:schemeClr val="accent6"/>
          </a:effectRef>
          <a:fontRef idx="minor">
            <a:schemeClr val="lt1"/>
          </a:fontRef>
        </p:style>
        <p:txBody>
          <a:bodyPr vert="vert270" rtlCol="0" anchor="ctr"/>
          <a:lstStyle/>
          <a:p>
            <a:pPr algn="ctr" defTabSz="1219170"/>
            <a:r>
              <a:rPr lang="en-GB" sz="2400" dirty="0">
                <a:solidFill>
                  <a:srgbClr val="FFFFFF"/>
                </a:solidFill>
                <a:latin typeface="Arial"/>
              </a:rPr>
              <a:t>Workforce</a:t>
            </a:r>
          </a:p>
        </p:txBody>
      </p:sp>
      <p:sp>
        <p:nvSpPr>
          <p:cNvPr id="4" name="TextBox 3"/>
          <p:cNvSpPr txBox="1"/>
          <p:nvPr/>
        </p:nvSpPr>
        <p:spPr>
          <a:xfrm>
            <a:off x="2159563" y="1124745"/>
            <a:ext cx="694421" cy="4524315"/>
          </a:xfrm>
          <a:prstGeom prst="rect">
            <a:avLst/>
          </a:prstGeom>
          <a:noFill/>
        </p:spPr>
        <p:txBody>
          <a:bodyPr wrap="none" rtlCol="0">
            <a:spAutoFit/>
          </a:bodyPr>
          <a:lstStyle/>
          <a:p>
            <a:pPr defTabSz="1219170"/>
            <a:endParaRPr lang="en-GB" sz="2400" dirty="0">
              <a:solidFill>
                <a:srgbClr val="FFFFFF"/>
              </a:solidFill>
              <a:latin typeface="Arial"/>
            </a:endParaRPr>
          </a:p>
          <a:p>
            <a:pPr defTabSz="1219170"/>
            <a:endParaRPr lang="en-GB" sz="2400" dirty="0">
              <a:solidFill>
                <a:srgbClr val="FFFFFF"/>
              </a:solidFill>
              <a:latin typeface="Arial"/>
            </a:endParaRPr>
          </a:p>
          <a:p>
            <a:pPr defTabSz="1219170"/>
            <a:r>
              <a:rPr lang="en-GB" sz="2400" dirty="0">
                <a:solidFill>
                  <a:srgbClr val="FFFFFF"/>
                </a:solidFill>
                <a:latin typeface="Arial"/>
              </a:rPr>
              <a:t>     </a:t>
            </a:r>
          </a:p>
          <a:p>
            <a:pPr defTabSz="1219170"/>
            <a:endParaRPr lang="en-GB" sz="2400" dirty="0">
              <a:solidFill>
                <a:srgbClr val="FFFFFF"/>
              </a:solidFill>
              <a:latin typeface="Arial"/>
            </a:endParaRPr>
          </a:p>
          <a:p>
            <a:pPr defTabSz="1219170"/>
            <a:r>
              <a:rPr lang="en-GB" sz="2400" dirty="0">
                <a:solidFill>
                  <a:srgbClr val="FFFFFF"/>
                </a:solidFill>
                <a:latin typeface="Arial"/>
              </a:rPr>
              <a:t>     </a:t>
            </a:r>
          </a:p>
          <a:p>
            <a:pPr defTabSz="1219170"/>
            <a:endParaRPr lang="en-GB" sz="2400" dirty="0">
              <a:solidFill>
                <a:srgbClr val="FFFFFF"/>
              </a:solidFill>
              <a:latin typeface="Arial"/>
            </a:endParaRPr>
          </a:p>
          <a:p>
            <a:pPr defTabSz="1219170"/>
            <a:r>
              <a:rPr lang="en-GB" sz="2400" dirty="0">
                <a:solidFill>
                  <a:srgbClr val="FFFFFF"/>
                </a:solidFill>
                <a:latin typeface="Arial"/>
              </a:rPr>
              <a:t>      </a:t>
            </a:r>
          </a:p>
          <a:p>
            <a:pPr defTabSz="1219170"/>
            <a:endParaRPr lang="en-GB" sz="2400" dirty="0">
              <a:solidFill>
                <a:srgbClr val="FFFFFF"/>
              </a:solidFill>
              <a:latin typeface="Arial"/>
            </a:endParaRPr>
          </a:p>
          <a:p>
            <a:pPr defTabSz="1219170"/>
            <a:r>
              <a:rPr lang="en-GB" sz="2400" dirty="0">
                <a:solidFill>
                  <a:srgbClr val="FFFFFF"/>
                </a:solidFill>
                <a:latin typeface="Arial"/>
              </a:rPr>
              <a:t> </a:t>
            </a:r>
          </a:p>
          <a:p>
            <a:pPr defTabSz="1219170"/>
            <a:endParaRPr lang="en-GB" sz="2400" dirty="0">
              <a:solidFill>
                <a:srgbClr val="FFFFFF"/>
              </a:solidFill>
              <a:latin typeface="Arial"/>
            </a:endParaRPr>
          </a:p>
          <a:p>
            <a:pPr defTabSz="1219170"/>
            <a:endParaRPr lang="en-GB" sz="2400" dirty="0">
              <a:solidFill>
                <a:srgbClr val="FFFFFF"/>
              </a:solidFill>
              <a:latin typeface="Arial"/>
            </a:endParaRPr>
          </a:p>
          <a:p>
            <a:pPr defTabSz="1219170"/>
            <a:endParaRPr lang="en-GB" sz="2400" dirty="0">
              <a:solidFill>
                <a:srgbClr val="FFFFFF"/>
              </a:solidFill>
              <a:latin typeface="Arial"/>
            </a:endParaRPr>
          </a:p>
        </p:txBody>
      </p:sp>
      <p:graphicFrame>
        <p:nvGraphicFramePr>
          <p:cNvPr id="6" name="Table 5"/>
          <p:cNvGraphicFramePr>
            <a:graphicFrameLocks noGrp="1"/>
          </p:cNvGraphicFramePr>
          <p:nvPr/>
        </p:nvGraphicFramePr>
        <p:xfrm>
          <a:off x="2831637" y="1988840"/>
          <a:ext cx="7488832" cy="2528629"/>
        </p:xfrm>
        <a:graphic>
          <a:graphicData uri="http://schemas.openxmlformats.org/drawingml/2006/table">
            <a:tbl>
              <a:tblPr>
                <a:tableStyleId>{5C22544A-7EE6-4342-B048-85BDC9FD1C3A}</a:tableStyleId>
              </a:tblPr>
              <a:tblGrid>
                <a:gridCol w="4465753">
                  <a:extLst>
                    <a:ext uri="{9D8B030D-6E8A-4147-A177-3AD203B41FA5}">
                      <a16:colId xmlns:a16="http://schemas.microsoft.com/office/drawing/2014/main" val="20000"/>
                    </a:ext>
                  </a:extLst>
                </a:gridCol>
                <a:gridCol w="963624">
                  <a:extLst>
                    <a:ext uri="{9D8B030D-6E8A-4147-A177-3AD203B41FA5}">
                      <a16:colId xmlns:a16="http://schemas.microsoft.com/office/drawing/2014/main" val="20001"/>
                    </a:ext>
                  </a:extLst>
                </a:gridCol>
                <a:gridCol w="1398432">
                  <a:extLst>
                    <a:ext uri="{9D8B030D-6E8A-4147-A177-3AD203B41FA5}">
                      <a16:colId xmlns:a16="http://schemas.microsoft.com/office/drawing/2014/main" val="20002"/>
                    </a:ext>
                  </a:extLst>
                </a:gridCol>
                <a:gridCol w="661023">
                  <a:extLst>
                    <a:ext uri="{9D8B030D-6E8A-4147-A177-3AD203B41FA5}">
                      <a16:colId xmlns:a16="http://schemas.microsoft.com/office/drawing/2014/main" val="20003"/>
                    </a:ext>
                  </a:extLst>
                </a:gridCol>
              </a:tblGrid>
              <a:tr h="739409">
                <a:tc>
                  <a:txBody>
                    <a:bodyPr/>
                    <a:lstStyle/>
                    <a:p>
                      <a:pPr algn="l" fontAlgn="b"/>
                      <a:r>
                        <a:rPr lang="en-GB" sz="1500" b="1" u="none" strike="noStrike" dirty="0">
                          <a:solidFill>
                            <a:schemeClr val="tx1"/>
                          </a:solidFill>
                          <a:effectLst/>
                        </a:rPr>
                        <a:t>Mar-22</a:t>
                      </a:r>
                      <a:endParaRPr lang="en-GB" sz="1500" b="1" i="0" u="none" strike="noStrike" dirty="0">
                        <a:solidFill>
                          <a:schemeClr val="tx1"/>
                        </a:solidFill>
                        <a:effectLst/>
                        <a:latin typeface="Calibri"/>
                      </a:endParaRPr>
                    </a:p>
                  </a:txBody>
                  <a:tcPr marL="12700" marR="12700" marT="12700" marB="0" anchor="b">
                    <a:solidFill>
                      <a:schemeClr val="bg2">
                        <a:lumMod val="75000"/>
                      </a:schemeClr>
                    </a:solidFill>
                  </a:tcPr>
                </a:tc>
                <a:tc>
                  <a:txBody>
                    <a:bodyPr/>
                    <a:lstStyle/>
                    <a:p>
                      <a:pPr algn="l" fontAlgn="b"/>
                      <a:r>
                        <a:rPr lang="en-GB" sz="1500" b="1" u="none" strike="noStrike" dirty="0">
                          <a:solidFill>
                            <a:schemeClr val="tx1"/>
                          </a:solidFill>
                          <a:effectLst/>
                        </a:rPr>
                        <a:t>Nurse Associate</a:t>
                      </a:r>
                      <a:endParaRPr lang="en-GB" sz="1500" b="1" i="0" u="none" strike="noStrike" dirty="0">
                        <a:solidFill>
                          <a:schemeClr val="tx1"/>
                        </a:solidFill>
                        <a:effectLst/>
                        <a:latin typeface="Calibri"/>
                      </a:endParaRPr>
                    </a:p>
                  </a:txBody>
                  <a:tcPr marL="12700" marR="12700" marT="12700" marB="0" anchor="b">
                    <a:solidFill>
                      <a:schemeClr val="bg2">
                        <a:lumMod val="75000"/>
                      </a:schemeClr>
                    </a:solidFill>
                  </a:tcPr>
                </a:tc>
                <a:tc>
                  <a:txBody>
                    <a:bodyPr/>
                    <a:lstStyle/>
                    <a:p>
                      <a:pPr algn="l" fontAlgn="b"/>
                      <a:r>
                        <a:rPr lang="en-GB" sz="1500" b="1" u="none" strike="noStrike" dirty="0">
                          <a:solidFill>
                            <a:schemeClr val="tx1"/>
                          </a:solidFill>
                          <a:effectLst/>
                        </a:rPr>
                        <a:t>Trainee Nurse Associate</a:t>
                      </a:r>
                      <a:endParaRPr lang="en-GB" sz="1500" b="1" i="0" u="none" strike="noStrike" dirty="0">
                        <a:solidFill>
                          <a:schemeClr val="tx1"/>
                        </a:solidFill>
                        <a:effectLst/>
                        <a:latin typeface="Calibri"/>
                      </a:endParaRPr>
                    </a:p>
                  </a:txBody>
                  <a:tcPr marL="12700" marR="12700" marT="12700" marB="0" anchor="b">
                    <a:solidFill>
                      <a:schemeClr val="bg2">
                        <a:lumMod val="75000"/>
                      </a:schemeClr>
                    </a:solidFill>
                  </a:tcPr>
                </a:tc>
                <a:tc>
                  <a:txBody>
                    <a:bodyPr/>
                    <a:lstStyle/>
                    <a:p>
                      <a:pPr algn="l" fontAlgn="b"/>
                      <a:r>
                        <a:rPr lang="en-GB" sz="1500" b="1" u="none" strike="noStrike" dirty="0">
                          <a:solidFill>
                            <a:schemeClr val="tx1"/>
                          </a:solidFill>
                          <a:effectLst/>
                        </a:rPr>
                        <a:t>Grand Total</a:t>
                      </a:r>
                      <a:endParaRPr lang="en-GB" sz="1500" b="1" i="0" u="none" strike="noStrike" dirty="0">
                        <a:solidFill>
                          <a:schemeClr val="tx1"/>
                        </a:solidFill>
                        <a:effectLst/>
                        <a:latin typeface="Calibri"/>
                      </a:endParaRPr>
                    </a:p>
                  </a:txBody>
                  <a:tcPr marL="12700" marR="12700" marT="12700" marB="0" anchor="b">
                    <a:solidFill>
                      <a:schemeClr val="bg2">
                        <a:lumMod val="75000"/>
                      </a:schemeClr>
                    </a:solidFill>
                  </a:tcPr>
                </a:tc>
                <a:extLst>
                  <a:ext uri="{0D108BD9-81ED-4DB2-BD59-A6C34878D82A}">
                    <a16:rowId xmlns:a16="http://schemas.microsoft.com/office/drawing/2014/main" val="10000"/>
                  </a:ext>
                </a:extLst>
              </a:tr>
              <a:tr h="497521">
                <a:tc>
                  <a:txBody>
                    <a:bodyPr/>
                    <a:lstStyle/>
                    <a:p>
                      <a:pPr algn="l" fontAlgn="b"/>
                      <a:r>
                        <a:rPr lang="en-GB" sz="1500" u="none" strike="noStrike" dirty="0">
                          <a:solidFill>
                            <a:schemeClr val="bg2">
                              <a:lumMod val="10000"/>
                            </a:schemeClr>
                          </a:solidFill>
                          <a:effectLst/>
                        </a:rPr>
                        <a:t>UNIVERSITY HOSPITALS BIRMINGHAM NHS FOUNDATION TRUST</a:t>
                      </a:r>
                      <a:endParaRPr lang="en-GB" sz="1500" b="0" i="0" u="none" strike="noStrike" dirty="0">
                        <a:solidFill>
                          <a:schemeClr val="bg2">
                            <a:lumMod val="10000"/>
                          </a:schemeClr>
                        </a:solidFill>
                        <a:effectLst/>
                        <a:latin typeface="Calibri"/>
                      </a:endParaRPr>
                    </a:p>
                  </a:txBody>
                  <a:tcPr marL="12700" marR="12700" marT="12700" marB="0" anchor="b"/>
                </a:tc>
                <a:tc>
                  <a:txBody>
                    <a:bodyPr/>
                    <a:lstStyle/>
                    <a:p>
                      <a:pPr algn="r" fontAlgn="b"/>
                      <a:r>
                        <a:rPr lang="en-GB" sz="1500" u="none" strike="noStrike">
                          <a:solidFill>
                            <a:schemeClr val="bg2">
                              <a:lumMod val="10000"/>
                            </a:schemeClr>
                          </a:solidFill>
                          <a:effectLst/>
                        </a:rPr>
                        <a:t>102.71</a:t>
                      </a:r>
                      <a:endParaRPr lang="en-GB" sz="1500" b="0" i="0" u="none" strike="noStrike">
                        <a:solidFill>
                          <a:schemeClr val="bg2">
                            <a:lumMod val="10000"/>
                          </a:schemeClr>
                        </a:solidFill>
                        <a:effectLst/>
                        <a:latin typeface="Calibri"/>
                      </a:endParaRPr>
                    </a:p>
                  </a:txBody>
                  <a:tcPr marL="12700" marR="12700" marT="12700" marB="0" anchor="b"/>
                </a:tc>
                <a:tc>
                  <a:txBody>
                    <a:bodyPr/>
                    <a:lstStyle/>
                    <a:p>
                      <a:pPr algn="r" fontAlgn="b"/>
                      <a:r>
                        <a:rPr lang="en-GB" sz="1500" u="none" strike="noStrike">
                          <a:solidFill>
                            <a:schemeClr val="bg2">
                              <a:lumMod val="10000"/>
                            </a:schemeClr>
                          </a:solidFill>
                          <a:effectLst/>
                        </a:rPr>
                        <a:t>288.63</a:t>
                      </a:r>
                      <a:endParaRPr lang="en-GB" sz="1500" b="0" i="0" u="none" strike="noStrike">
                        <a:solidFill>
                          <a:schemeClr val="bg2">
                            <a:lumMod val="10000"/>
                          </a:schemeClr>
                        </a:solidFill>
                        <a:effectLst/>
                        <a:latin typeface="Calibri"/>
                      </a:endParaRPr>
                    </a:p>
                  </a:txBody>
                  <a:tcPr marL="12700" marR="12700" marT="12700" marB="0" anchor="b"/>
                </a:tc>
                <a:tc>
                  <a:txBody>
                    <a:bodyPr/>
                    <a:lstStyle/>
                    <a:p>
                      <a:pPr algn="r" fontAlgn="b"/>
                      <a:r>
                        <a:rPr lang="en-GB" sz="1500" u="none" strike="noStrike">
                          <a:solidFill>
                            <a:schemeClr val="bg2">
                              <a:lumMod val="10000"/>
                            </a:schemeClr>
                          </a:solidFill>
                          <a:effectLst/>
                        </a:rPr>
                        <a:t>391.34</a:t>
                      </a:r>
                      <a:endParaRPr lang="en-GB" sz="1500" b="0" i="0" u="none" strike="noStrike">
                        <a:solidFill>
                          <a:schemeClr val="bg2">
                            <a:lumMod val="10000"/>
                          </a:schemeClr>
                        </a:solidFill>
                        <a:effectLst/>
                        <a:latin typeface="Calibri"/>
                      </a:endParaRPr>
                    </a:p>
                  </a:txBody>
                  <a:tcPr marL="12700" marR="12700" marT="12700" marB="0" anchor="b"/>
                </a:tc>
                <a:extLst>
                  <a:ext uri="{0D108BD9-81ED-4DB2-BD59-A6C34878D82A}">
                    <a16:rowId xmlns:a16="http://schemas.microsoft.com/office/drawing/2014/main" val="10001"/>
                  </a:ext>
                </a:extLst>
              </a:tr>
              <a:tr h="529383">
                <a:tc>
                  <a:txBody>
                    <a:bodyPr/>
                    <a:lstStyle/>
                    <a:p>
                      <a:pPr algn="l" fontAlgn="b"/>
                      <a:r>
                        <a:rPr lang="en-GB" sz="1500" u="none" strike="noStrike" dirty="0">
                          <a:solidFill>
                            <a:schemeClr val="bg2">
                              <a:lumMod val="10000"/>
                            </a:schemeClr>
                          </a:solidFill>
                          <a:effectLst/>
                        </a:rPr>
                        <a:t>MANCHESTER UNIVERSITY NHS FOUNDATION TRUST</a:t>
                      </a:r>
                      <a:endParaRPr lang="en-GB" sz="1500" b="0" i="0" u="none" strike="noStrike" dirty="0">
                        <a:solidFill>
                          <a:schemeClr val="bg2">
                            <a:lumMod val="10000"/>
                          </a:schemeClr>
                        </a:solidFill>
                        <a:effectLst/>
                        <a:latin typeface="Calibri"/>
                      </a:endParaRPr>
                    </a:p>
                  </a:txBody>
                  <a:tcPr marL="12700" marR="12700" marT="12700" marB="0" anchor="b"/>
                </a:tc>
                <a:tc>
                  <a:txBody>
                    <a:bodyPr/>
                    <a:lstStyle/>
                    <a:p>
                      <a:pPr algn="r" fontAlgn="b"/>
                      <a:r>
                        <a:rPr lang="en-GB" sz="1500" u="none" strike="noStrike">
                          <a:solidFill>
                            <a:schemeClr val="bg2">
                              <a:lumMod val="10000"/>
                            </a:schemeClr>
                          </a:solidFill>
                          <a:effectLst/>
                        </a:rPr>
                        <a:t>154.53</a:t>
                      </a:r>
                      <a:endParaRPr lang="en-GB" sz="1500" b="0" i="0" u="none" strike="noStrike">
                        <a:solidFill>
                          <a:schemeClr val="bg2">
                            <a:lumMod val="10000"/>
                          </a:schemeClr>
                        </a:solidFill>
                        <a:effectLst/>
                        <a:latin typeface="Calibri"/>
                      </a:endParaRPr>
                    </a:p>
                  </a:txBody>
                  <a:tcPr marL="12700" marR="12700" marT="12700" marB="0" anchor="b"/>
                </a:tc>
                <a:tc>
                  <a:txBody>
                    <a:bodyPr/>
                    <a:lstStyle/>
                    <a:p>
                      <a:pPr algn="r" fontAlgn="b"/>
                      <a:r>
                        <a:rPr lang="en-GB" sz="1500" u="none" strike="noStrike">
                          <a:solidFill>
                            <a:schemeClr val="bg2">
                              <a:lumMod val="10000"/>
                            </a:schemeClr>
                          </a:solidFill>
                          <a:effectLst/>
                        </a:rPr>
                        <a:t>181.44</a:t>
                      </a:r>
                      <a:endParaRPr lang="en-GB" sz="1500" b="0" i="0" u="none" strike="noStrike">
                        <a:solidFill>
                          <a:schemeClr val="bg2">
                            <a:lumMod val="10000"/>
                          </a:schemeClr>
                        </a:solidFill>
                        <a:effectLst/>
                        <a:latin typeface="Calibri"/>
                      </a:endParaRPr>
                    </a:p>
                  </a:txBody>
                  <a:tcPr marL="12700" marR="12700" marT="12700" marB="0" anchor="b"/>
                </a:tc>
                <a:tc>
                  <a:txBody>
                    <a:bodyPr/>
                    <a:lstStyle/>
                    <a:p>
                      <a:pPr algn="r" fontAlgn="b"/>
                      <a:r>
                        <a:rPr lang="en-GB" sz="1500" u="none" strike="noStrike" dirty="0">
                          <a:solidFill>
                            <a:schemeClr val="bg2">
                              <a:lumMod val="10000"/>
                            </a:schemeClr>
                          </a:solidFill>
                          <a:effectLst/>
                        </a:rPr>
                        <a:t>335.97</a:t>
                      </a:r>
                      <a:endParaRPr lang="en-GB" sz="1500" b="0" i="0" u="none" strike="noStrike" dirty="0">
                        <a:solidFill>
                          <a:schemeClr val="bg2">
                            <a:lumMod val="10000"/>
                          </a:schemeClr>
                        </a:solidFill>
                        <a:effectLst/>
                        <a:latin typeface="Calibri"/>
                      </a:endParaRPr>
                    </a:p>
                  </a:txBody>
                  <a:tcPr marL="12700" marR="12700" marT="12700" marB="0" anchor="b"/>
                </a:tc>
                <a:extLst>
                  <a:ext uri="{0D108BD9-81ED-4DB2-BD59-A6C34878D82A}">
                    <a16:rowId xmlns:a16="http://schemas.microsoft.com/office/drawing/2014/main" val="10002"/>
                  </a:ext>
                </a:extLst>
              </a:tr>
              <a:tr h="497521">
                <a:tc>
                  <a:txBody>
                    <a:bodyPr/>
                    <a:lstStyle/>
                    <a:p>
                      <a:pPr algn="l" fontAlgn="b"/>
                      <a:r>
                        <a:rPr lang="en-GB" sz="1500" u="none" strike="noStrike" dirty="0">
                          <a:solidFill>
                            <a:schemeClr val="bg2">
                              <a:lumMod val="10000"/>
                            </a:schemeClr>
                          </a:solidFill>
                          <a:effectLst/>
                        </a:rPr>
                        <a:t>NORTHERN CARE ALLIANCE NHS FOUNDATION TRUST</a:t>
                      </a:r>
                      <a:endParaRPr lang="en-GB" sz="1500" b="0" i="0" u="none" strike="noStrike" dirty="0">
                        <a:solidFill>
                          <a:schemeClr val="bg2">
                            <a:lumMod val="10000"/>
                          </a:schemeClr>
                        </a:solidFill>
                        <a:effectLst/>
                        <a:latin typeface="Calibri"/>
                      </a:endParaRPr>
                    </a:p>
                  </a:txBody>
                  <a:tcPr marL="12700" marR="12700" marT="12700" marB="0" anchor="b"/>
                </a:tc>
                <a:tc>
                  <a:txBody>
                    <a:bodyPr/>
                    <a:lstStyle/>
                    <a:p>
                      <a:pPr algn="r" fontAlgn="b"/>
                      <a:r>
                        <a:rPr lang="en-GB" sz="1500" u="none" strike="noStrike" dirty="0">
                          <a:solidFill>
                            <a:schemeClr val="bg2">
                              <a:lumMod val="10000"/>
                            </a:schemeClr>
                          </a:solidFill>
                          <a:effectLst/>
                        </a:rPr>
                        <a:t>98.63</a:t>
                      </a:r>
                      <a:endParaRPr lang="en-GB" sz="1500" b="0" i="0" u="none" strike="noStrike" dirty="0">
                        <a:solidFill>
                          <a:schemeClr val="bg2">
                            <a:lumMod val="10000"/>
                          </a:schemeClr>
                        </a:solidFill>
                        <a:effectLst/>
                        <a:latin typeface="Calibri"/>
                      </a:endParaRPr>
                    </a:p>
                  </a:txBody>
                  <a:tcPr marL="12700" marR="12700" marT="12700" marB="0" anchor="b"/>
                </a:tc>
                <a:tc>
                  <a:txBody>
                    <a:bodyPr/>
                    <a:lstStyle/>
                    <a:p>
                      <a:pPr algn="r" fontAlgn="b"/>
                      <a:r>
                        <a:rPr lang="en-GB" sz="1500" u="none" strike="noStrike">
                          <a:solidFill>
                            <a:schemeClr val="bg2">
                              <a:lumMod val="10000"/>
                            </a:schemeClr>
                          </a:solidFill>
                          <a:effectLst/>
                        </a:rPr>
                        <a:t>110.6</a:t>
                      </a:r>
                      <a:endParaRPr lang="en-GB" sz="1500" b="0" i="0" u="none" strike="noStrike">
                        <a:solidFill>
                          <a:schemeClr val="bg2">
                            <a:lumMod val="10000"/>
                          </a:schemeClr>
                        </a:solidFill>
                        <a:effectLst/>
                        <a:latin typeface="Calibri"/>
                      </a:endParaRPr>
                    </a:p>
                  </a:txBody>
                  <a:tcPr marL="12700" marR="12700" marT="12700" marB="0" anchor="b"/>
                </a:tc>
                <a:tc>
                  <a:txBody>
                    <a:bodyPr/>
                    <a:lstStyle/>
                    <a:p>
                      <a:pPr algn="r" fontAlgn="b"/>
                      <a:r>
                        <a:rPr lang="en-GB" sz="1500" u="none" strike="noStrike">
                          <a:solidFill>
                            <a:schemeClr val="bg2">
                              <a:lumMod val="10000"/>
                            </a:schemeClr>
                          </a:solidFill>
                          <a:effectLst/>
                        </a:rPr>
                        <a:t>209.23</a:t>
                      </a:r>
                      <a:endParaRPr lang="en-GB" sz="1500" b="0" i="0" u="none" strike="noStrike">
                        <a:solidFill>
                          <a:schemeClr val="bg2">
                            <a:lumMod val="10000"/>
                          </a:schemeClr>
                        </a:solidFill>
                        <a:effectLst/>
                        <a:latin typeface="Calibri"/>
                      </a:endParaRPr>
                    </a:p>
                  </a:txBody>
                  <a:tcPr marL="12700" marR="12700" marT="12700" marB="0" anchor="b"/>
                </a:tc>
                <a:extLst>
                  <a:ext uri="{0D108BD9-81ED-4DB2-BD59-A6C34878D82A}">
                    <a16:rowId xmlns:a16="http://schemas.microsoft.com/office/drawing/2014/main" val="10003"/>
                  </a:ext>
                </a:extLst>
              </a:tr>
              <a:tr h="264795">
                <a:tc>
                  <a:txBody>
                    <a:bodyPr/>
                    <a:lstStyle/>
                    <a:p>
                      <a:pPr algn="l" fontAlgn="b"/>
                      <a:r>
                        <a:rPr lang="en-GB" sz="1500" u="none" strike="noStrike" dirty="0">
                          <a:solidFill>
                            <a:schemeClr val="bg2">
                              <a:lumMod val="10000"/>
                            </a:schemeClr>
                          </a:solidFill>
                          <a:effectLst/>
                        </a:rPr>
                        <a:t>LEEDS TEACHING HOSPITALS NHS TRUST</a:t>
                      </a:r>
                      <a:endParaRPr lang="en-GB" sz="1500" b="0" i="0" u="none" strike="noStrike" dirty="0">
                        <a:solidFill>
                          <a:schemeClr val="bg2">
                            <a:lumMod val="10000"/>
                          </a:schemeClr>
                        </a:solidFill>
                        <a:effectLst/>
                        <a:latin typeface="Calibri"/>
                      </a:endParaRPr>
                    </a:p>
                  </a:txBody>
                  <a:tcPr marL="12700" marR="12700" marT="12700" marB="0" anchor="b"/>
                </a:tc>
                <a:tc>
                  <a:txBody>
                    <a:bodyPr/>
                    <a:lstStyle/>
                    <a:p>
                      <a:pPr algn="r" fontAlgn="b"/>
                      <a:r>
                        <a:rPr lang="en-GB" sz="1500" u="none" strike="noStrike" dirty="0">
                          <a:solidFill>
                            <a:schemeClr val="bg2">
                              <a:lumMod val="10000"/>
                            </a:schemeClr>
                          </a:solidFill>
                          <a:effectLst/>
                        </a:rPr>
                        <a:t>54.57</a:t>
                      </a:r>
                      <a:endParaRPr lang="en-GB" sz="1500" b="0" i="0" u="none" strike="noStrike" dirty="0">
                        <a:solidFill>
                          <a:schemeClr val="bg2">
                            <a:lumMod val="10000"/>
                          </a:schemeClr>
                        </a:solidFill>
                        <a:effectLst/>
                        <a:latin typeface="Calibri"/>
                      </a:endParaRPr>
                    </a:p>
                  </a:txBody>
                  <a:tcPr marL="12700" marR="12700" marT="12700" marB="0" anchor="b"/>
                </a:tc>
                <a:tc>
                  <a:txBody>
                    <a:bodyPr/>
                    <a:lstStyle/>
                    <a:p>
                      <a:pPr algn="r" fontAlgn="b"/>
                      <a:r>
                        <a:rPr lang="en-GB" sz="1500" u="none" strike="noStrike" dirty="0">
                          <a:solidFill>
                            <a:schemeClr val="bg2">
                              <a:lumMod val="10000"/>
                            </a:schemeClr>
                          </a:solidFill>
                          <a:effectLst/>
                        </a:rPr>
                        <a:t>149.92</a:t>
                      </a:r>
                      <a:endParaRPr lang="en-GB" sz="1500" b="0" i="0" u="none" strike="noStrike" dirty="0">
                        <a:solidFill>
                          <a:schemeClr val="bg2">
                            <a:lumMod val="10000"/>
                          </a:schemeClr>
                        </a:solidFill>
                        <a:effectLst/>
                        <a:latin typeface="Calibri"/>
                      </a:endParaRPr>
                    </a:p>
                  </a:txBody>
                  <a:tcPr marL="12700" marR="12700" marT="12700" marB="0" anchor="b"/>
                </a:tc>
                <a:tc>
                  <a:txBody>
                    <a:bodyPr/>
                    <a:lstStyle/>
                    <a:p>
                      <a:pPr algn="r" fontAlgn="b"/>
                      <a:r>
                        <a:rPr lang="en-GB" sz="1500" u="none" strike="noStrike" dirty="0">
                          <a:solidFill>
                            <a:schemeClr val="bg2">
                              <a:lumMod val="10000"/>
                            </a:schemeClr>
                          </a:solidFill>
                          <a:effectLst/>
                        </a:rPr>
                        <a:t>204.49</a:t>
                      </a:r>
                      <a:endParaRPr lang="en-GB" sz="1500" b="0" i="0" u="none" strike="noStrike" dirty="0">
                        <a:solidFill>
                          <a:schemeClr val="bg2">
                            <a:lumMod val="10000"/>
                          </a:schemeClr>
                        </a:solidFill>
                        <a:effectLst/>
                        <a:latin typeface="Calibri"/>
                      </a:endParaRPr>
                    </a:p>
                  </a:txBody>
                  <a:tcPr marL="12700" marR="12700" marT="12700" marB="0" anchor="b"/>
                </a:tc>
                <a:extLst>
                  <a:ext uri="{0D108BD9-81ED-4DB2-BD59-A6C34878D82A}">
                    <a16:rowId xmlns:a16="http://schemas.microsoft.com/office/drawing/2014/main" val="10004"/>
                  </a:ext>
                </a:extLst>
              </a:tr>
            </a:tbl>
          </a:graphicData>
        </a:graphic>
      </p:graphicFrame>
      <p:sp>
        <p:nvSpPr>
          <p:cNvPr id="3" name="Rectangle 2"/>
          <p:cNvSpPr/>
          <p:nvPr/>
        </p:nvSpPr>
        <p:spPr>
          <a:xfrm>
            <a:off x="3215680" y="673201"/>
            <a:ext cx="7296811" cy="502766"/>
          </a:xfrm>
          <a:prstGeom prst="rect">
            <a:avLst/>
          </a:prstGeom>
        </p:spPr>
        <p:txBody>
          <a:bodyPr wrap="square">
            <a:spAutoFit/>
          </a:bodyPr>
          <a:lstStyle/>
          <a:p>
            <a:pPr defTabSz="1219170"/>
            <a:r>
              <a:rPr lang="en-GB" sz="2667" b="1" dirty="0">
                <a:solidFill>
                  <a:srgbClr val="FFFFFF"/>
                </a:solidFill>
                <a:latin typeface="Arial"/>
              </a:rPr>
              <a:t>National Trajectory for TNA/RNA Roles</a:t>
            </a:r>
          </a:p>
        </p:txBody>
      </p:sp>
    </p:spTree>
    <p:extLst>
      <p:ext uri="{BB962C8B-B14F-4D97-AF65-F5344CB8AC3E}">
        <p14:creationId xmlns:p14="http://schemas.microsoft.com/office/powerpoint/2010/main" val="341668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childTnLst>
                                </p:cTn>
                              </p:par>
                              <p:par>
                                <p:cTn id="8" presetID="10" presetClass="entr" presetSubtype="0" fill="hold" nodeType="withEffect">
                                  <p:stCondLst>
                                    <p:cond delay="4000"/>
                                  </p:stCondLst>
                                  <p:childTnLst>
                                    <p:set>
                                      <p:cBhvr>
                                        <p:cTn id="9" dur="1" fill="hold">
                                          <p:stCondLst>
                                            <p:cond delay="0"/>
                                          </p:stCondLst>
                                        </p:cTn>
                                        <p:tgtEl>
                                          <p:spTgt spid="4">
                                            <p:txEl>
                                              <p:pRg st="4" end="4"/>
                                            </p:txEl>
                                          </p:spTgt>
                                        </p:tgtEl>
                                        <p:attrNameLst>
                                          <p:attrName>style.visibility</p:attrName>
                                        </p:attrNameLst>
                                      </p:cBhvr>
                                      <p:to>
                                        <p:strVal val="visible"/>
                                      </p:to>
                                    </p:set>
                                    <p:animEffect transition="in" filter="fade">
                                      <p:cBhvr>
                                        <p:cTn id="10" dur="1000"/>
                                        <p:tgtEl>
                                          <p:spTgt spid="4">
                                            <p:txEl>
                                              <p:pRg st="4" end="4"/>
                                            </p:txEl>
                                          </p:spTgt>
                                        </p:tgtEl>
                                      </p:cBhvr>
                                    </p:animEffect>
                                  </p:childTnLst>
                                </p:cTn>
                              </p:par>
                              <p:par>
                                <p:cTn id="11" presetID="10" presetClass="entr" presetSubtype="0" fill="hold" nodeType="withEffect">
                                  <p:stCondLst>
                                    <p:cond delay="5500"/>
                                  </p:stCondLst>
                                  <p:childTnLst>
                                    <p:set>
                                      <p:cBhvr>
                                        <p:cTn id="12" dur="1" fill="hold">
                                          <p:stCondLst>
                                            <p:cond delay="0"/>
                                          </p:stCondLst>
                                        </p:cTn>
                                        <p:tgtEl>
                                          <p:spTgt spid="4">
                                            <p:txEl>
                                              <p:pRg st="6" end="6"/>
                                            </p:txEl>
                                          </p:spTgt>
                                        </p:tgtEl>
                                        <p:attrNameLst>
                                          <p:attrName>style.visibility</p:attrName>
                                        </p:attrNameLst>
                                      </p:cBhvr>
                                      <p:to>
                                        <p:strVal val="visible"/>
                                      </p:to>
                                    </p:set>
                                    <p:animEffect transition="in" filter="fade">
                                      <p:cBhvr>
                                        <p:cTn id="13" dur="1000"/>
                                        <p:tgtEl>
                                          <p:spTgt spid="4">
                                            <p:txEl>
                                              <p:pRg st="6" end="6"/>
                                            </p:txEl>
                                          </p:spTgt>
                                        </p:tgtEl>
                                      </p:cBhvr>
                                    </p:animEffect>
                                  </p:childTnLst>
                                </p:cTn>
                              </p:par>
                              <p:par>
                                <p:cTn id="14" presetID="10" presetClass="entr" presetSubtype="0" fill="hold" nodeType="withEffect">
                                  <p:stCondLst>
                                    <p:cond delay="7000"/>
                                  </p:stCondLst>
                                  <p:childTnLst>
                                    <p:set>
                                      <p:cBhvr>
                                        <p:cTn id="15" dur="1" fill="hold">
                                          <p:stCondLst>
                                            <p:cond delay="0"/>
                                          </p:stCondLst>
                                        </p:cTn>
                                        <p:tgtEl>
                                          <p:spTgt spid="4">
                                            <p:txEl>
                                              <p:pRg st="8" end="8"/>
                                            </p:txEl>
                                          </p:spTgt>
                                        </p:tgtEl>
                                        <p:attrNameLst>
                                          <p:attrName>style.visibility</p:attrName>
                                        </p:attrNameLst>
                                      </p:cBhvr>
                                      <p:to>
                                        <p:strVal val="visible"/>
                                      </p:to>
                                    </p:set>
                                    <p:animEffect transition="in" filter="fade">
                                      <p:cBhvr>
                                        <p:cTn id="16" dur="1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480000" y="466175"/>
            <a:ext cx="11184619" cy="5253256"/>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1219170"/>
            <a:r>
              <a:rPr lang="en-GB" sz="2400" b="1" dirty="0">
                <a:solidFill>
                  <a:srgbClr val="FFFFFF"/>
                </a:solidFill>
                <a:latin typeface="Arial"/>
              </a:rPr>
              <a:t>Gaining trust and recognition</a:t>
            </a:r>
          </a:p>
        </p:txBody>
      </p:sp>
      <p:sp>
        <p:nvSpPr>
          <p:cNvPr id="6" name="Oval 5"/>
          <p:cNvSpPr/>
          <p:nvPr/>
        </p:nvSpPr>
        <p:spPr>
          <a:xfrm>
            <a:off x="3659339" y="4005064"/>
            <a:ext cx="4800533" cy="1632181"/>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1219170"/>
            <a:r>
              <a:rPr lang="en-GB" sz="2400" b="1" dirty="0">
                <a:solidFill>
                  <a:srgbClr val="FFFFFF"/>
                </a:solidFill>
                <a:latin typeface="Arial"/>
              </a:rPr>
              <a:t>Didn’t dictate centrally but encouraged growth</a:t>
            </a:r>
          </a:p>
        </p:txBody>
      </p:sp>
      <p:sp>
        <p:nvSpPr>
          <p:cNvPr id="5" name="Oval 4"/>
          <p:cNvSpPr/>
          <p:nvPr/>
        </p:nvSpPr>
        <p:spPr>
          <a:xfrm>
            <a:off x="3653846" y="740702"/>
            <a:ext cx="4800533" cy="1632181"/>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1219170"/>
            <a:r>
              <a:rPr lang="en-GB" sz="2400" b="1" dirty="0">
                <a:solidFill>
                  <a:srgbClr val="FFFFFF"/>
                </a:solidFill>
                <a:latin typeface="Arial"/>
              </a:rPr>
              <a:t>Started small</a:t>
            </a:r>
          </a:p>
        </p:txBody>
      </p:sp>
      <p:sp>
        <p:nvSpPr>
          <p:cNvPr id="3" name="Oval 2"/>
          <p:cNvSpPr/>
          <p:nvPr/>
        </p:nvSpPr>
        <p:spPr>
          <a:xfrm>
            <a:off x="1007435" y="1652803"/>
            <a:ext cx="2880320" cy="2880000"/>
          </a:xfrm>
          <a:prstGeom prst="ellipse">
            <a:avLst/>
          </a:prstGeom>
          <a:gradFill flip="none" rotWithShape="1">
            <a:gsLst>
              <a:gs pos="0">
                <a:schemeClr val="accent1">
                  <a:shade val="51000"/>
                  <a:satMod val="130000"/>
                  <a:alpha val="60000"/>
                </a:schemeClr>
              </a:gs>
              <a:gs pos="80000">
                <a:schemeClr val="accent1">
                  <a:shade val="93000"/>
                  <a:satMod val="130000"/>
                  <a:alpha val="60000"/>
                </a:schemeClr>
              </a:gs>
              <a:gs pos="100000">
                <a:schemeClr val="accent1">
                  <a:shade val="94000"/>
                  <a:satMod val="135000"/>
                  <a:alpha val="60000"/>
                </a:schemeClr>
              </a:gs>
            </a:gsLst>
            <a:path path="circle">
              <a:fillToRect l="100000" t="100000"/>
            </a:path>
            <a:tileRect r="-100000" b="-100000"/>
          </a:gradFill>
        </p:spPr>
        <p:style>
          <a:lnRef idx="0">
            <a:schemeClr val="accent1"/>
          </a:lnRef>
          <a:fillRef idx="3">
            <a:schemeClr val="accent1"/>
          </a:fillRef>
          <a:effectRef idx="3">
            <a:schemeClr val="accent1"/>
          </a:effectRef>
          <a:fontRef idx="minor">
            <a:schemeClr val="lt1"/>
          </a:fontRef>
        </p:style>
        <p:txBody>
          <a:bodyPr rtlCol="0" anchor="ctr"/>
          <a:lstStyle/>
          <a:p>
            <a:pPr algn="ctr" defTabSz="1219170"/>
            <a:r>
              <a:rPr lang="en-GB" sz="2400" b="1" dirty="0">
                <a:solidFill>
                  <a:srgbClr val="FFFFFF"/>
                </a:solidFill>
                <a:latin typeface="Arial"/>
              </a:rPr>
              <a:t>Dedicated TNA Clinical Education Team</a:t>
            </a:r>
          </a:p>
        </p:txBody>
      </p:sp>
      <p:sp>
        <p:nvSpPr>
          <p:cNvPr id="4" name="Oval 3"/>
          <p:cNvSpPr/>
          <p:nvPr/>
        </p:nvSpPr>
        <p:spPr>
          <a:xfrm>
            <a:off x="8304245" y="1796819"/>
            <a:ext cx="2880320" cy="2880000"/>
          </a:xfrm>
          <a:prstGeom prst="ellipse">
            <a:avLst/>
          </a:prstGeom>
          <a:gradFill flip="none" rotWithShape="1">
            <a:gsLst>
              <a:gs pos="0">
                <a:schemeClr val="accent1">
                  <a:shade val="51000"/>
                  <a:satMod val="130000"/>
                  <a:alpha val="60000"/>
                </a:schemeClr>
              </a:gs>
              <a:gs pos="80000">
                <a:schemeClr val="accent1">
                  <a:shade val="93000"/>
                  <a:satMod val="130000"/>
                  <a:alpha val="60000"/>
                </a:schemeClr>
              </a:gs>
              <a:gs pos="100000">
                <a:schemeClr val="accent1">
                  <a:shade val="94000"/>
                  <a:satMod val="135000"/>
                  <a:alpha val="60000"/>
                </a:schemeClr>
              </a:gs>
            </a:gsLst>
            <a:path path="circle">
              <a:fillToRect l="100000" t="100000"/>
            </a:path>
            <a:tileRect r="-100000" b="-100000"/>
          </a:gradFill>
        </p:spPr>
        <p:style>
          <a:lnRef idx="0">
            <a:schemeClr val="accent1"/>
          </a:lnRef>
          <a:fillRef idx="3">
            <a:schemeClr val="accent1"/>
          </a:fillRef>
          <a:effectRef idx="3">
            <a:schemeClr val="accent1"/>
          </a:effectRef>
          <a:fontRef idx="minor">
            <a:schemeClr val="lt1"/>
          </a:fontRef>
        </p:style>
        <p:txBody>
          <a:bodyPr rtlCol="0" anchor="ctr"/>
          <a:lstStyle/>
          <a:p>
            <a:pPr algn="ctr" defTabSz="1219170"/>
            <a:r>
              <a:rPr lang="en-GB" sz="2400" b="1" dirty="0">
                <a:solidFill>
                  <a:srgbClr val="FFFFFF"/>
                </a:solidFill>
                <a:latin typeface="Arial"/>
              </a:rPr>
              <a:t>“try one, buy one” approach</a:t>
            </a:r>
          </a:p>
        </p:txBody>
      </p:sp>
    </p:spTree>
    <p:extLst>
      <p:ext uri="{BB962C8B-B14F-4D97-AF65-F5344CB8AC3E}">
        <p14:creationId xmlns:p14="http://schemas.microsoft.com/office/powerpoint/2010/main" val="20711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1775520" y="164637"/>
          <a:ext cx="8128000"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394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par>
                                <p:cTn id="10" presetID="10" presetClass="entr" presetSubtype="0" fill="hold" grpId="1"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7" grpId="1">
        <p:bldAsOne/>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duotone>
              <a:schemeClr val="accent1">
                <a:shade val="45000"/>
                <a:satMod val="135000"/>
              </a:schemeClr>
              <a:prstClr val="white"/>
            </a:duotone>
          </a:blip>
          <a:srcRect l="-2353" t="1571" r="-1" b="24477"/>
          <a:stretch/>
        </p:blipFill>
        <p:spPr>
          <a:xfrm>
            <a:off x="-336715" y="0"/>
            <a:ext cx="12528715" cy="6096672"/>
          </a:xfrm>
          <a:prstGeom prst="rect">
            <a:avLst/>
          </a:prstGeom>
        </p:spPr>
      </p:pic>
      <p:sp>
        <p:nvSpPr>
          <p:cNvPr id="4" name="TextBox 3"/>
          <p:cNvSpPr txBox="1"/>
          <p:nvPr/>
        </p:nvSpPr>
        <p:spPr>
          <a:xfrm>
            <a:off x="1799184" y="47222"/>
            <a:ext cx="9289371" cy="666786"/>
          </a:xfrm>
          <a:prstGeom prst="rect">
            <a:avLst/>
          </a:prstGeom>
          <a:noFill/>
        </p:spPr>
        <p:txBody>
          <a:bodyPr wrap="square" rtlCol="0">
            <a:spAutoFit/>
          </a:bodyPr>
          <a:lstStyle/>
          <a:p>
            <a:pPr algn="ctr" defTabSz="1219170"/>
            <a:r>
              <a:rPr lang="en-GB" sz="3733" b="1" dirty="0">
                <a:solidFill>
                  <a:srgbClr val="FFFFFF"/>
                </a:solidFill>
                <a:latin typeface="Arial"/>
              </a:rPr>
              <a:t>TNA UHB Clinical Education Structure</a:t>
            </a:r>
          </a:p>
        </p:txBody>
      </p:sp>
      <p:graphicFrame>
        <p:nvGraphicFramePr>
          <p:cNvPr id="5" name="Diagram 4"/>
          <p:cNvGraphicFramePr/>
          <p:nvPr/>
        </p:nvGraphicFramePr>
        <p:xfrm>
          <a:off x="2063552" y="932723"/>
          <a:ext cx="7968885" cy="49925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587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
                                        </p:tgtEl>
                                      </p:cBhvr>
                                      <p:by x="250000" y="250000"/>
                                    </p:animScale>
                                  </p:childTnLst>
                                </p:cTn>
                              </p:par>
                              <p:par>
                                <p:cTn id="7" presetID="10" presetClass="exit" presetSubtype="0" fill="hold" grpId="1" nodeType="withEffect">
                                  <p:stCondLst>
                                    <p:cond delay="0"/>
                                  </p:stCondLst>
                                  <p:childTnLst>
                                    <p:animEffect transition="out" filter="fade">
                                      <p:cBhvr>
                                        <p:cTn id="8" dur="2000"/>
                                        <p:tgtEl>
                                          <p:spTgt spid="5"/>
                                        </p:tgtEl>
                                      </p:cBhvr>
                                    </p:animEffect>
                                    <p:set>
                                      <p:cBhvr>
                                        <p:cTn id="9"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5" grpId="1">
        <p:bldAsOne/>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p Arrow 1"/>
          <p:cNvSpPr/>
          <p:nvPr/>
        </p:nvSpPr>
        <p:spPr>
          <a:xfrm>
            <a:off x="10128448" y="260648"/>
            <a:ext cx="1920213" cy="5472235"/>
          </a:xfrm>
          <a:prstGeom prst="upArrow">
            <a:avLst/>
          </a:prstGeom>
        </p:spPr>
        <p:style>
          <a:lnRef idx="0">
            <a:schemeClr val="accent6"/>
          </a:lnRef>
          <a:fillRef idx="3">
            <a:schemeClr val="accent6"/>
          </a:fillRef>
          <a:effectRef idx="3">
            <a:schemeClr val="accent6"/>
          </a:effectRef>
          <a:fontRef idx="minor">
            <a:schemeClr val="lt1"/>
          </a:fontRef>
        </p:style>
        <p:txBody>
          <a:bodyPr vert="vert270" rtlCol="0" anchor="ctr"/>
          <a:lstStyle/>
          <a:p>
            <a:pPr algn="ctr" defTabSz="1219170"/>
            <a:r>
              <a:rPr lang="en-GB" sz="2400" dirty="0">
                <a:solidFill>
                  <a:srgbClr val="FFFFFF"/>
                </a:solidFill>
                <a:latin typeface="Arial"/>
              </a:rPr>
              <a:t>Maintaining excellence</a:t>
            </a:r>
          </a:p>
        </p:txBody>
      </p:sp>
      <p:sp>
        <p:nvSpPr>
          <p:cNvPr id="4" name="TextBox 3"/>
          <p:cNvSpPr txBox="1"/>
          <p:nvPr/>
        </p:nvSpPr>
        <p:spPr>
          <a:xfrm>
            <a:off x="-48682" y="1314247"/>
            <a:ext cx="569387" cy="666977"/>
          </a:xfrm>
          <a:prstGeom prst="rect">
            <a:avLst/>
          </a:prstGeom>
          <a:noFill/>
        </p:spPr>
        <p:txBody>
          <a:bodyPr wrap="none" rtlCol="0">
            <a:spAutoFit/>
          </a:bodyPr>
          <a:lstStyle/>
          <a:p>
            <a:pPr marL="380990" indent="-380990" defTabSz="1219170">
              <a:buFont typeface="Arial" panose="020B0604020202020204" pitchFamily="34" charset="0"/>
              <a:buChar char="•"/>
            </a:pPr>
            <a:endParaRPr lang="en-GB" sz="1867" b="1" dirty="0">
              <a:solidFill>
                <a:srgbClr val="FFFFFF"/>
              </a:solidFill>
              <a:latin typeface="Arial"/>
            </a:endParaRPr>
          </a:p>
          <a:p>
            <a:pPr marL="380990" indent="-380990" defTabSz="1219170">
              <a:buFont typeface="Arial" panose="020B0604020202020204" pitchFamily="34" charset="0"/>
              <a:buChar char="•"/>
            </a:pPr>
            <a:endParaRPr lang="en-GB" sz="1867" b="1" dirty="0">
              <a:solidFill>
                <a:srgbClr val="FFFFFF"/>
              </a:solidFill>
              <a:latin typeface="Arial"/>
            </a:endParaRPr>
          </a:p>
        </p:txBody>
      </p:sp>
      <p:sp>
        <p:nvSpPr>
          <p:cNvPr id="8" name="TextBox 7"/>
          <p:cNvSpPr txBox="1"/>
          <p:nvPr/>
        </p:nvSpPr>
        <p:spPr>
          <a:xfrm>
            <a:off x="266788" y="1279223"/>
            <a:ext cx="10435870" cy="3785652"/>
          </a:xfrm>
          <a:prstGeom prst="rect">
            <a:avLst/>
          </a:prstGeom>
          <a:noFill/>
        </p:spPr>
        <p:txBody>
          <a:bodyPr wrap="none" rtlCol="0">
            <a:spAutoFit/>
          </a:bodyPr>
          <a:lstStyle/>
          <a:p>
            <a:pPr defTabSz="1219170"/>
            <a:r>
              <a:rPr lang="en-GB" sz="2400" b="1" dirty="0">
                <a:solidFill>
                  <a:srgbClr val="FFFFFF"/>
                </a:solidFill>
                <a:latin typeface="Arial"/>
              </a:rPr>
              <a:t>QIA for RNA’s in practice within registered workforce numbers</a:t>
            </a:r>
          </a:p>
          <a:p>
            <a:pPr defTabSz="1219170"/>
            <a:endParaRPr lang="en-GB" sz="2400" b="1" dirty="0">
              <a:solidFill>
                <a:srgbClr val="FFFFFF"/>
              </a:solidFill>
              <a:latin typeface="Arial"/>
            </a:endParaRPr>
          </a:p>
          <a:p>
            <a:pPr defTabSz="1219170"/>
            <a:r>
              <a:rPr lang="en-GB" sz="2400" b="1" dirty="0">
                <a:solidFill>
                  <a:srgbClr val="FFFFFF"/>
                </a:solidFill>
                <a:latin typeface="Arial"/>
              </a:rPr>
              <a:t>Safer staffing allocation when acuity peaks within units</a:t>
            </a:r>
          </a:p>
          <a:p>
            <a:pPr defTabSz="1219170"/>
            <a:endParaRPr lang="en-GB" sz="2400" b="1" dirty="0">
              <a:solidFill>
                <a:srgbClr val="FFFFFF"/>
              </a:solidFill>
              <a:latin typeface="Arial"/>
            </a:endParaRPr>
          </a:p>
          <a:p>
            <a:pPr defTabSz="1219170"/>
            <a:r>
              <a:rPr lang="en-GB" sz="2400" b="1" dirty="0">
                <a:solidFill>
                  <a:srgbClr val="FFFFFF"/>
                </a:solidFill>
                <a:latin typeface="Arial"/>
              </a:rPr>
              <a:t>Continuous supervision and understanding of skills mix requirements</a:t>
            </a:r>
          </a:p>
          <a:p>
            <a:pPr defTabSz="1219170"/>
            <a:endParaRPr lang="en-GB" sz="2400" b="1" dirty="0">
              <a:solidFill>
                <a:srgbClr val="FFFFFF"/>
              </a:solidFill>
              <a:latin typeface="Arial"/>
            </a:endParaRPr>
          </a:p>
          <a:p>
            <a:pPr defTabSz="1219170"/>
            <a:r>
              <a:rPr lang="en-GB" sz="2400" b="1" dirty="0">
                <a:solidFill>
                  <a:srgbClr val="FFFFFF"/>
                </a:solidFill>
                <a:latin typeface="Arial"/>
              </a:rPr>
              <a:t>Constantly re-evaluating RNA’s roles and responsibilities in practice</a:t>
            </a:r>
          </a:p>
          <a:p>
            <a:pPr defTabSz="1219170"/>
            <a:r>
              <a:rPr lang="en-GB" sz="2400" b="1" dirty="0">
                <a:solidFill>
                  <a:srgbClr val="FFFFFF"/>
                </a:solidFill>
                <a:latin typeface="Arial"/>
              </a:rPr>
              <a:t>in conjunction with NMC registration</a:t>
            </a:r>
          </a:p>
          <a:p>
            <a:pPr marL="380990" indent="-380990" defTabSz="1219170">
              <a:buFont typeface="Arial" panose="020B0604020202020204" pitchFamily="34" charset="0"/>
              <a:buChar char="•"/>
            </a:pPr>
            <a:endParaRPr lang="en-GB" sz="2400" b="1" dirty="0">
              <a:solidFill>
                <a:srgbClr val="FFFFFF"/>
              </a:solidFill>
              <a:latin typeface="Arial"/>
            </a:endParaRPr>
          </a:p>
          <a:p>
            <a:pPr defTabSz="1219170"/>
            <a:endParaRPr lang="en-GB" sz="2400" b="1" dirty="0">
              <a:solidFill>
                <a:srgbClr val="FFFFFF"/>
              </a:solidFill>
              <a:latin typeface="Arial"/>
            </a:endParaRPr>
          </a:p>
        </p:txBody>
      </p:sp>
    </p:spTree>
    <p:extLst>
      <p:ext uri="{BB962C8B-B14F-4D97-AF65-F5344CB8AC3E}">
        <p14:creationId xmlns:p14="http://schemas.microsoft.com/office/powerpoint/2010/main" val="121287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D2861E8F-C918-4D3F-B044-7FB6E62CB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7737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p Arrow 1"/>
          <p:cNvSpPr/>
          <p:nvPr/>
        </p:nvSpPr>
        <p:spPr>
          <a:xfrm>
            <a:off x="10246320" y="241896"/>
            <a:ext cx="1920213" cy="5472235"/>
          </a:xfrm>
          <a:prstGeom prst="upArrow">
            <a:avLst/>
          </a:prstGeom>
        </p:spPr>
        <p:style>
          <a:lnRef idx="0">
            <a:schemeClr val="accent6"/>
          </a:lnRef>
          <a:fillRef idx="3">
            <a:schemeClr val="accent6"/>
          </a:fillRef>
          <a:effectRef idx="3">
            <a:schemeClr val="accent6"/>
          </a:effectRef>
          <a:fontRef idx="minor">
            <a:schemeClr val="lt1"/>
          </a:fontRef>
        </p:style>
        <p:txBody>
          <a:bodyPr vert="vert270" rtlCol="0" anchor="ctr"/>
          <a:lstStyle/>
          <a:p>
            <a:pPr algn="ctr" defTabSz="1219170"/>
            <a:r>
              <a:rPr lang="en-GB" sz="2400" dirty="0">
                <a:solidFill>
                  <a:srgbClr val="FFFFFF"/>
                </a:solidFill>
                <a:latin typeface="Arial"/>
              </a:rPr>
              <a:t>Learning</a:t>
            </a:r>
          </a:p>
        </p:txBody>
      </p:sp>
      <p:sp>
        <p:nvSpPr>
          <p:cNvPr id="3" name="Rectangle 2"/>
          <p:cNvSpPr/>
          <p:nvPr/>
        </p:nvSpPr>
        <p:spPr>
          <a:xfrm>
            <a:off x="-1776874" y="1220755"/>
            <a:ext cx="14241335" cy="4031104"/>
          </a:xfrm>
          <a:prstGeom prst="rect">
            <a:avLst/>
          </a:prstGeom>
        </p:spPr>
        <p:txBody>
          <a:bodyPr vert="horz" anchor="t" anchorCtr="1">
            <a:spAutoFit/>
          </a:bodyPr>
          <a:lstStyle/>
          <a:p>
            <a:pPr defTabSz="1219170"/>
            <a:r>
              <a:rPr lang="en-GB" sz="2133" b="1" dirty="0">
                <a:solidFill>
                  <a:srgbClr val="FFFFFF"/>
                </a:solidFill>
                <a:latin typeface="Arial"/>
                <a:cs typeface="Arial" panose="020B0604020202020204" pitchFamily="34" charset="0"/>
              </a:rPr>
              <a:t>NA program established - focus on CPD opportunities and progressions</a:t>
            </a:r>
          </a:p>
          <a:p>
            <a:pPr defTabSz="1219170"/>
            <a:endParaRPr lang="en-GB" sz="2133" b="1" dirty="0">
              <a:solidFill>
                <a:srgbClr val="FFFFFF"/>
              </a:solidFill>
              <a:latin typeface="Arial"/>
              <a:cs typeface="Arial" panose="020B0604020202020204" pitchFamily="34" charset="0"/>
            </a:endParaRPr>
          </a:p>
          <a:p>
            <a:pPr defTabSz="1219170"/>
            <a:r>
              <a:rPr lang="en-GB" sz="2133" b="1" dirty="0">
                <a:solidFill>
                  <a:srgbClr val="FFFFFF"/>
                </a:solidFill>
                <a:latin typeface="Arial"/>
                <a:cs typeface="Arial" panose="020B0604020202020204" pitchFamily="34" charset="0"/>
              </a:rPr>
              <a:t>Smashing through the glass ceiling – ‘earn and learn’, new to care program </a:t>
            </a:r>
          </a:p>
          <a:p>
            <a:pPr defTabSz="1219170"/>
            <a:endParaRPr lang="en-GB" sz="2133" b="1" dirty="0">
              <a:solidFill>
                <a:srgbClr val="FFFFFF"/>
              </a:solidFill>
              <a:latin typeface="Arial"/>
              <a:cs typeface="Arial" panose="020B0604020202020204" pitchFamily="34" charset="0"/>
            </a:endParaRPr>
          </a:p>
          <a:p>
            <a:pPr defTabSz="1219170"/>
            <a:r>
              <a:rPr lang="en-GB" sz="2133" b="1" dirty="0">
                <a:solidFill>
                  <a:srgbClr val="FFFFFF"/>
                </a:solidFill>
                <a:latin typeface="Arial"/>
                <a:cs typeface="Arial" panose="020B0604020202020204" pitchFamily="34" charset="0"/>
              </a:rPr>
              <a:t>Post registration education and training – accessing specialist courses</a:t>
            </a:r>
          </a:p>
          <a:p>
            <a:pPr defTabSz="1219170"/>
            <a:endParaRPr lang="en-GB" sz="2133" b="1" dirty="0">
              <a:solidFill>
                <a:srgbClr val="FFFFFF"/>
              </a:solidFill>
              <a:latin typeface="Arial"/>
              <a:cs typeface="Arial" panose="020B0604020202020204" pitchFamily="34" charset="0"/>
            </a:endParaRPr>
          </a:p>
          <a:p>
            <a:pPr defTabSz="1219170"/>
            <a:r>
              <a:rPr lang="en-GB" sz="2133" b="1" dirty="0">
                <a:solidFill>
                  <a:srgbClr val="FFFFFF"/>
                </a:solidFill>
                <a:latin typeface="Arial"/>
                <a:cs typeface="Arial" panose="020B0604020202020204" pitchFamily="34" charset="0"/>
              </a:rPr>
              <a:t>Recognising CPD achievements – Assistant Lecturers B5, Clinical Educators B5</a:t>
            </a:r>
          </a:p>
          <a:p>
            <a:pPr defTabSz="1219170"/>
            <a:endParaRPr lang="en-GB" sz="2133" b="1" dirty="0">
              <a:solidFill>
                <a:srgbClr val="FFFFFF"/>
              </a:solidFill>
              <a:latin typeface="Arial"/>
              <a:cs typeface="Arial" panose="020B0604020202020204" pitchFamily="34" charset="0"/>
            </a:endParaRPr>
          </a:p>
          <a:p>
            <a:pPr defTabSz="1219170"/>
            <a:r>
              <a:rPr lang="en-GB" sz="2133" b="1" dirty="0">
                <a:solidFill>
                  <a:srgbClr val="FFFFFF"/>
                </a:solidFill>
                <a:latin typeface="Arial"/>
                <a:cs typeface="Arial" panose="020B0604020202020204" pitchFamily="34" charset="0"/>
              </a:rPr>
              <a:t>HEI’s recognising NA experience - coping well academically with RN top up </a:t>
            </a:r>
          </a:p>
          <a:p>
            <a:pPr defTabSz="1219170"/>
            <a:r>
              <a:rPr lang="en-GB" sz="2133" b="1" dirty="0">
                <a:solidFill>
                  <a:srgbClr val="FFFFFF"/>
                </a:solidFill>
                <a:latin typeface="Arial"/>
                <a:cs typeface="Arial" panose="020B0604020202020204" pitchFamily="34" charset="0"/>
              </a:rPr>
              <a:t>     </a:t>
            </a:r>
          </a:p>
          <a:p>
            <a:pPr defTabSz="1219170"/>
            <a:r>
              <a:rPr lang="en-GB" sz="2133" b="1" dirty="0">
                <a:solidFill>
                  <a:srgbClr val="FFFFFF"/>
                </a:solidFill>
                <a:latin typeface="Arial"/>
                <a:cs typeface="Arial" panose="020B0604020202020204" pitchFamily="34" charset="0"/>
              </a:rPr>
              <a:t>3x ITU RNA’s on RN top up program</a:t>
            </a:r>
          </a:p>
          <a:p>
            <a:pPr defTabSz="1219170"/>
            <a:endParaRPr lang="en-GB" sz="2133" b="1" dirty="0">
              <a:solidFill>
                <a:srgbClr val="FFFFFF"/>
              </a:solidFill>
              <a:latin typeface="Arial"/>
            </a:endParaRPr>
          </a:p>
        </p:txBody>
      </p:sp>
    </p:spTree>
    <p:extLst>
      <p:ext uri="{BB962C8B-B14F-4D97-AF65-F5344CB8AC3E}">
        <p14:creationId xmlns:p14="http://schemas.microsoft.com/office/powerpoint/2010/main" val="283783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p Arrow 1"/>
          <p:cNvSpPr/>
          <p:nvPr/>
        </p:nvSpPr>
        <p:spPr>
          <a:xfrm>
            <a:off x="10128448" y="260648"/>
            <a:ext cx="1920213" cy="5472235"/>
          </a:xfrm>
          <a:prstGeom prst="upArrow">
            <a:avLst/>
          </a:prstGeom>
        </p:spPr>
        <p:style>
          <a:lnRef idx="0">
            <a:schemeClr val="accent6"/>
          </a:lnRef>
          <a:fillRef idx="3">
            <a:schemeClr val="accent6"/>
          </a:fillRef>
          <a:effectRef idx="3">
            <a:schemeClr val="accent6"/>
          </a:effectRef>
          <a:fontRef idx="minor">
            <a:schemeClr val="lt1"/>
          </a:fontRef>
        </p:style>
        <p:txBody>
          <a:bodyPr vert="vert270" rtlCol="0" anchor="ctr"/>
          <a:lstStyle/>
          <a:p>
            <a:pPr algn="ctr" defTabSz="1219170"/>
            <a:r>
              <a:rPr lang="en-GB" sz="2400" dirty="0">
                <a:solidFill>
                  <a:srgbClr val="FFFFFF"/>
                </a:solidFill>
                <a:latin typeface="Arial"/>
              </a:rPr>
              <a:t>Wellbeing</a:t>
            </a:r>
          </a:p>
        </p:txBody>
      </p:sp>
      <p:sp>
        <p:nvSpPr>
          <p:cNvPr id="3" name="AutoShape 2" descr="Whatsapp Icon Whatsapp Logo Whatsapp Icon Free Template, Whatsapp Icons,  Logo Icons, Template Icons PNG and Vector with Transparent Background for  Free Download | Logo design free templates, Instagram logo, Template fre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endParaRPr lang="en-GB" sz="2400">
              <a:solidFill>
                <a:srgbClr val="FFFFFF"/>
              </a:solidFill>
              <a:latin typeface="Aria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434" y="68627"/>
            <a:ext cx="2802665" cy="2250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99" y="4293097"/>
            <a:ext cx="2857500" cy="1717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7433" y="2084851"/>
            <a:ext cx="2802664" cy="2208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30833" y="452670"/>
            <a:ext cx="7021346" cy="1200329"/>
          </a:xfrm>
          <a:prstGeom prst="rect">
            <a:avLst/>
          </a:prstGeom>
          <a:noFill/>
        </p:spPr>
        <p:txBody>
          <a:bodyPr wrap="none" rtlCol="0">
            <a:spAutoFit/>
          </a:bodyPr>
          <a:lstStyle/>
          <a:p>
            <a:pPr defTabSz="1219170"/>
            <a:r>
              <a:rPr lang="en-GB" sz="2400" dirty="0">
                <a:solidFill>
                  <a:srgbClr val="FFFFFF"/>
                </a:solidFill>
                <a:latin typeface="Arial"/>
              </a:rPr>
              <a:t>ITU </a:t>
            </a:r>
            <a:r>
              <a:rPr lang="en-GB" sz="2400" dirty="0" err="1">
                <a:solidFill>
                  <a:srgbClr val="FFFFFF"/>
                </a:solidFill>
                <a:latin typeface="Arial"/>
              </a:rPr>
              <a:t>Whatsapp</a:t>
            </a:r>
            <a:r>
              <a:rPr lang="en-GB" sz="2400" dirty="0">
                <a:solidFill>
                  <a:srgbClr val="FFFFFF"/>
                </a:solidFill>
                <a:latin typeface="Arial"/>
              </a:rPr>
              <a:t> TNA/NA professional chat, point of </a:t>
            </a:r>
          </a:p>
          <a:p>
            <a:pPr defTabSz="1219170"/>
            <a:r>
              <a:rPr lang="en-GB" sz="2400" dirty="0">
                <a:solidFill>
                  <a:srgbClr val="FFFFFF"/>
                </a:solidFill>
                <a:latin typeface="Arial"/>
              </a:rPr>
              <a:t>contact, professional platform for exams, learning </a:t>
            </a:r>
          </a:p>
          <a:p>
            <a:pPr defTabSz="1219170"/>
            <a:r>
              <a:rPr lang="en-GB" sz="2400" dirty="0">
                <a:solidFill>
                  <a:srgbClr val="FFFFFF"/>
                </a:solidFill>
                <a:latin typeface="Arial"/>
              </a:rPr>
              <a:t>and training advice</a:t>
            </a:r>
          </a:p>
        </p:txBody>
      </p:sp>
      <p:sp>
        <p:nvSpPr>
          <p:cNvPr id="6" name="TextBox 5"/>
          <p:cNvSpPr txBox="1"/>
          <p:nvPr/>
        </p:nvSpPr>
        <p:spPr>
          <a:xfrm>
            <a:off x="3230834" y="2758086"/>
            <a:ext cx="7400359" cy="830997"/>
          </a:xfrm>
          <a:prstGeom prst="rect">
            <a:avLst/>
          </a:prstGeom>
          <a:noFill/>
        </p:spPr>
        <p:txBody>
          <a:bodyPr wrap="none" rtlCol="0">
            <a:spAutoFit/>
          </a:bodyPr>
          <a:lstStyle/>
          <a:p>
            <a:pPr defTabSz="1219170"/>
            <a:r>
              <a:rPr lang="en-GB" sz="2400" dirty="0">
                <a:solidFill>
                  <a:srgbClr val="FFFFFF"/>
                </a:solidFill>
                <a:latin typeface="Arial"/>
              </a:rPr>
              <a:t> 20 PNA’s in ITU to clinically supervise TNA’s/RNA’s, </a:t>
            </a:r>
          </a:p>
          <a:p>
            <a:pPr defTabSz="1219170"/>
            <a:r>
              <a:rPr lang="en-GB" sz="2400" dirty="0">
                <a:solidFill>
                  <a:srgbClr val="FFFFFF"/>
                </a:solidFill>
                <a:latin typeface="Arial"/>
              </a:rPr>
              <a:t>provide restorative practice and confidential advice </a:t>
            </a:r>
          </a:p>
        </p:txBody>
      </p:sp>
      <p:sp>
        <p:nvSpPr>
          <p:cNvPr id="7" name="TextBox 6"/>
          <p:cNvSpPr txBox="1"/>
          <p:nvPr/>
        </p:nvSpPr>
        <p:spPr>
          <a:xfrm>
            <a:off x="3288071" y="4536066"/>
            <a:ext cx="7201010" cy="1200329"/>
          </a:xfrm>
          <a:prstGeom prst="rect">
            <a:avLst/>
          </a:prstGeom>
          <a:noFill/>
        </p:spPr>
        <p:txBody>
          <a:bodyPr wrap="none" rtlCol="0">
            <a:spAutoFit/>
          </a:bodyPr>
          <a:lstStyle/>
          <a:p>
            <a:pPr defTabSz="1219170"/>
            <a:r>
              <a:rPr lang="en-GB" sz="2400" dirty="0">
                <a:solidFill>
                  <a:srgbClr val="FFFFFF"/>
                </a:solidFill>
                <a:latin typeface="Arial"/>
              </a:rPr>
              <a:t>Celebrate success, achievements, stay connected, </a:t>
            </a:r>
          </a:p>
          <a:p>
            <a:pPr defTabSz="1219170"/>
            <a:r>
              <a:rPr lang="en-GB" sz="2400" dirty="0">
                <a:solidFill>
                  <a:srgbClr val="FFFFFF"/>
                </a:solidFill>
                <a:latin typeface="Arial"/>
              </a:rPr>
              <a:t>advertise conferences, training and development </a:t>
            </a:r>
          </a:p>
          <a:p>
            <a:pPr defTabSz="1219170"/>
            <a:r>
              <a:rPr lang="en-GB" sz="2400" dirty="0">
                <a:solidFill>
                  <a:srgbClr val="FFFFFF"/>
                </a:solidFill>
                <a:latin typeface="Arial"/>
              </a:rPr>
              <a:t>opportunities </a:t>
            </a:r>
          </a:p>
        </p:txBody>
      </p:sp>
    </p:spTree>
    <p:extLst>
      <p:ext uri="{BB962C8B-B14F-4D97-AF65-F5344CB8AC3E}">
        <p14:creationId xmlns:p14="http://schemas.microsoft.com/office/powerpoint/2010/main" val="398936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4184A-B80A-4D4A-8DC8-53D5CC87D166}"/>
              </a:ext>
            </a:extLst>
          </p:cNvPr>
          <p:cNvSpPr>
            <a:spLocks noGrp="1"/>
          </p:cNvSpPr>
          <p:nvPr>
            <p:ph type="title"/>
          </p:nvPr>
        </p:nvSpPr>
        <p:spPr>
          <a:xfrm>
            <a:off x="554939" y="19919"/>
            <a:ext cx="10972800" cy="1143000"/>
          </a:xfrm>
        </p:spPr>
        <p:txBody>
          <a:bodyPr/>
          <a:lstStyle/>
          <a:p>
            <a:pPr algn="ctr"/>
            <a:r>
              <a:rPr lang="en-GB" dirty="0" err="1"/>
              <a:t>Neelam</a:t>
            </a:r>
            <a:r>
              <a:rPr lang="en-GB" dirty="0"/>
              <a:t> - Critical Care &amp; UHB</a:t>
            </a:r>
          </a:p>
        </p:txBody>
      </p:sp>
      <p:cxnSp>
        <p:nvCxnSpPr>
          <p:cNvPr id="7" name="Straight Connector 6">
            <a:extLst>
              <a:ext uri="{FF2B5EF4-FFF2-40B4-BE49-F238E27FC236}">
                <a16:creationId xmlns:a16="http://schemas.microsoft.com/office/drawing/2014/main" id="{04A91F25-E339-4E24-A1F6-3728465A4A36}"/>
              </a:ext>
            </a:extLst>
          </p:cNvPr>
          <p:cNvCxnSpPr/>
          <p:nvPr/>
        </p:nvCxnSpPr>
        <p:spPr>
          <a:xfrm>
            <a:off x="498022" y="4286251"/>
            <a:ext cx="111034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E3C103B-0FEE-467C-9B24-A8B70DF90282}"/>
              </a:ext>
            </a:extLst>
          </p:cNvPr>
          <p:cNvCxnSpPr/>
          <p:nvPr/>
        </p:nvCxnSpPr>
        <p:spPr>
          <a:xfrm>
            <a:off x="1608365" y="4286251"/>
            <a:ext cx="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6A78989-5FB5-451B-A7B3-EF37F75D470C}"/>
              </a:ext>
            </a:extLst>
          </p:cNvPr>
          <p:cNvSpPr txBox="1"/>
          <p:nvPr/>
        </p:nvSpPr>
        <p:spPr>
          <a:xfrm>
            <a:off x="604158" y="4980216"/>
            <a:ext cx="2008415" cy="543867"/>
          </a:xfrm>
          <a:prstGeom prst="rect">
            <a:avLst/>
          </a:prstGeom>
          <a:noFill/>
        </p:spPr>
        <p:txBody>
          <a:bodyPr wrap="square" lIns="91440" tIns="45720" rIns="91440" bIns="45720" rtlCol="0">
            <a:spAutoFit/>
          </a:bodyPr>
          <a:lstStyle/>
          <a:p>
            <a:pPr defTabSz="1219170"/>
            <a:r>
              <a:rPr lang="en-GB" sz="1467" b="1" dirty="0">
                <a:solidFill>
                  <a:srgbClr val="FFFFFF"/>
                </a:solidFill>
                <a:latin typeface="Arial"/>
              </a:rPr>
              <a:t>2013 – Started as a HCA in Critical Care </a:t>
            </a:r>
          </a:p>
        </p:txBody>
      </p:sp>
      <p:cxnSp>
        <p:nvCxnSpPr>
          <p:cNvPr id="13" name="Straight Arrow Connector 12">
            <a:extLst>
              <a:ext uri="{FF2B5EF4-FFF2-40B4-BE49-F238E27FC236}">
                <a16:creationId xmlns:a16="http://schemas.microsoft.com/office/drawing/2014/main" id="{F4D1D8A5-14F6-4409-8CFB-1ACC6997D1FE}"/>
              </a:ext>
            </a:extLst>
          </p:cNvPr>
          <p:cNvCxnSpPr>
            <a:cxnSpLocks/>
          </p:cNvCxnSpPr>
          <p:nvPr/>
        </p:nvCxnSpPr>
        <p:spPr>
          <a:xfrm rot="10800000">
            <a:off x="3233059" y="3600451"/>
            <a:ext cx="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2D3739-5DFC-4A9E-BA09-62D38C4F37B2}"/>
              </a:ext>
            </a:extLst>
          </p:cNvPr>
          <p:cNvSpPr txBox="1"/>
          <p:nvPr/>
        </p:nvSpPr>
        <p:spPr>
          <a:xfrm>
            <a:off x="2414884" y="3056713"/>
            <a:ext cx="2286000" cy="543867"/>
          </a:xfrm>
          <a:prstGeom prst="rect">
            <a:avLst/>
          </a:prstGeom>
          <a:noFill/>
        </p:spPr>
        <p:txBody>
          <a:bodyPr wrap="square" lIns="91440" tIns="45720" rIns="91440" bIns="45720" rtlCol="0">
            <a:spAutoFit/>
          </a:bodyPr>
          <a:lstStyle/>
          <a:p>
            <a:pPr algn="ctr" defTabSz="1219170"/>
            <a:r>
              <a:rPr lang="en-GB" sz="1467" b="1" dirty="0">
                <a:solidFill>
                  <a:srgbClr val="FFFFFF"/>
                </a:solidFill>
                <a:latin typeface="Arial"/>
              </a:rPr>
              <a:t>Achieved NVQ 2 + 3</a:t>
            </a:r>
          </a:p>
          <a:p>
            <a:pPr algn="ctr" defTabSz="1219170"/>
            <a:r>
              <a:rPr lang="en-GB" sz="1467" b="1" dirty="0">
                <a:solidFill>
                  <a:srgbClr val="FFFFFF"/>
                </a:solidFill>
                <a:latin typeface="Arial"/>
              </a:rPr>
              <a:t>despite dyscalculia </a:t>
            </a:r>
          </a:p>
        </p:txBody>
      </p:sp>
      <p:cxnSp>
        <p:nvCxnSpPr>
          <p:cNvPr id="16" name="Straight Arrow Connector 15">
            <a:extLst>
              <a:ext uri="{FF2B5EF4-FFF2-40B4-BE49-F238E27FC236}">
                <a16:creationId xmlns:a16="http://schemas.microsoft.com/office/drawing/2014/main" id="{98E9DB12-5B3C-4B65-802F-53FCA5253302}"/>
              </a:ext>
            </a:extLst>
          </p:cNvPr>
          <p:cNvCxnSpPr/>
          <p:nvPr/>
        </p:nvCxnSpPr>
        <p:spPr>
          <a:xfrm>
            <a:off x="4463819" y="4286251"/>
            <a:ext cx="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0BD99A8-B894-4DCF-BD51-7B22D5FB082F}"/>
              </a:ext>
            </a:extLst>
          </p:cNvPr>
          <p:cNvSpPr txBox="1"/>
          <p:nvPr/>
        </p:nvSpPr>
        <p:spPr>
          <a:xfrm>
            <a:off x="3220127" y="5045686"/>
            <a:ext cx="2487383" cy="1221168"/>
          </a:xfrm>
          <a:prstGeom prst="rect">
            <a:avLst/>
          </a:prstGeom>
          <a:noFill/>
        </p:spPr>
        <p:txBody>
          <a:bodyPr wrap="square" lIns="91440" tIns="45720" rIns="91440" bIns="45720" rtlCol="0">
            <a:spAutoFit/>
          </a:bodyPr>
          <a:lstStyle/>
          <a:p>
            <a:pPr algn="ctr" defTabSz="1219170"/>
            <a:r>
              <a:rPr lang="en-GB" sz="1467" b="1" dirty="0">
                <a:solidFill>
                  <a:srgbClr val="FFFFFF"/>
                </a:solidFill>
                <a:latin typeface="Arial"/>
              </a:rPr>
              <a:t>2018 - Joined the TNA programme. </a:t>
            </a:r>
          </a:p>
          <a:p>
            <a:pPr algn="ctr" defTabSz="1219170"/>
            <a:r>
              <a:rPr lang="en-GB" sz="1467" b="1" dirty="0">
                <a:solidFill>
                  <a:srgbClr val="FFFFFF"/>
                </a:solidFill>
                <a:latin typeface="Arial"/>
              </a:rPr>
              <a:t>Knew  she wanted to progress within Critical Care &amp; UHB</a:t>
            </a:r>
          </a:p>
        </p:txBody>
      </p:sp>
      <p:cxnSp>
        <p:nvCxnSpPr>
          <p:cNvPr id="22" name="Straight Arrow Connector 21">
            <a:extLst>
              <a:ext uri="{FF2B5EF4-FFF2-40B4-BE49-F238E27FC236}">
                <a16:creationId xmlns:a16="http://schemas.microsoft.com/office/drawing/2014/main" id="{8E4800E8-3BC9-44AA-B5FC-2C13F09336D7}"/>
              </a:ext>
            </a:extLst>
          </p:cNvPr>
          <p:cNvCxnSpPr>
            <a:cxnSpLocks/>
          </p:cNvCxnSpPr>
          <p:nvPr/>
        </p:nvCxnSpPr>
        <p:spPr>
          <a:xfrm rot="10800000">
            <a:off x="6662059" y="3600451"/>
            <a:ext cx="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7A7BA36-30DA-4B15-8FDF-70F2991E1231}"/>
              </a:ext>
            </a:extLst>
          </p:cNvPr>
          <p:cNvSpPr txBox="1"/>
          <p:nvPr/>
        </p:nvSpPr>
        <p:spPr>
          <a:xfrm>
            <a:off x="4912179" y="2097390"/>
            <a:ext cx="3129644" cy="1528175"/>
          </a:xfrm>
          <a:prstGeom prst="rect">
            <a:avLst/>
          </a:prstGeom>
          <a:noFill/>
        </p:spPr>
        <p:txBody>
          <a:bodyPr wrap="square" lIns="91440" tIns="45720" rIns="91440" bIns="45720" rtlCol="0">
            <a:spAutoFit/>
          </a:bodyPr>
          <a:lstStyle/>
          <a:p>
            <a:pPr algn="ctr" defTabSz="1219170"/>
            <a:r>
              <a:rPr lang="en-GB" sz="1333" b="1" dirty="0">
                <a:solidFill>
                  <a:srgbClr val="FFFFFF"/>
                </a:solidFill>
                <a:latin typeface="Arial"/>
              </a:rPr>
              <a:t>2020 – COVID. Stepped up significantly in her clinical role </a:t>
            </a:r>
          </a:p>
          <a:p>
            <a:pPr marL="285744" indent="-285744" algn="ctr" defTabSz="1219170">
              <a:buFont typeface="Arial" panose="020B0604020202020204" pitchFamily="34" charset="0"/>
              <a:buChar char="•"/>
            </a:pPr>
            <a:r>
              <a:rPr lang="en-GB" sz="1333" b="1" dirty="0">
                <a:solidFill>
                  <a:srgbClr val="FFFFFF"/>
                </a:solidFill>
                <a:latin typeface="Arial"/>
              </a:rPr>
              <a:t>Trained reservists</a:t>
            </a:r>
          </a:p>
          <a:p>
            <a:pPr marL="285744" indent="-285744" algn="ctr" defTabSz="1219170">
              <a:buFont typeface="Arial" panose="020B0604020202020204" pitchFamily="34" charset="0"/>
              <a:buChar char="•"/>
            </a:pPr>
            <a:r>
              <a:rPr lang="en-GB" sz="1333" b="1" dirty="0">
                <a:solidFill>
                  <a:srgbClr val="FFFFFF"/>
                </a:solidFill>
                <a:latin typeface="Arial"/>
              </a:rPr>
              <a:t>Supported colleagues caring for critically ill  patients.</a:t>
            </a:r>
          </a:p>
          <a:p>
            <a:pPr marL="285744" indent="-285744" algn="ctr" defTabSz="1219170">
              <a:buFont typeface="Arial" panose="020B0604020202020204" pitchFamily="34" charset="0"/>
              <a:buChar char="•"/>
            </a:pPr>
            <a:r>
              <a:rPr lang="en-GB" sz="1333" b="1" dirty="0">
                <a:solidFill>
                  <a:srgbClr val="FFFFFF"/>
                </a:solidFill>
                <a:latin typeface="Arial"/>
              </a:rPr>
              <a:t>Achieved TNA Certificate of Excellence </a:t>
            </a:r>
          </a:p>
        </p:txBody>
      </p:sp>
      <p:cxnSp>
        <p:nvCxnSpPr>
          <p:cNvPr id="24" name="Straight Arrow Connector 23">
            <a:extLst>
              <a:ext uri="{FF2B5EF4-FFF2-40B4-BE49-F238E27FC236}">
                <a16:creationId xmlns:a16="http://schemas.microsoft.com/office/drawing/2014/main" id="{A4836CA9-0595-408A-B7B1-E433D4D5BF95}"/>
              </a:ext>
            </a:extLst>
          </p:cNvPr>
          <p:cNvCxnSpPr/>
          <p:nvPr/>
        </p:nvCxnSpPr>
        <p:spPr>
          <a:xfrm>
            <a:off x="8208235" y="4294415"/>
            <a:ext cx="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BA74F69-F2FF-4D33-A86F-A0E1C161FC98}"/>
              </a:ext>
            </a:extLst>
          </p:cNvPr>
          <p:cNvSpPr txBox="1"/>
          <p:nvPr/>
        </p:nvSpPr>
        <p:spPr>
          <a:xfrm>
            <a:off x="6708262" y="5105361"/>
            <a:ext cx="2994929" cy="1672702"/>
          </a:xfrm>
          <a:prstGeom prst="rect">
            <a:avLst/>
          </a:prstGeom>
          <a:noFill/>
        </p:spPr>
        <p:txBody>
          <a:bodyPr wrap="square" lIns="91440" tIns="45720" rIns="91440" bIns="45720" rtlCol="0">
            <a:spAutoFit/>
          </a:bodyPr>
          <a:lstStyle/>
          <a:p>
            <a:pPr algn="ctr" defTabSz="1219170"/>
            <a:r>
              <a:rPr lang="en-GB" sz="1467" b="1" dirty="0">
                <a:solidFill>
                  <a:srgbClr val="FFFFFF"/>
                </a:solidFill>
                <a:latin typeface="Arial"/>
              </a:rPr>
              <a:t>Dec 2020 – Became a Registered Nursing Associate in Critical Care</a:t>
            </a:r>
          </a:p>
          <a:p>
            <a:pPr marL="285744" indent="-285744" algn="ctr" defTabSz="1219170">
              <a:buFont typeface="Arial" panose="020B0604020202020204" pitchFamily="34" charset="0"/>
              <a:buChar char="•"/>
            </a:pPr>
            <a:r>
              <a:rPr lang="en-GB" sz="1467" b="1" dirty="0">
                <a:solidFill>
                  <a:srgbClr val="FFFFFF"/>
                </a:solidFill>
                <a:latin typeface="Arial"/>
              </a:rPr>
              <a:t>started Nursing her own level 2 &amp; 3 patients</a:t>
            </a:r>
          </a:p>
          <a:p>
            <a:pPr marL="285744" indent="-285744" algn="ctr" defTabSz="1219170">
              <a:buFont typeface="Arial" panose="020B0604020202020204" pitchFamily="34" charset="0"/>
              <a:buChar char="•"/>
            </a:pPr>
            <a:r>
              <a:rPr lang="en-GB" sz="1467" b="1" dirty="0">
                <a:solidFill>
                  <a:srgbClr val="FFFFFF"/>
                </a:solidFill>
                <a:latin typeface="Arial"/>
              </a:rPr>
              <a:t>Supporting TNA’s on the unit</a:t>
            </a:r>
          </a:p>
        </p:txBody>
      </p:sp>
      <p:cxnSp>
        <p:nvCxnSpPr>
          <p:cNvPr id="26" name="Straight Arrow Connector 25">
            <a:extLst>
              <a:ext uri="{FF2B5EF4-FFF2-40B4-BE49-F238E27FC236}">
                <a16:creationId xmlns:a16="http://schemas.microsoft.com/office/drawing/2014/main" id="{A54C2A93-EBA1-4003-9CB4-5E4436F21284}"/>
              </a:ext>
            </a:extLst>
          </p:cNvPr>
          <p:cNvCxnSpPr>
            <a:cxnSpLocks/>
          </p:cNvCxnSpPr>
          <p:nvPr/>
        </p:nvCxnSpPr>
        <p:spPr>
          <a:xfrm rot="10800000">
            <a:off x="10091059" y="3600451"/>
            <a:ext cx="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69CBD4A-7842-49AD-BC22-3C524B10E183}"/>
              </a:ext>
            </a:extLst>
          </p:cNvPr>
          <p:cNvSpPr txBox="1"/>
          <p:nvPr/>
        </p:nvSpPr>
        <p:spPr>
          <a:xfrm>
            <a:off x="7920203" y="2033890"/>
            <a:ext cx="3931103" cy="1528175"/>
          </a:xfrm>
          <a:prstGeom prst="rect">
            <a:avLst/>
          </a:prstGeom>
          <a:noFill/>
        </p:spPr>
        <p:txBody>
          <a:bodyPr wrap="square" lIns="91440" tIns="45720" rIns="91440" bIns="45720" rtlCol="0">
            <a:spAutoFit/>
          </a:bodyPr>
          <a:lstStyle/>
          <a:p>
            <a:pPr algn="ctr" defTabSz="1219170"/>
            <a:r>
              <a:rPr lang="en-GB" sz="1333" b="1" dirty="0">
                <a:solidFill>
                  <a:srgbClr val="FFFFFF"/>
                </a:solidFill>
                <a:latin typeface="Arial"/>
              </a:rPr>
              <a:t>2021 </a:t>
            </a:r>
          </a:p>
          <a:p>
            <a:pPr marL="285744" indent="-285744" algn="ctr" defTabSz="1219170">
              <a:buFont typeface="Arial" panose="020B0604020202020204" pitchFamily="34" charset="0"/>
              <a:buChar char="•"/>
            </a:pPr>
            <a:r>
              <a:rPr lang="en-GB" sz="1333" b="1" dirty="0">
                <a:solidFill>
                  <a:srgbClr val="FFFFFF"/>
                </a:solidFill>
                <a:latin typeface="Arial"/>
              </a:rPr>
              <a:t>Nurse critically ill patients </a:t>
            </a:r>
          </a:p>
          <a:p>
            <a:pPr marL="285744" indent="-285744" algn="ctr" defTabSz="1219170">
              <a:buFont typeface="Arial" panose="020B0604020202020204" pitchFamily="34" charset="0"/>
              <a:buChar char="•"/>
            </a:pPr>
            <a:r>
              <a:rPr lang="en-GB" sz="1333" b="1" dirty="0">
                <a:solidFill>
                  <a:srgbClr val="FFFFFF"/>
                </a:solidFill>
                <a:latin typeface="Arial"/>
              </a:rPr>
              <a:t>Won a ‘frontline worker of the year award’ </a:t>
            </a:r>
          </a:p>
          <a:p>
            <a:pPr marL="285744" indent="-285744" algn="ctr" defTabSz="1219170">
              <a:buFont typeface="Arial" panose="020B0604020202020204" pitchFamily="34" charset="0"/>
              <a:buChar char="•"/>
            </a:pPr>
            <a:r>
              <a:rPr lang="en-GB" sz="1333" b="1" dirty="0">
                <a:solidFill>
                  <a:srgbClr val="FFFFFF"/>
                </a:solidFill>
                <a:latin typeface="Arial"/>
              </a:rPr>
              <a:t>Represented the Trust, Critical Care &amp; NA’s on a BBC Documentary</a:t>
            </a:r>
          </a:p>
          <a:p>
            <a:pPr marL="285744" indent="-285744" algn="ctr" defTabSz="1219170">
              <a:buFont typeface="Arial" panose="020B0604020202020204" pitchFamily="34" charset="0"/>
              <a:buChar char="•"/>
            </a:pPr>
            <a:r>
              <a:rPr lang="en-GB" sz="1333" b="1" dirty="0">
                <a:solidFill>
                  <a:srgbClr val="FFFFFF"/>
                </a:solidFill>
                <a:latin typeface="Arial"/>
              </a:rPr>
              <a:t>Present to TNA’s about qualifying </a:t>
            </a:r>
          </a:p>
          <a:p>
            <a:pPr marL="285744" indent="-285744" algn="ctr" defTabSz="1219170">
              <a:buFont typeface="Arial" panose="020B0604020202020204" pitchFamily="34" charset="0"/>
              <a:buChar char="•"/>
            </a:pPr>
            <a:r>
              <a:rPr lang="en-GB" sz="1333" b="1" dirty="0">
                <a:solidFill>
                  <a:srgbClr val="FFFFFF"/>
                </a:solidFill>
                <a:latin typeface="Arial"/>
              </a:rPr>
              <a:t>Represent UHB at events  </a:t>
            </a:r>
          </a:p>
        </p:txBody>
      </p:sp>
      <p:cxnSp>
        <p:nvCxnSpPr>
          <p:cNvPr id="18" name="Straight Arrow Connector 17">
            <a:extLst>
              <a:ext uri="{FF2B5EF4-FFF2-40B4-BE49-F238E27FC236}">
                <a16:creationId xmlns:a16="http://schemas.microsoft.com/office/drawing/2014/main" id="{A4836CA9-0595-408A-B7B1-E433D4D5BF95}"/>
              </a:ext>
            </a:extLst>
          </p:cNvPr>
          <p:cNvCxnSpPr/>
          <p:nvPr/>
        </p:nvCxnSpPr>
        <p:spPr>
          <a:xfrm>
            <a:off x="11601451" y="4286251"/>
            <a:ext cx="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773083" y="5004056"/>
            <a:ext cx="1366080" cy="995401"/>
          </a:xfrm>
          <a:prstGeom prst="rect">
            <a:avLst/>
          </a:prstGeom>
          <a:noFill/>
        </p:spPr>
        <p:txBody>
          <a:bodyPr wrap="none" rtlCol="0">
            <a:spAutoFit/>
          </a:bodyPr>
          <a:lstStyle/>
          <a:p>
            <a:pPr defTabSz="1219170"/>
            <a:r>
              <a:rPr lang="en-GB" sz="1467" b="1" dirty="0">
                <a:solidFill>
                  <a:srgbClr val="FFFFFF"/>
                </a:solidFill>
                <a:latin typeface="Arial"/>
              </a:rPr>
              <a:t>2022 -</a:t>
            </a:r>
          </a:p>
          <a:p>
            <a:pPr defTabSz="1219170"/>
            <a:r>
              <a:rPr lang="en-GB" sz="1467" b="1" dirty="0">
                <a:solidFill>
                  <a:srgbClr val="FFFFFF"/>
                </a:solidFill>
                <a:latin typeface="Arial"/>
              </a:rPr>
              <a:t>Commenced </a:t>
            </a:r>
          </a:p>
          <a:p>
            <a:pPr defTabSz="1219170"/>
            <a:r>
              <a:rPr lang="en-GB" sz="1467" b="1" dirty="0">
                <a:solidFill>
                  <a:srgbClr val="FFFFFF"/>
                </a:solidFill>
                <a:latin typeface="Arial"/>
              </a:rPr>
              <a:t>RN Top Up </a:t>
            </a:r>
          </a:p>
          <a:p>
            <a:pPr defTabSz="1219170"/>
            <a:r>
              <a:rPr lang="en-GB" sz="1467" b="1" dirty="0">
                <a:solidFill>
                  <a:srgbClr val="FFFFFF"/>
                </a:solidFill>
                <a:latin typeface="Arial"/>
              </a:rPr>
              <a:t>at UOB</a:t>
            </a: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7644" y="1062029"/>
            <a:ext cx="2418944" cy="2570912"/>
          </a:xfrm>
          <a:prstGeom prst="rect">
            <a:avLst/>
          </a:prstGeom>
          <a:effectLst>
            <a:softEdge rad="31750"/>
          </a:effectLst>
        </p:spPr>
      </p:pic>
    </p:spTree>
    <p:extLst>
      <p:ext uri="{BB962C8B-B14F-4D97-AF65-F5344CB8AC3E}">
        <p14:creationId xmlns:p14="http://schemas.microsoft.com/office/powerpoint/2010/main" val="19249658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automatically generated with medium confidence">
            <a:extLst>
              <a:ext uri="{FF2B5EF4-FFF2-40B4-BE49-F238E27FC236}">
                <a16:creationId xmlns:a16="http://schemas.microsoft.com/office/drawing/2014/main" id="{37D3C281-BD6B-4CE2-A02B-811FA29CEB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381" y="740701"/>
            <a:ext cx="3683496" cy="4572000"/>
          </a:xfrm>
          <a:prstGeom prst="rect">
            <a:avLst/>
          </a:prstGeom>
          <a:effectLst>
            <a:softEdge rad="31750"/>
          </a:effec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776" t="29164" r="13389" b="61922"/>
          <a:stretch/>
        </p:blipFill>
        <p:spPr bwMode="auto">
          <a:xfrm>
            <a:off x="4363741" y="740702"/>
            <a:ext cx="7492899" cy="1632181"/>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Text&#10;&#10;Description automatically generated">
            <a:extLst>
              <a:ext uri="{FF2B5EF4-FFF2-40B4-BE49-F238E27FC236}">
                <a16:creationId xmlns:a16="http://schemas.microsoft.com/office/drawing/2014/main" id="{9BE758A9-2E4C-4367-899C-247C9A4C94A5}"/>
              </a:ext>
            </a:extLst>
          </p:cNvPr>
          <p:cNvPicPr>
            <a:picLocks noChangeAspect="1"/>
          </p:cNvPicPr>
          <p:nvPr/>
        </p:nvPicPr>
        <p:blipFill rotWithShape="1">
          <a:blip r:embed="rId4">
            <a:extLst>
              <a:ext uri="{28A0092B-C50C-407E-A947-70E740481C1C}">
                <a14:useLocalDpi xmlns:a14="http://schemas.microsoft.com/office/drawing/2010/main" val="0"/>
              </a:ext>
            </a:extLst>
          </a:blip>
          <a:srcRect t="10435" r="4139" b="53913"/>
          <a:stretch/>
        </p:blipFill>
        <p:spPr>
          <a:xfrm>
            <a:off x="4363741" y="2436709"/>
            <a:ext cx="3168352" cy="2875993"/>
          </a:xfrm>
          <a:prstGeom prst="rect">
            <a:avLst/>
          </a:prstGeom>
          <a:effectLst>
            <a:softEdge rad="31750"/>
          </a:effectLst>
        </p:spPr>
      </p:pic>
      <p:pic>
        <p:nvPicPr>
          <p:cNvPr id="8"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5097" y="2548389"/>
            <a:ext cx="4032448" cy="276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80235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5734" y="260649"/>
            <a:ext cx="4928529" cy="584775"/>
          </a:xfrm>
          <a:prstGeom prst="rect">
            <a:avLst/>
          </a:prstGeom>
          <a:noFill/>
        </p:spPr>
        <p:txBody>
          <a:bodyPr wrap="none" rtlCol="0">
            <a:spAutoFit/>
          </a:bodyPr>
          <a:lstStyle/>
          <a:p>
            <a:pPr defTabSz="1219170"/>
            <a:r>
              <a:rPr lang="en-GB" sz="3200" b="1" dirty="0">
                <a:solidFill>
                  <a:srgbClr val="FFFFFF"/>
                </a:solidFill>
                <a:latin typeface="Arial"/>
              </a:rPr>
              <a:t>RNA’s in practice on ITU</a:t>
            </a:r>
          </a:p>
        </p:txBody>
      </p:sp>
      <p:sp>
        <p:nvSpPr>
          <p:cNvPr id="3" name="TextBox 2"/>
          <p:cNvSpPr txBox="1"/>
          <p:nvPr/>
        </p:nvSpPr>
        <p:spPr>
          <a:xfrm>
            <a:off x="1208651" y="879278"/>
            <a:ext cx="10176184" cy="5262979"/>
          </a:xfrm>
          <a:prstGeom prst="rect">
            <a:avLst/>
          </a:prstGeom>
          <a:noFill/>
        </p:spPr>
        <p:txBody>
          <a:bodyPr wrap="none" rtlCol="0">
            <a:spAutoFit/>
          </a:bodyPr>
          <a:lstStyle/>
          <a:p>
            <a:pPr marL="380990" indent="-380990" defTabSz="1219170">
              <a:buFont typeface="Arial" panose="020B0604020202020204" pitchFamily="34" charset="0"/>
              <a:buChar char="•"/>
            </a:pPr>
            <a:r>
              <a:rPr lang="en-GB" sz="2400" dirty="0">
                <a:solidFill>
                  <a:srgbClr val="FFFFFF"/>
                </a:solidFill>
                <a:latin typeface="Arial"/>
              </a:rPr>
              <a:t>Can be allocated to level 2 and 3 patients</a:t>
            </a:r>
          </a:p>
          <a:p>
            <a:pPr marL="380990" indent="-380990" defTabSz="1219170">
              <a:buFont typeface="Arial" panose="020B0604020202020204" pitchFamily="34" charset="0"/>
              <a:buChar char="•"/>
            </a:pPr>
            <a:r>
              <a:rPr lang="en-GB" sz="2400" dirty="0">
                <a:solidFill>
                  <a:srgbClr val="FFFFFF"/>
                </a:solidFill>
                <a:latin typeface="Arial"/>
              </a:rPr>
              <a:t>Can support CVVH</a:t>
            </a:r>
          </a:p>
          <a:p>
            <a:pPr marL="380990" indent="-380990" defTabSz="1219170">
              <a:buFont typeface="Arial" panose="020B0604020202020204" pitchFamily="34" charset="0"/>
              <a:buChar char="•"/>
            </a:pPr>
            <a:r>
              <a:rPr lang="en-GB" sz="2400" dirty="0">
                <a:solidFill>
                  <a:srgbClr val="FFFFFF"/>
                </a:solidFill>
                <a:latin typeface="Arial"/>
              </a:rPr>
              <a:t>Can do all medicine administrations including IV’s</a:t>
            </a:r>
          </a:p>
          <a:p>
            <a:pPr marL="380990" indent="-380990" defTabSz="1219170">
              <a:buFont typeface="Arial" panose="020B0604020202020204" pitchFamily="34" charset="0"/>
              <a:buChar char="•"/>
            </a:pPr>
            <a:r>
              <a:rPr lang="en-GB" sz="2400" dirty="0">
                <a:solidFill>
                  <a:srgbClr val="FFFFFF"/>
                </a:solidFill>
                <a:latin typeface="Arial"/>
              </a:rPr>
              <a:t>Can administer all blood products</a:t>
            </a:r>
          </a:p>
          <a:p>
            <a:pPr marL="380990" indent="-380990" defTabSz="1219170">
              <a:buFont typeface="Arial" panose="020B0604020202020204" pitchFamily="34" charset="0"/>
              <a:buChar char="•"/>
            </a:pPr>
            <a:r>
              <a:rPr lang="en-GB" sz="2400" dirty="0">
                <a:solidFill>
                  <a:srgbClr val="FFFFFF"/>
                </a:solidFill>
                <a:latin typeface="Arial"/>
              </a:rPr>
              <a:t>Can support Level 4 acuity</a:t>
            </a:r>
          </a:p>
          <a:p>
            <a:pPr marL="380990" indent="-380990" defTabSz="1219170">
              <a:buFont typeface="Arial" panose="020B0604020202020204" pitchFamily="34" charset="0"/>
              <a:buChar char="•"/>
            </a:pPr>
            <a:r>
              <a:rPr lang="en-GB" sz="2400" dirty="0">
                <a:solidFill>
                  <a:srgbClr val="FFFFFF"/>
                </a:solidFill>
                <a:latin typeface="Arial"/>
              </a:rPr>
              <a:t>Can support side room allocations</a:t>
            </a:r>
          </a:p>
          <a:p>
            <a:pPr marL="380990" indent="-380990" defTabSz="1219170">
              <a:buFont typeface="Arial" panose="020B0604020202020204" pitchFamily="34" charset="0"/>
              <a:buChar char="•"/>
            </a:pPr>
            <a:r>
              <a:rPr lang="en-GB" sz="2400" dirty="0">
                <a:solidFill>
                  <a:srgbClr val="FFFFFF"/>
                </a:solidFill>
                <a:latin typeface="Arial"/>
              </a:rPr>
              <a:t>Can undertake Step 1 competencies</a:t>
            </a:r>
          </a:p>
          <a:p>
            <a:pPr marL="380990" indent="-380990" defTabSz="1219170">
              <a:buFont typeface="Arial" panose="020B0604020202020204" pitchFamily="34" charset="0"/>
              <a:buChar char="•"/>
            </a:pPr>
            <a:r>
              <a:rPr lang="en-GB" sz="2400" dirty="0">
                <a:solidFill>
                  <a:srgbClr val="FFFFFF"/>
                </a:solidFill>
                <a:latin typeface="Arial"/>
              </a:rPr>
              <a:t>Can undertake further critical care education and training opportunities</a:t>
            </a:r>
          </a:p>
          <a:p>
            <a:pPr marL="380990" indent="-380990" defTabSz="1219170">
              <a:buFont typeface="Arial" panose="020B0604020202020204" pitchFamily="34" charset="0"/>
              <a:buChar char="•"/>
            </a:pPr>
            <a:r>
              <a:rPr lang="en-GB" sz="2400" dirty="0">
                <a:solidFill>
                  <a:srgbClr val="FFFFFF"/>
                </a:solidFill>
                <a:latin typeface="Arial"/>
              </a:rPr>
              <a:t>Can support  safer staffing models</a:t>
            </a:r>
          </a:p>
          <a:p>
            <a:pPr marL="380990" indent="-380990" defTabSz="1219170">
              <a:buFont typeface="Arial" panose="020B0604020202020204" pitchFamily="34" charset="0"/>
              <a:buChar char="•"/>
            </a:pPr>
            <a:r>
              <a:rPr lang="en-GB" sz="2400" dirty="0">
                <a:solidFill>
                  <a:srgbClr val="FFFFFF"/>
                </a:solidFill>
                <a:latin typeface="Arial"/>
              </a:rPr>
              <a:t>Can be allocated student TNA’s </a:t>
            </a:r>
          </a:p>
          <a:p>
            <a:pPr defTabSz="1219170"/>
            <a:endParaRPr lang="en-GB" sz="2400" dirty="0">
              <a:solidFill>
                <a:srgbClr val="FFFFFF"/>
              </a:solidFill>
              <a:latin typeface="Arial"/>
            </a:endParaRPr>
          </a:p>
          <a:p>
            <a:pPr marL="380990" indent="-380990" defTabSz="1219170">
              <a:buFont typeface="Arial" panose="020B0604020202020204" pitchFamily="34" charset="0"/>
              <a:buChar char="•"/>
            </a:pPr>
            <a:r>
              <a:rPr lang="en-GB" sz="2400" dirty="0">
                <a:solidFill>
                  <a:srgbClr val="FFFFFF"/>
                </a:solidFill>
                <a:latin typeface="Arial"/>
              </a:rPr>
              <a:t>Can’t work under PGD’s</a:t>
            </a:r>
          </a:p>
          <a:p>
            <a:pPr marL="380990" indent="-380990" defTabSz="1219170">
              <a:buFont typeface="Arial" panose="020B0604020202020204" pitchFamily="34" charset="0"/>
              <a:buChar char="•"/>
            </a:pPr>
            <a:r>
              <a:rPr lang="en-GB" sz="2400" dirty="0">
                <a:solidFill>
                  <a:srgbClr val="FFFFFF"/>
                </a:solidFill>
                <a:latin typeface="Arial"/>
              </a:rPr>
              <a:t>Can’t be allocated students RN’s, assess and mentor </a:t>
            </a:r>
          </a:p>
          <a:p>
            <a:pPr marL="380990" indent="-380990" defTabSz="1219170">
              <a:buFont typeface="Arial" panose="020B0604020202020204" pitchFamily="34" charset="0"/>
              <a:buChar char="•"/>
            </a:pPr>
            <a:r>
              <a:rPr lang="en-GB" sz="2400" dirty="0">
                <a:solidFill>
                  <a:srgbClr val="FFFFFF"/>
                </a:solidFill>
                <a:latin typeface="Arial"/>
              </a:rPr>
              <a:t>Can’t supervise registered practitioners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5747" y="1451405"/>
            <a:ext cx="1498600" cy="14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0416" y="4290352"/>
            <a:ext cx="1475979" cy="14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39434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356659"/>
            <a:ext cx="10515600" cy="1413164"/>
          </a:xfrm>
        </p:spPr>
        <p:txBody>
          <a:bodyPr>
            <a:noAutofit/>
          </a:bodyPr>
          <a:lstStyle/>
          <a:p>
            <a:r>
              <a:rPr lang="en-GB" sz="3200" b="1" dirty="0"/>
              <a:t>Objectives: A flexible, diverse, work force in critical care </a:t>
            </a:r>
            <a:br>
              <a:rPr lang="en-GB" sz="3200" b="1" dirty="0"/>
            </a:br>
            <a:r>
              <a:rPr lang="en-GB" sz="3200" b="1" dirty="0"/>
              <a:t>                     Support the pipeline of staff into ITU</a:t>
            </a:r>
            <a:br>
              <a:rPr lang="en-GB" sz="3200" b="1" dirty="0"/>
            </a:br>
            <a:r>
              <a:rPr lang="en-GB" sz="3200" b="1" dirty="0"/>
              <a:t>                     Skills that move with the patient </a:t>
            </a:r>
            <a:br>
              <a:rPr lang="en-GB" sz="3200" dirty="0"/>
            </a:br>
            <a:r>
              <a:rPr lang="en-GB" sz="2667" dirty="0"/>
              <a:t>                     </a:t>
            </a:r>
          </a:p>
        </p:txBody>
      </p:sp>
      <p:graphicFrame>
        <p:nvGraphicFramePr>
          <p:cNvPr id="4" name="Content Placeholder 3"/>
          <p:cNvGraphicFramePr>
            <a:graphicFrameLocks noGrp="1"/>
          </p:cNvGraphicFramePr>
          <p:nvPr>
            <p:ph idx="1"/>
          </p:nvPr>
        </p:nvGraphicFramePr>
        <p:xfrm>
          <a:off x="3983765" y="1412776"/>
          <a:ext cx="7438504" cy="42311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nvGraphicFramePr>
        <p:xfrm>
          <a:off x="299261" y="2186658"/>
          <a:ext cx="3158836" cy="37241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extBox 7"/>
          <p:cNvSpPr txBox="1"/>
          <p:nvPr/>
        </p:nvSpPr>
        <p:spPr>
          <a:xfrm>
            <a:off x="9936427" y="2660915"/>
            <a:ext cx="1712421" cy="954300"/>
          </a:xfrm>
          <a:prstGeom prst="rect">
            <a:avLst/>
          </a:prstGeom>
          <a:noFill/>
        </p:spPr>
        <p:txBody>
          <a:bodyPr wrap="square" lIns="91440" tIns="45720" rIns="91440" bIns="45720" rtlCol="0">
            <a:spAutoFit/>
          </a:bodyPr>
          <a:lstStyle/>
          <a:p>
            <a:pPr defTabSz="1219170"/>
            <a:r>
              <a:rPr lang="en-GB" sz="1867" b="1" dirty="0">
                <a:solidFill>
                  <a:srgbClr val="663399">
                    <a:lumMod val="10000"/>
                  </a:srgbClr>
                </a:solidFill>
                <a:latin typeface="Arial"/>
              </a:rPr>
              <a:t>TNA/RNA/RN training pathway</a:t>
            </a:r>
          </a:p>
        </p:txBody>
      </p:sp>
    </p:spTree>
    <p:extLst>
      <p:ext uri="{BB962C8B-B14F-4D97-AF65-F5344CB8AC3E}">
        <p14:creationId xmlns:p14="http://schemas.microsoft.com/office/powerpoint/2010/main" val="4657773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198174"/>
            <a:ext cx="8128000" cy="5631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843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2433F151-3583-4CF5-98BA-1F0D433A7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705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428A978-4645-4EA9-8B58-99B20737CD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8974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4|0.8|0.7"/>
</p:tagLst>
</file>

<file path=ppt/tags/tag2.xml><?xml version="1.0" encoding="utf-8"?>
<p:tagLst xmlns:a="http://schemas.openxmlformats.org/drawingml/2006/main" xmlns:r="http://schemas.openxmlformats.org/officeDocument/2006/relationships" xmlns:p="http://schemas.openxmlformats.org/presentationml/2006/main">
  <p:tag name="TIMING" val="|23.1"/>
</p:tagLst>
</file>

<file path=ppt/theme/theme1.xml><?xml version="1.0" encoding="utf-8"?>
<a:theme xmlns:a="http://schemas.openxmlformats.org/drawingml/2006/main" name="2_Office Theme">
  <a:themeElements>
    <a:clrScheme name="NHS Improvement">
      <a:dk1>
        <a:srgbClr val="000000"/>
      </a:dk1>
      <a:lt1>
        <a:srgbClr val="FFFFFF"/>
      </a:lt1>
      <a:dk2>
        <a:srgbClr val="003087"/>
      </a:dk2>
      <a:lt2>
        <a:srgbClr val="005EB8"/>
      </a:lt2>
      <a:accent1>
        <a:srgbClr val="005EB8"/>
      </a:accent1>
      <a:accent2>
        <a:srgbClr val="41B6E6"/>
      </a:accent2>
      <a:accent3>
        <a:srgbClr val="768692"/>
      </a:accent3>
      <a:accent4>
        <a:srgbClr val="00A499"/>
      </a:accent4>
      <a:accent5>
        <a:srgbClr val="006747"/>
      </a:accent5>
      <a:accent6>
        <a:srgbClr val="00A9CE"/>
      </a:accent6>
      <a:hlink>
        <a:srgbClr val="0072CE"/>
      </a:hlink>
      <a:folHlink>
        <a:srgbClr val="41B6E6"/>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NHS Improvement">
      <a:dk1>
        <a:srgbClr val="000000"/>
      </a:dk1>
      <a:lt1>
        <a:srgbClr val="FFFFFF"/>
      </a:lt1>
      <a:dk2>
        <a:srgbClr val="003087"/>
      </a:dk2>
      <a:lt2>
        <a:srgbClr val="005EB8"/>
      </a:lt2>
      <a:accent1>
        <a:srgbClr val="005EB8"/>
      </a:accent1>
      <a:accent2>
        <a:srgbClr val="41B6E6"/>
      </a:accent2>
      <a:accent3>
        <a:srgbClr val="768692"/>
      </a:accent3>
      <a:accent4>
        <a:srgbClr val="00A499"/>
      </a:accent4>
      <a:accent5>
        <a:srgbClr val="006747"/>
      </a:accent5>
      <a:accent6>
        <a:srgbClr val="00A9CE"/>
      </a:accent6>
      <a:hlink>
        <a:srgbClr val="0072CE"/>
      </a:hlink>
      <a:folHlink>
        <a:srgbClr val="41B6E6"/>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EE">
  <a:themeElements>
    <a:clrScheme name="NHS">
      <a:dk1>
        <a:srgbClr val="005EB8"/>
      </a:dk1>
      <a:lt1>
        <a:srgbClr val="FFFFFF"/>
      </a:lt1>
      <a:dk2>
        <a:srgbClr val="0071CE"/>
      </a:dk2>
      <a:lt2>
        <a:srgbClr val="E8EDEE"/>
      </a:lt2>
      <a:accent1>
        <a:srgbClr val="41B6E6"/>
      </a:accent1>
      <a:accent2>
        <a:srgbClr val="00A9CE"/>
      </a:accent2>
      <a:accent3>
        <a:srgbClr val="003087"/>
      </a:accent3>
      <a:accent4>
        <a:srgbClr val="005EB8"/>
      </a:accent4>
      <a:accent5>
        <a:srgbClr val="AE2473"/>
      </a:accent5>
      <a:accent6>
        <a:srgbClr val="78BE2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E" id="{40B58ABE-F0EB-D841-B223-66075CE7CD45}" vid="{7644B2A3-1AD5-8C46-9520-D28DCA799EB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UHB_fordark">
      <a:dk1>
        <a:srgbClr val="FFFFFF"/>
      </a:dk1>
      <a:lt1>
        <a:srgbClr val="FFFFFF"/>
      </a:lt1>
      <a:dk2>
        <a:srgbClr val="663399"/>
      </a:dk2>
      <a:lt2>
        <a:srgbClr val="B8CCE4"/>
      </a:lt2>
      <a:accent1>
        <a:srgbClr val="4F81BD"/>
      </a:accent1>
      <a:accent2>
        <a:srgbClr val="66CC33"/>
      </a:accent2>
      <a:accent3>
        <a:srgbClr val="9BBB59"/>
      </a:accent3>
      <a:accent4>
        <a:srgbClr val="8064A2"/>
      </a:accent4>
      <a:accent5>
        <a:srgbClr val="4BACC6"/>
      </a:accent5>
      <a:accent6>
        <a:srgbClr val="F79646"/>
      </a:accent6>
      <a:hlink>
        <a:srgbClr val="0000FF"/>
      </a:hlink>
      <a:folHlink>
        <a:srgbClr val="800080"/>
      </a:folHlink>
    </a:clrScheme>
    <a:fontScheme name="UHB">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9945E404C6404096155DD1B023681B" ma:contentTypeVersion="52" ma:contentTypeDescription="Create a new document." ma:contentTypeScope="" ma:versionID="dbc2cbba0f9b64fb6ebf896c742d427a">
  <xsd:schema xmlns:xsd="http://www.w3.org/2001/XMLSchema" xmlns:xs="http://www.w3.org/2001/XMLSchema" xmlns:p="http://schemas.microsoft.com/office/2006/metadata/properties" xmlns:ns1="http://schemas.microsoft.com/sharepoint/v3" xmlns:ns2="554d6338-cd05-496e-96b2-f72389dcb6a2" xmlns:ns3="68af2ded-bdfa-45c9-8d08-e28cf2d272ff" xmlns:ns4="51bfcd92-eb3e-40f4-8778-2bbfb88a890b" xmlns:ns5="cccaf3ac-2de9-44d4-aa31-54302fceb5f7" targetNamespace="http://schemas.microsoft.com/office/2006/metadata/properties" ma:root="true" ma:fieldsID="d75eb9a00d7eef11b6a0344cf21ca580" ns1:_="" ns2:_="" ns3:_="" ns4:_="" ns5:_="">
    <xsd:import namespace="http://schemas.microsoft.com/sharepoint/v3"/>
    <xsd:import namespace="554d6338-cd05-496e-96b2-f72389dcb6a2"/>
    <xsd:import namespace="68af2ded-bdfa-45c9-8d08-e28cf2d272ff"/>
    <xsd:import namespace="51bfcd92-eb3e-40f4-8778-2bbfb88a890b"/>
    <xsd:import namespace="cccaf3ac-2de9-44d4-aa31-54302fceb5f7"/>
    <xsd:element name="properties">
      <xsd:complexType>
        <xsd:sequence>
          <xsd:element name="documentManagement">
            <xsd:complexType>
              <xsd:all>
                <xsd:element ref="ns2:SharedWithUsers" minOccurs="0"/>
                <xsd:element ref="ns2:SharedWithDetails" minOccurs="0"/>
                <xsd:element ref="ns1:_ip_UnifiedCompliancePolicyProperties" minOccurs="0"/>
                <xsd:element ref="ns1:_ip_UnifiedCompliancePolicyUIAction" minOccurs="0"/>
                <xsd:element ref="ns3:_Flow_SignoffStatus" minOccurs="0"/>
                <xsd:element ref="ns3:MediaLengthInSeconds" minOccurs="0"/>
                <xsd:element ref="ns3:Review_x0020_Date" minOccurs="0"/>
                <xsd:element ref="ns4:SharedWithUsers" minOccurs="0"/>
                <xsd:element ref="ns4:SharedWithDetails" minOccurs="0"/>
                <xsd:element ref="ns5:TaxCatchAll"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4d6338-cd05-496e-96b2-f72389dcb6a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af2ded-bdfa-45c9-8d08-e28cf2d272ff" elementFormDefault="qualified">
    <xsd:import namespace="http://schemas.microsoft.com/office/2006/documentManagement/types"/>
    <xsd:import namespace="http://schemas.microsoft.com/office/infopath/2007/PartnerControls"/>
    <xsd:element name="_Flow_SignoffStatus" ma:index="12" nillable="true" ma:displayName="Sign-off status" ma:internalName="Sign_x002d_off_x0020_status">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Review_x0020_Date" ma:index="14" nillable="true" ma:displayName="Review date" ma:indexed="true" ma:internalName="Review_x0020_Dat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43b0bdb-28a8-4814-9fb9-624c17c095f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1bfcd92-eb3e-40f4-8778-2bbfb88a890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0"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0"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ccaf3ac-2de9-44d4-aa31-54302fceb5f7"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1dfd61aa-f1bb-422b-ba48-68343f7c84c9}" ma:internalName="TaxCatchAll" ma:showField="CatchAllData" ma:web="51bfcd92-eb3e-40f4-8778-2bbfb88a89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Review_x0020_Date xmlns="68af2ded-bdfa-45c9-8d08-e28cf2d272ff" xsi:nil="true"/>
    <_Flow_SignoffStatus xmlns="68af2ded-bdfa-45c9-8d08-e28cf2d272ff" xsi:nil="true"/>
    <lcf76f155ced4ddcb4097134ff3c332f xmlns="68af2ded-bdfa-45c9-8d08-e28cf2d272ff">
      <Terms xmlns="http://schemas.microsoft.com/office/infopath/2007/PartnerControls"/>
    </lcf76f155ced4ddcb4097134ff3c332f>
    <TaxCatchAll xmlns="cccaf3ac-2de9-44d4-aa31-54302fceb5f7" xsi:nil="true"/>
  </documentManagement>
</p:properties>
</file>

<file path=customXml/itemProps1.xml><?xml version="1.0" encoding="utf-8"?>
<ds:datastoreItem xmlns:ds="http://schemas.openxmlformats.org/officeDocument/2006/customXml" ds:itemID="{A5823221-623D-48CB-85F2-4460CE7E8553}">
  <ds:schemaRefs>
    <ds:schemaRef ds:uri="51bfcd92-eb3e-40f4-8778-2bbfb88a890b"/>
    <ds:schemaRef ds:uri="554d6338-cd05-496e-96b2-f72389dcb6a2"/>
    <ds:schemaRef ds:uri="68af2ded-bdfa-45c9-8d08-e28cf2d272ff"/>
    <ds:schemaRef ds:uri="cccaf3ac-2de9-44d4-aa31-54302fceb5f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ACDE251-E07A-4EED-8900-C48F158E5A52}">
  <ds:schemaRefs>
    <ds:schemaRef ds:uri="http://schemas.microsoft.com/sharepoint/v3/contenttype/forms"/>
  </ds:schemaRefs>
</ds:datastoreItem>
</file>

<file path=customXml/itemProps3.xml><?xml version="1.0" encoding="utf-8"?>
<ds:datastoreItem xmlns:ds="http://schemas.openxmlformats.org/officeDocument/2006/customXml" ds:itemID="{AA2ACE65-FF19-414C-B7CB-362CC96837CC}">
  <ds:schemaRefs>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http://purl.org/dc/dcmitype/"/>
    <ds:schemaRef ds:uri="51bfcd92-eb3e-40f4-8778-2bbfb88a890b"/>
    <ds:schemaRef ds:uri="cccaf3ac-2de9-44d4-aa31-54302fceb5f7"/>
    <ds:schemaRef ds:uri="554d6338-cd05-496e-96b2-f72389dcb6a2"/>
    <ds:schemaRef ds:uri="68af2ded-bdfa-45c9-8d08-e28cf2d272ff"/>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46</TotalTime>
  <Words>5738</Words>
  <Application>Microsoft Office PowerPoint</Application>
  <PresentationFormat>Widescreen</PresentationFormat>
  <Paragraphs>648</Paragraphs>
  <Slides>76</Slides>
  <Notes>4</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76</vt:i4>
      </vt:variant>
    </vt:vector>
  </HeadingPairs>
  <TitlesOfParts>
    <vt:vector size="94" baseType="lpstr">
      <vt:lpstr>AdvGulliv-R</vt:lpstr>
      <vt:lpstr>AdvTTa9c1b374</vt:lpstr>
      <vt:lpstr>AdvTTa9c1b374+20</vt:lpstr>
      <vt:lpstr>AdvTTeb5f0e55.I</vt:lpstr>
      <vt:lpstr>arial</vt:lpstr>
      <vt:lpstr>arial</vt:lpstr>
      <vt:lpstr>Calibri</vt:lpstr>
      <vt:lpstr>Calibri Light</vt:lpstr>
      <vt:lpstr>interfaceregular</vt:lpstr>
      <vt:lpstr>NexusSerif</vt:lpstr>
      <vt:lpstr>TrebuchetMS</vt:lpstr>
      <vt:lpstr>2_Office Theme</vt:lpstr>
      <vt:lpstr>1_Custom Design</vt:lpstr>
      <vt:lpstr>3_Office Theme</vt:lpstr>
      <vt:lpstr>Custom Design</vt:lpstr>
      <vt:lpstr>HEE</vt:lpstr>
      <vt:lpstr>Office Theme</vt:lpstr>
      <vt:lpstr>1_Office Theme</vt:lpstr>
      <vt:lpstr>Adult Critical Care Planning Programme </vt:lpstr>
      <vt:lpstr>Our ambitions for Adult Critical Care</vt:lpstr>
      <vt:lpstr>PowerPoint Presentation</vt:lpstr>
      <vt:lpstr>PowerPoint Presentation</vt:lpstr>
      <vt:lpstr>Benefits of the enhanced and critical care model</vt:lpstr>
      <vt:lpstr>PowerPoint Presentation</vt:lpstr>
      <vt:lpstr>PowerPoint Presentation</vt:lpstr>
      <vt:lpstr>PowerPoint Presentation</vt:lpstr>
      <vt:lpstr>PowerPoint Presentation</vt:lpstr>
      <vt:lpstr>PowerPoint Presentation</vt:lpstr>
      <vt:lpstr>Links and tools</vt:lpstr>
      <vt:lpstr>Critical Care    Standard Qualified in Specialty (QIS) Programme</vt:lpstr>
      <vt:lpstr>Critical Care</vt:lpstr>
      <vt:lpstr>Workforce Issues Identified at the time of response </vt:lpstr>
      <vt:lpstr>Nursing Workforce Career path Development</vt:lpstr>
      <vt:lpstr>CC3N census up to 10K practitioners need access to QIS to meet GPICs Standards</vt:lpstr>
      <vt:lpstr>Critical Care</vt:lpstr>
      <vt:lpstr>What did we do?</vt:lpstr>
      <vt:lpstr>Critical Care</vt:lpstr>
      <vt:lpstr>Other Support as an Outcome of the Pandemic</vt:lpstr>
      <vt:lpstr>What next</vt:lpstr>
      <vt:lpstr>Thanks to Julie Platten and CC3N</vt:lpstr>
      <vt:lpstr>PowerPoint Presentation</vt:lpstr>
      <vt:lpstr>Safe Staffing in the ICU - what do we know?</vt:lpstr>
      <vt:lpstr>How is staffing measured?</vt:lpstr>
      <vt:lpstr>In ICU – what tools/methods are used? </vt:lpstr>
      <vt:lpstr>Staffing models in ICU – key factors</vt:lpstr>
      <vt:lpstr>ICU staffing models</vt:lpstr>
      <vt:lpstr>Pre-COVID-19 pandemic and surge changes              </vt:lpstr>
      <vt:lpstr>PowerPoint Presentation</vt:lpstr>
      <vt:lpstr>What are the consequences of working in such different models?</vt:lpstr>
      <vt:lpstr>ICU Burnout</vt:lpstr>
      <vt:lpstr>COVID burnout in ICU nurses</vt:lpstr>
      <vt:lpstr>Consequences for nurses: Burnout – international comparison</vt:lpstr>
      <vt:lpstr>RN4CAST: Largest international study</vt:lpstr>
      <vt:lpstr>What is a critical care nurse?</vt:lpstr>
      <vt:lpstr>What are the key premises of adequate ICU nurse staffing?</vt:lpstr>
      <vt:lpstr>PowerPoint Presentation</vt:lpstr>
      <vt:lpstr>SEISMIC Systematic review – key findings</vt:lpstr>
      <vt:lpstr>Staffing and care process outcomes</vt:lpstr>
      <vt:lpstr>Family Satisfaction</vt:lpstr>
      <vt:lpstr>Patient Outcomes sensitive to staffing (SEISMIC): SR, FGs, both</vt:lpstr>
      <vt:lpstr>Family Outcomes sensitive to staffing1 (SEISMIC): SR, FGs, both</vt:lpstr>
      <vt:lpstr>Nurse outcomes sensitive to nurse staffing1 (SEISMIC): (SR, FGs, both)</vt:lpstr>
      <vt:lpstr>Critical care work during COVID-19: A sociological analysis of staff experiences  </vt:lpstr>
      <vt:lpstr>PowerPoint Presentation</vt:lpstr>
      <vt:lpstr>Invisible work of critical care nurses</vt:lpstr>
      <vt:lpstr>Thought processes  around ICU staffing </vt:lpstr>
      <vt:lpstr>Alternative propositions to deal with staffing crisis and under-recruitment </vt:lpstr>
      <vt:lpstr>Link between morale and staffing</vt:lpstr>
      <vt:lpstr>ICU nurse outcomes and staffing</vt:lpstr>
      <vt:lpstr>What will help?</vt:lpstr>
      <vt:lpstr>Practical approaches</vt:lpstr>
      <vt:lpstr>Nursing leadership</vt:lpstr>
      <vt:lpstr>Conclusion</vt:lpstr>
      <vt:lpstr>Articulating our value</vt:lpstr>
      <vt:lpstr>  </vt:lpstr>
      <vt:lpstr>Why/Why not?</vt:lpstr>
      <vt:lpstr>Workforce Constraints  </vt:lpstr>
      <vt:lpstr>5 HCSW’s from Critical Care Services commenced their TNA training  </vt:lpstr>
      <vt:lpstr>PowerPoint Presentation</vt:lpstr>
      <vt:lpstr>UHB Cohort 1 (2017/19)</vt:lpstr>
      <vt:lpstr>Trainee deployment (we never say no)</vt:lpstr>
      <vt:lpstr>Nursing Attrition Rates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Neelam - Critical Care &amp; UHB</vt:lpstr>
      <vt:lpstr>PowerPoint Presentation</vt:lpstr>
      <vt:lpstr>PowerPoint Presentation</vt:lpstr>
      <vt:lpstr>Objectives: A flexible, diverse, work force in critical care                       Support the pipeline of staff into ITU                      Skills that move with the patient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NHS England and NHS Improvement Board meetings in common  Delivery plan for our 2021/22 priorities – proposed structure for paper</dc:title>
  <dc:creator>Patrice Donnelly</dc:creator>
  <cp:lastModifiedBy>Julie Mann</cp:lastModifiedBy>
  <cp:revision>2</cp:revision>
  <dcterms:created xsi:type="dcterms:W3CDTF">2021-05-24T20:25:12Z</dcterms:created>
  <dcterms:modified xsi:type="dcterms:W3CDTF">2022-07-13T14:55:15Z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0x0101006A9945E404C6404096155DD1B023681B</vt:lpwstr>
  </property>
  <property fmtid="{D5CDD505-2E9C-101B-9397-08002B2CF9AE}" pid="3" name="MediaServiceImageTags">
    <vt:lpwstr/>
  </property>
</Properties>
</file>