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7" r:id="rId6"/>
    <p:sldId id="268" r:id="rId7"/>
    <p:sldId id="269" r:id="rId8"/>
    <p:sldId id="257" r:id="rId9"/>
    <p:sldId id="258" r:id="rId10"/>
    <p:sldId id="259" r:id="rId11"/>
    <p:sldId id="266" r:id="rId12"/>
    <p:sldId id="265" r:id="rId13"/>
    <p:sldId id="260" r:id="rId14"/>
    <p:sldId id="261" r:id="rId15"/>
    <p:sldId id="262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22" autoAdjust="0"/>
    <p:restoredTop sz="94674" autoAdjust="0"/>
  </p:normalViewPr>
  <p:slideViewPr>
    <p:cSldViewPr snapToGrid="0" snapToObjects="1">
      <p:cViewPr varScale="1">
        <p:scale>
          <a:sx n="74" d="100"/>
          <a:sy n="74" d="100"/>
        </p:scale>
        <p:origin x="-35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about:blank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'[20220628 Official Regional Qualified PNA Breakdown per Nursing Field KTC.xlsx]Sheet1'!$C$55</c:f>
              <c:strCache>
                <c:ptCount val="1"/>
                <c:pt idx="0">
                  <c:v>Critical Care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KTC.xlsx]Sheet1'!$C$56</c:f>
              <c:numCache>
                <c:formatCode>General</c:formatCode>
                <c:ptCount val="1"/>
                <c:pt idx="0">
                  <c:v>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F7-4DA5-908A-D0ED78013D1A}"/>
            </c:ext>
          </c:extLst>
        </c:ser>
        <c:ser>
          <c:idx val="1"/>
          <c:order val="1"/>
          <c:tx>
            <c:strRef>
              <c:f>'[20220628 Official Regional Qualified PNA Breakdown per Nursing Field KTC.xlsx]Sheet1'!$D$55</c:f>
              <c:strCache>
                <c:ptCount val="1"/>
                <c:pt idx="0">
                  <c:v>Children and Young People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KTC.xlsx]Sheet1'!$D$56</c:f>
              <c:numCache>
                <c:formatCode>General</c:formatCode>
                <c:ptCount val="1"/>
                <c:pt idx="0">
                  <c:v>114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F7-4DA5-908A-D0ED78013D1A}"/>
            </c:ext>
          </c:extLst>
        </c:ser>
        <c:ser>
          <c:idx val="2"/>
          <c:order val="2"/>
          <c:tx>
            <c:strRef>
              <c:f>'[20220628 Official Regional Qualified PNA Breakdown per Nursing Field KTC.xlsx]Sheet1'!$E$55</c:f>
              <c:strCache>
                <c:ptCount val="1"/>
                <c:pt idx="0">
                  <c:v>Community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KTC.xlsx]Sheet1'!$E$56</c:f>
              <c:numCache>
                <c:formatCode>General</c:formatCode>
                <c:ptCount val="1"/>
                <c:pt idx="0">
                  <c:v>398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3F7-4DA5-908A-D0ED78013D1A}"/>
            </c:ext>
          </c:extLst>
        </c:ser>
        <c:ser>
          <c:idx val="3"/>
          <c:order val="3"/>
          <c:tx>
            <c:strRef>
              <c:f>'[20220628 Official Regional Qualified PNA Breakdown per Nursing Field KTC.xlsx]Sheet1'!$F$55</c:f>
              <c:strCache>
                <c:ptCount val="1"/>
                <c:pt idx="0">
                  <c:v>Mental Health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KTC.xlsx]Sheet1'!$F$56</c:f>
              <c:numCache>
                <c:formatCode>General</c:formatCode>
                <c:ptCount val="1"/>
                <c:pt idx="0">
                  <c:v>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3F7-4DA5-908A-D0ED78013D1A}"/>
            </c:ext>
          </c:extLst>
        </c:ser>
        <c:ser>
          <c:idx val="4"/>
          <c:order val="4"/>
          <c:tx>
            <c:strRef>
              <c:f>'[20220628 Official Regional Qualified PNA Breakdown per Nursing Field KTC.xlsx]Sheet1'!$G$55</c:f>
              <c:strCache>
                <c:ptCount val="1"/>
                <c:pt idx="0">
                  <c:v>Learning Disabilities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KTC.xlsx]Sheet1'!$G$56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3F7-4DA5-908A-D0ED78013D1A}"/>
            </c:ext>
          </c:extLst>
        </c:ser>
        <c:ser>
          <c:idx val="5"/>
          <c:order val="5"/>
          <c:tx>
            <c:strRef>
              <c:f>'[20220628 Official Regional Qualified PNA Breakdown per Nursing Field KTC.xlsx]Sheet1'!$H$55</c:f>
              <c:strCache>
                <c:ptCount val="1"/>
                <c:pt idx="0">
                  <c:v>Health and Criminal Justice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KTC.xlsx]Sheet1'!$H$56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3F7-4DA5-908A-D0ED78013D1A}"/>
            </c:ext>
          </c:extLst>
        </c:ser>
        <c:ser>
          <c:idx val="6"/>
          <c:order val="6"/>
          <c:tx>
            <c:strRef>
              <c:f>'[20220628 Official Regional Qualified PNA Breakdown per Nursing Field KTC.xlsx]Sheet1'!$I$55</c:f>
              <c:strCache>
                <c:ptCount val="1"/>
                <c:pt idx="0">
                  <c:v>Children and Young People Mental Health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KTC.xlsx]Sheet1'!$I$56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3F7-4DA5-908A-D0ED78013D1A}"/>
            </c:ext>
          </c:extLst>
        </c:ser>
        <c:ser>
          <c:idx val="7"/>
          <c:order val="7"/>
          <c:tx>
            <c:strRef>
              <c:f>'[20220628 Official Regional Qualified PNA Breakdown per Nursing Field KTC.xlsx]Sheet1'!$J$55</c:f>
              <c:strCache>
                <c:ptCount val="1"/>
                <c:pt idx="0">
                  <c:v>International Nurses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KTC.xlsx]Sheet1'!$J$56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3F7-4DA5-908A-D0ED78013D1A}"/>
            </c:ext>
          </c:extLst>
        </c:ser>
        <c:ser>
          <c:idx val="8"/>
          <c:order val="8"/>
          <c:tx>
            <c:strRef>
              <c:f>'[20220628 Official Regional Qualified PNA Breakdown per Nursing Field KTC.xlsx]Sheet1'!$K$55</c:f>
              <c:strCache>
                <c:ptCount val="1"/>
                <c:pt idx="0">
                  <c:v>Safeguarding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KTC.xlsx]Sheet1'!$K$56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3F7-4DA5-908A-D0ED78013D1A}"/>
            </c:ext>
          </c:extLst>
        </c:ser>
        <c:ser>
          <c:idx val="9"/>
          <c:order val="9"/>
          <c:tx>
            <c:strRef>
              <c:f>'[20220628 Official Regional Qualified PNA Breakdown per Nursing Field KTC.xlsx]Sheet1'!$L$55</c:f>
              <c:strCache>
                <c:ptCount val="1"/>
                <c:pt idx="0">
                  <c:v>RN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KTC.xlsx]Sheet1'!$L$56</c:f>
              <c:numCache>
                <c:formatCode>General</c:formatCode>
                <c:ptCount val="1"/>
                <c:pt idx="0">
                  <c:v>168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23F7-4DA5-908A-D0ED78013D1A}"/>
            </c:ext>
          </c:extLst>
        </c:ser>
        <c:ser>
          <c:idx val="10"/>
          <c:order val="10"/>
          <c:tx>
            <c:strRef>
              <c:f>'[20220628 Official Regional Qualified PNA Breakdown per Nursing Field KTC.xlsx]Sheet1'!$M$55</c:f>
              <c:strCache>
                <c:ptCount val="1"/>
                <c:pt idx="0">
                  <c:v>Ambulance Services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KTC.xlsx]Sheet1'!$M$56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3F7-4DA5-908A-D0ED78013D1A}"/>
            </c:ext>
          </c:extLst>
        </c:ser>
        <c:ser>
          <c:idx val="11"/>
          <c:order val="11"/>
          <c:tx>
            <c:strRef>
              <c:f>'[20220628 Official Regional Qualified PNA Breakdown per Nursing Field KTC.xlsx]Sheet1'!$N$55</c:f>
              <c:strCache>
                <c:ptCount val="1"/>
                <c:pt idx="0">
                  <c:v>PCN/GPN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KTC.xlsx]Sheet1'!$N$56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23F7-4DA5-908A-D0ED78013D1A}"/>
            </c:ext>
          </c:extLst>
        </c:ser>
        <c:ser>
          <c:idx val="12"/>
          <c:order val="12"/>
          <c:tx>
            <c:strRef>
              <c:f>'[20220628 Official Regional Qualified PNA Breakdown per Nursing Field KTC.xlsx]Sheet1'!$O$55</c:f>
              <c:strCache>
                <c:ptCount val="1"/>
                <c:pt idx="0">
                  <c:v>Undisclosed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KTC.xlsx]Sheet1'!$O$56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3F7-4DA5-908A-D0ED78013D1A}"/>
            </c:ext>
          </c:extLst>
        </c:ser>
        <c:ser>
          <c:idx val="13"/>
          <c:order val="13"/>
          <c:tx>
            <c:strRef>
              <c:f>'[20220628 Official Regional Qualified PNA Breakdown per Nursing Field KTC.xlsx]Sheet1'!$P$55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DA08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'[20220628 Official Regional Qualified PNA Breakdown per Nursing Field KTC.xlsx]Sheet1'!$P$56</c:f>
              <c:numCache>
                <c:formatCode>#,##0</c:formatCode>
                <c:ptCount val="1"/>
                <c:pt idx="0">
                  <c:v>1416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23F7-4DA5-908A-D0ED78013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3667584"/>
        <c:axId val="518824512"/>
      </c:barChart>
      <c:catAx>
        <c:axId val="593667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8824512"/>
        <c:crosses val="autoZero"/>
        <c:auto val="1"/>
        <c:lblAlgn val="ctr"/>
        <c:lblOffset val="100"/>
        <c:noMultiLvlLbl val="0"/>
      </c:catAx>
      <c:valAx>
        <c:axId val="51882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66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3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0A331-7ADD-4391-8CA5-606C9BFD26F5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NHS Improvement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E16CE-1862-465F-9912-D0001C1A0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0674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AE991-F138-4FD8-982E-957F3CA6A0F6}" type="datetimeFigureOut">
              <a:rPr lang="en-GB" smtClean="0"/>
              <a:t>18/07/2022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NHS Improvement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0AB7D-FC04-41BF-88F7-E47891A062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0110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408E90-F652-4B40-BD0B-1F8BC7EB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765" y="4209426"/>
            <a:ext cx="9144000" cy="601111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F7CE30-6632-4A18-9007-59691A06E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765" y="4843667"/>
            <a:ext cx="9144000" cy="46637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FCDE03-0EEA-4F49-A6B9-58B291621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00" y="360000"/>
            <a:ext cx="953272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72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CB08CE-B749-4A34-8E38-256DAB23FDA3}"/>
              </a:ext>
            </a:extLst>
          </p:cNvPr>
          <p:cNvSpPr txBox="1"/>
          <p:nvPr userDrawn="1"/>
        </p:nvSpPr>
        <p:spPr>
          <a:xfrm>
            <a:off x="291314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xmlns="" id="{22B34758-9E88-47CF-97D6-6500D97D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09" y="1210682"/>
            <a:ext cx="10641498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sz="2800" dirty="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xmlns="" id="{34C2919C-3AD4-436F-A0CC-4F48C43AA5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4109" y="2141151"/>
            <a:ext cx="10641498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xmlns="" id="{5AB091A9-979F-438D-A004-40CFB3EA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9F83AB-04F8-4C53-93F7-BAAABEF42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00" y="360000"/>
            <a:ext cx="953272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31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0C963A1-AC6C-45E8-9A5E-5724DC43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06ACFE-E4D6-411B-9ADC-FFC9D7DBB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BF1BF-AB6C-4EA7-A16A-0C6C9EFA1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3CFA-4DDC-43FC-968A-540737FDA836}" type="datetimeFigureOut">
              <a:rPr lang="en-GB" smtClean="0"/>
              <a:t>18/07/2022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1E0E1F-777F-42FA-A4A2-320208497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1CC28B-BDF3-45C3-92FF-6562C624C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C886-343C-4B72-AFE6-F0497CBE7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78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5498BD9-FD84-46F5-811D-F75F0C0CC9DA}"/>
              </a:ext>
            </a:extLst>
          </p:cNvPr>
          <p:cNvSpPr txBox="1">
            <a:spLocks/>
          </p:cNvSpPr>
          <p:nvPr/>
        </p:nvSpPr>
        <p:spPr>
          <a:xfrm>
            <a:off x="680625" y="3158067"/>
            <a:ext cx="9211696" cy="101506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5EBB"/>
                </a:solidFill>
              </a:rPr>
              <a:t>Professional Nurse Advocate (PNA): Introducing the PNA role Across England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997643-C345-410E-B80A-CFF384825C1D}"/>
              </a:ext>
            </a:extLst>
          </p:cNvPr>
          <p:cNvSpPr txBox="1"/>
          <p:nvPr/>
        </p:nvSpPr>
        <p:spPr>
          <a:xfrm>
            <a:off x="680625" y="4960729"/>
            <a:ext cx="40570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Friday 15 July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BE4B02-B331-44A5-8E61-D7E16B61354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6083" y="3158067"/>
            <a:ext cx="1466215" cy="1475105"/>
          </a:xfrm>
          <a:prstGeom prst="ellips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4E4A99-80B7-40F9-AC22-95890E06690E}"/>
              </a:ext>
            </a:extLst>
          </p:cNvPr>
          <p:cNvSpPr txBox="1"/>
          <p:nvPr/>
        </p:nvSpPr>
        <p:spPr>
          <a:xfrm>
            <a:off x="688067" y="4375576"/>
            <a:ext cx="8374909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2500" dirty="0">
                <a:solidFill>
                  <a:srgbClr val="000000"/>
                </a:solidFill>
                <a:latin typeface="Arial"/>
                <a:cs typeface="Arial"/>
              </a:rPr>
              <a:t>Dr Emma Wadey, Deputy Director Mental Health Nursing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E23530-51B9-4B65-ABAE-9284E2120990}"/>
              </a:ext>
            </a:extLst>
          </p:cNvPr>
          <p:cNvSpPr txBox="1"/>
          <p:nvPr/>
        </p:nvSpPr>
        <p:spPr>
          <a:xfrm>
            <a:off x="2061711" y="5330061"/>
            <a:ext cx="84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#PNA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1FE69B-F375-462A-8FB9-ADDD76A3EAC6}"/>
              </a:ext>
            </a:extLst>
          </p:cNvPr>
          <p:cNvSpPr txBox="1"/>
          <p:nvPr/>
        </p:nvSpPr>
        <p:spPr>
          <a:xfrm>
            <a:off x="2793422" y="5330061"/>
            <a:ext cx="330257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/>
                <a:cs typeface="Arial"/>
              </a:rPr>
              <a:t>#Professional Nurse Advocate</a:t>
            </a:r>
            <a:endParaRPr lang="en-GB" sz="18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853F9B-FC30-4045-AF52-36FD41B63AD2}"/>
              </a:ext>
            </a:extLst>
          </p:cNvPr>
          <p:cNvSpPr txBox="1"/>
          <p:nvPr/>
        </p:nvSpPr>
        <p:spPr>
          <a:xfrm>
            <a:off x="703700" y="5330061"/>
            <a:ext cx="135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#teamCNO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77E3B8-3DF4-427B-9B5D-A1F364B0E228}"/>
              </a:ext>
            </a:extLst>
          </p:cNvPr>
          <p:cNvSpPr txBox="1"/>
          <p:nvPr/>
        </p:nvSpPr>
        <p:spPr>
          <a:xfrm>
            <a:off x="6095999" y="5330061"/>
            <a:ext cx="19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#PNAdvocates</a:t>
            </a:r>
          </a:p>
        </p:txBody>
      </p:sp>
    </p:spTree>
    <p:extLst>
      <p:ext uri="{BB962C8B-B14F-4D97-AF65-F5344CB8AC3E}">
        <p14:creationId xmlns:p14="http://schemas.microsoft.com/office/powerpoint/2010/main" val="420419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3DFDBEBB-8C04-4F12-B0DA-C41A37FE2C46}"/>
              </a:ext>
            </a:extLst>
          </p:cNvPr>
          <p:cNvSpPr txBox="1">
            <a:spLocks/>
          </p:cNvSpPr>
          <p:nvPr/>
        </p:nvSpPr>
        <p:spPr>
          <a:xfrm>
            <a:off x="265059" y="234986"/>
            <a:ext cx="8756073" cy="611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PNA Programme Implementation</a:t>
            </a:r>
            <a:endParaRPr lang="en-GB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xmlns="" id="{C2DBC114-87B8-408C-B545-0FE89C8B30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8669" y="1109321"/>
            <a:ext cx="8569575" cy="5513693"/>
          </a:xfrm>
        </p:spPr>
        <p:txBody>
          <a:bodyPr>
            <a:normAutofit lnSpcReduction="10000"/>
          </a:bodyPr>
          <a:lstStyle/>
          <a:p>
            <a:r>
              <a:rPr lang="en-GB" sz="1800" b="1" dirty="0"/>
              <a:t>National Professional Nurse Advocate Implementation Guide </a:t>
            </a:r>
            <a:r>
              <a:rPr lang="en-GB" sz="1800" dirty="0"/>
              <a:t>published December 2021: </a:t>
            </a:r>
            <a:r>
              <a:rPr lang="en-GB" sz="1800" dirty="0">
                <a:hlinkClick r:id="rId2"/>
              </a:rPr>
              <a:t>https://www.england.nhs.uk/publication/professional-nurse-advocate-a-equip-model-a-model-of-clinical-supervision-for-nurses/</a:t>
            </a:r>
            <a:r>
              <a:rPr lang="en-GB" sz="1800" dirty="0"/>
              <a:t>  </a:t>
            </a:r>
          </a:p>
          <a:p>
            <a:endParaRPr lang="en-GB" sz="1800" dirty="0"/>
          </a:p>
          <a:p>
            <a:r>
              <a:rPr lang="en-GB" sz="1800" b="1" dirty="0" err="1"/>
              <a:t>FutureNHS</a:t>
            </a:r>
            <a:r>
              <a:rPr lang="en-GB" sz="1800" b="1" dirty="0"/>
              <a:t> Platform </a:t>
            </a:r>
            <a:r>
              <a:rPr lang="en-GB" sz="1800" dirty="0">
                <a:hlinkClick r:id="rId2"/>
              </a:rPr>
              <a:t>https://future.nhs.uk/ProfessionalNurseAdvocate/grouphome</a:t>
            </a:r>
            <a:endParaRPr lang="en-GB" sz="1800" dirty="0"/>
          </a:p>
          <a:p>
            <a:endParaRPr lang="en-GB" sz="1800" dirty="0"/>
          </a:p>
          <a:p>
            <a:r>
              <a:rPr lang="en-GB" sz="1800" b="1" dirty="0"/>
              <a:t>Skills for Health e-learning modules </a:t>
            </a:r>
            <a:r>
              <a:rPr lang="en-GB" sz="1800" dirty="0"/>
              <a:t>published December 2021:</a:t>
            </a:r>
            <a:br>
              <a:rPr lang="en-GB" sz="1800" dirty="0"/>
            </a:br>
            <a:r>
              <a:rPr lang="en-GB" sz="1800" dirty="0">
                <a:hlinkClick r:id="rId2"/>
              </a:rPr>
              <a:t>https://www.e-lfh.org.uk/programmes/professional-clinical-nursing-leadership/</a:t>
            </a:r>
            <a:r>
              <a:rPr lang="en-GB" sz="1800" dirty="0"/>
              <a:t> </a:t>
            </a:r>
          </a:p>
          <a:p>
            <a:endParaRPr lang="en-GB" sz="1800" dirty="0"/>
          </a:p>
          <a:p>
            <a:r>
              <a:rPr lang="en-GB" sz="1800" b="1" dirty="0"/>
              <a:t>NHS Standard Contract 2022/23</a:t>
            </a:r>
            <a:r>
              <a:rPr lang="en-GB" sz="1800" dirty="0"/>
              <a:t>: </a:t>
            </a:r>
            <a:r>
              <a:rPr lang="en-GB" sz="1800" dirty="0">
                <a:hlinkClick r:id="rId2"/>
              </a:rPr>
              <a:t>https://www.england.nhs.uk/wp-content/uploads/2022/03/02-full-length-standard-contract-22-23-particulars.docx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 </a:t>
            </a:r>
          </a:p>
          <a:p>
            <a:r>
              <a:rPr lang="en-GB" sz="1800" dirty="0"/>
              <a:t>PNA booster sessions offered.</a:t>
            </a:r>
          </a:p>
          <a:p>
            <a:endParaRPr lang="en-GB" sz="1800" dirty="0"/>
          </a:p>
          <a:p>
            <a:r>
              <a:rPr lang="en-GB" sz="1800" b="1" dirty="0"/>
              <a:t>PNA Programme Evaluation </a:t>
            </a:r>
            <a:r>
              <a:rPr lang="en-GB" sz="1800" dirty="0"/>
              <a:t>and </a:t>
            </a:r>
            <a:r>
              <a:rPr lang="en-GB" sz="1800" b="1" dirty="0"/>
              <a:t>Literature Review </a:t>
            </a:r>
            <a:r>
              <a:rPr lang="en-GB" sz="1800" dirty="0"/>
              <a:t>commissions</a:t>
            </a:r>
            <a:r>
              <a:rPr lang="en-GB" sz="1800" b="1" dirty="0"/>
              <a:t> </a:t>
            </a:r>
            <a:r>
              <a:rPr lang="en-GB" sz="1800" dirty="0"/>
              <a:t>currently underway. </a:t>
            </a:r>
            <a:r>
              <a:rPr lang="en-GB" sz="1800" b="1" dirty="0"/>
              <a:t>Economic Evaluation </a:t>
            </a:r>
            <a:r>
              <a:rPr lang="en-GB" sz="1800" dirty="0"/>
              <a:t>also in progress.</a:t>
            </a:r>
            <a:endParaRPr lang="en-GB" sz="1800" b="1" dirty="0"/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48B29E-7168-45E7-8357-953CBE17E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839" y="349081"/>
            <a:ext cx="2015013" cy="284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79427B-34CB-4201-8F02-563A098BB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098" y="3546088"/>
            <a:ext cx="2128622" cy="313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76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17B0445-030D-4247-8F7D-F038BE0A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4" y="880050"/>
            <a:ext cx="5931306" cy="391057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Links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B1E17F27-2BDB-44B0-AA55-103007078D7B}"/>
              </a:ext>
            </a:extLst>
          </p:cNvPr>
          <p:cNvSpPr txBox="1">
            <a:spLocks/>
          </p:cNvSpPr>
          <p:nvPr/>
        </p:nvSpPr>
        <p:spPr>
          <a:xfrm>
            <a:off x="721894" y="1835047"/>
            <a:ext cx="7324321" cy="640175"/>
          </a:xfr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PNA Central Team Inbox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england.nursingpna@nhs.net</a:t>
            </a:r>
            <a:r>
              <a:rPr lang="en-GB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68DE2C66-60AD-4302-BB37-94072A091722}"/>
              </a:ext>
            </a:extLst>
          </p:cNvPr>
          <p:cNvSpPr txBox="1">
            <a:spLocks/>
          </p:cNvSpPr>
          <p:nvPr/>
        </p:nvSpPr>
        <p:spPr>
          <a:xfrm>
            <a:off x="799512" y="2672195"/>
            <a:ext cx="3938082" cy="1117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829909"/>
            <a:r>
              <a:rPr lang="en-GB" sz="181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 Webpages</a:t>
            </a:r>
          </a:p>
          <a:p>
            <a:pPr defTabSz="829909"/>
            <a:endParaRPr lang="en-GB" sz="545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9909"/>
            <a:r>
              <a:rPr lang="en-GB" sz="1634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https://www.england.nhs.uk/nursingmidwifery/delivering-the-nhs-ltp/professional-nurse-advocate/</a:t>
            </a:r>
            <a:r>
              <a:rPr lang="en-GB" sz="1634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 descr="A group of professional nurse advocates wearing masks and holding balloons that spell out 'PNA'.">
            <a:extLst>
              <a:ext uri="{FF2B5EF4-FFF2-40B4-BE49-F238E27FC236}">
                <a16:creationId xmlns:a16="http://schemas.microsoft.com/office/drawing/2014/main" xmlns="" id="{6FADD3F6-6367-4D40-A3EF-A6B6A7B93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821" y="1271107"/>
            <a:ext cx="6539758" cy="4901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6396A-FC43-4DDF-AF02-5F9B6BA82957}"/>
              </a:ext>
            </a:extLst>
          </p:cNvPr>
          <p:cNvSpPr txBox="1"/>
          <p:nvPr/>
        </p:nvSpPr>
        <p:spPr>
          <a:xfrm>
            <a:off x="721894" y="3997415"/>
            <a:ext cx="3818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PNA Regional Contacts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https://www.england.nhs.uk/nursingmidwifery/delivering-the-nhs-ltp/professional-nurse-advocate/professional-nurse-advocate-regional-teams/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15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C21F76CC-F684-43C3-B1C0-88E65FCC1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222" y="6313705"/>
            <a:ext cx="7630885" cy="365125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6EF466D-930B-463B-A1F0-45A8DA12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3216116"/>
            <a:ext cx="3640183" cy="29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F25E19BC-185D-4814-897F-7E0495B47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270281"/>
            <a:ext cx="2345304" cy="272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8B8FB378-EEFE-4818-8666-4C3D8C7C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09" y="270282"/>
            <a:ext cx="2834819" cy="283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5960D1F-F437-411C-87D5-944501CC6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03" y="357368"/>
            <a:ext cx="3408199" cy="189600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2500" dirty="0">
                <a:solidFill>
                  <a:schemeClr val="tx1"/>
                </a:solidFill>
              </a:rPr>
              <a:t>Case study examples and networking available on the </a:t>
            </a:r>
            <a:r>
              <a:rPr lang="en-GB" sz="2500" dirty="0" err="1">
                <a:solidFill>
                  <a:schemeClr val="tx1"/>
                </a:solidFill>
              </a:rPr>
              <a:t>NHSFutures</a:t>
            </a:r>
            <a:r>
              <a:rPr lang="en-GB" sz="2500" dirty="0">
                <a:solidFill>
                  <a:schemeClr val="tx1"/>
                </a:solidFill>
              </a:rPr>
              <a:t> space and webpages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240E64-CB0C-48B4-AF1C-A0D85B8E3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173" y="3121010"/>
            <a:ext cx="6011422" cy="319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0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Free Cliparts Question, Download Free Free Cliparts Question png  images, Free ClipArts on Clipart Library">
            <a:extLst>
              <a:ext uri="{FF2B5EF4-FFF2-40B4-BE49-F238E27FC236}">
                <a16:creationId xmlns:a16="http://schemas.microsoft.com/office/drawing/2014/main" xmlns="" id="{E17563DD-B949-4101-9466-4C3FE4F9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65" y="2314575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170D8376-3452-4729-80CA-E5BB09943883}"/>
              </a:ext>
            </a:extLst>
          </p:cNvPr>
          <p:cNvSpPr txBox="1">
            <a:spLocks/>
          </p:cNvSpPr>
          <p:nvPr/>
        </p:nvSpPr>
        <p:spPr>
          <a:xfrm>
            <a:off x="1871003" y="2079302"/>
            <a:ext cx="5872011" cy="24038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ctr">
              <a:lnSpc>
                <a:spcPct val="114999"/>
              </a:lnSpc>
              <a:spcAft>
                <a:spcPts val="1000"/>
              </a:spcAft>
            </a:pPr>
            <a:r>
              <a:rPr lang="en-GB" dirty="0">
                <a:latin typeface="Arial"/>
              </a:rPr>
              <a:t>Thank you</a:t>
            </a:r>
          </a:p>
          <a:p>
            <a:pPr lvl="0" algn="ctr">
              <a:lnSpc>
                <a:spcPct val="114999"/>
              </a:lnSpc>
              <a:spcAft>
                <a:spcPts val="1000"/>
              </a:spcAft>
            </a:pPr>
            <a:r>
              <a:rPr lang="en-GB" dirty="0">
                <a:latin typeface="Arial"/>
              </a:rPr>
              <a:t>Any questions?</a:t>
            </a:r>
          </a:p>
          <a:p>
            <a:pPr lvl="0" algn="ctr">
              <a:lnSpc>
                <a:spcPct val="114999"/>
              </a:lnSpc>
              <a:spcAft>
                <a:spcPts val="1000"/>
              </a:spcAft>
            </a:pPr>
            <a:r>
              <a:rPr lang="en-GB" dirty="0">
                <a:latin typeface="Arial"/>
              </a:rPr>
              <a:t>@nursingemma</a:t>
            </a:r>
          </a:p>
          <a:p>
            <a:pPr lvl="0" algn="ctr">
              <a:lnSpc>
                <a:spcPct val="114999"/>
              </a:lnSpc>
              <a:spcAft>
                <a:spcPts val="1000"/>
              </a:spcAft>
            </a:pPr>
            <a:r>
              <a:rPr lang="en-GB" dirty="0">
                <a:latin typeface="Arial"/>
                <a:hlinkClick r:id="rId3"/>
              </a:rPr>
              <a:t>Emma.wadey@nhs.net</a:t>
            </a:r>
            <a:r>
              <a:rPr lang="en-GB" dirty="0">
                <a:latin typeface="Arial"/>
              </a:rPr>
              <a:t> 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301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5D830-02B1-4E27-8227-32AD6CEA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Pandemic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10D8FC-2330-4E6D-8D4D-5CBA4CEC87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 descr="Woman with patterned shirt">
            <a:extLst>
              <a:ext uri="{FF2B5EF4-FFF2-40B4-BE49-F238E27FC236}">
                <a16:creationId xmlns:a16="http://schemas.microsoft.com/office/drawing/2014/main" xmlns="" id="{E4596E4B-4908-4B3C-A3C1-8E21267D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554" y="2118352"/>
            <a:ext cx="5526327" cy="3684218"/>
          </a:xfrm>
          <a:prstGeom prst="rect">
            <a:avLst/>
          </a:prstGeom>
        </p:spPr>
      </p:pic>
      <p:pic>
        <p:nvPicPr>
          <p:cNvPr id="7" name="Picture 6" descr="Diffused spotlights shining in different directions">
            <a:extLst>
              <a:ext uri="{FF2B5EF4-FFF2-40B4-BE49-F238E27FC236}">
                <a16:creationId xmlns:a16="http://schemas.microsoft.com/office/drawing/2014/main" xmlns="" id="{FC0182BB-5211-4C05-A57E-4BDCFB48E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30" y="2114685"/>
            <a:ext cx="5526328" cy="36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1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3F2B006F-EC77-4D4F-93AD-EC35585F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198836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What we knew…..</a:t>
            </a:r>
          </a:p>
        </p:txBody>
      </p:sp>
      <p:pic>
        <p:nvPicPr>
          <p:cNvPr id="7" name="Picture 6" descr="Old vintage books in a row">
            <a:extLst>
              <a:ext uri="{FF2B5EF4-FFF2-40B4-BE49-F238E27FC236}">
                <a16:creationId xmlns:a16="http://schemas.microsoft.com/office/drawing/2014/main" xmlns="" id="{C490D691-CD7B-4C48-BBB7-70420E3D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6" r="4630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87E668D-D2FE-47FF-A197-EC6C41D538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Emotional impact of Nursing</a:t>
            </a:r>
          </a:p>
          <a:p>
            <a:r>
              <a:rPr lang="en-US" sz="2000" dirty="0"/>
              <a:t>Nurse risk factors </a:t>
            </a:r>
          </a:p>
          <a:p>
            <a:r>
              <a:rPr lang="en-US" sz="2000" dirty="0"/>
              <a:t>Workforce gaps</a:t>
            </a:r>
          </a:p>
          <a:p>
            <a:r>
              <a:rPr lang="en-US" sz="2000" dirty="0"/>
              <a:t>Need for universal mental health and wellbeing support</a:t>
            </a:r>
          </a:p>
          <a:p>
            <a:r>
              <a:rPr lang="en-US" sz="2000" dirty="0"/>
              <a:t>Desire for accredited clinical and professional development  </a:t>
            </a:r>
          </a:p>
          <a:p>
            <a:endParaRPr lang="en-US" sz="2000" dirty="0">
              <a:latin typeface="+mn-lt"/>
              <a:cs typeface="+mn-cs"/>
            </a:endParaRPr>
          </a:p>
          <a:p>
            <a:endParaRPr lang="en-US" sz="2000" dirty="0">
              <a:latin typeface="+mn-lt"/>
              <a:cs typeface="+mn-cs"/>
            </a:endParaRPr>
          </a:p>
          <a:p>
            <a:endParaRPr lang="en-US" sz="20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3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s on ears">
            <a:extLst>
              <a:ext uri="{FF2B5EF4-FFF2-40B4-BE49-F238E27FC236}">
                <a16:creationId xmlns:a16="http://schemas.microsoft.com/office/drawing/2014/main" xmlns="" id="{B3E31972-B3BC-4D05-9C1D-FD8C485C9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75B4B8-D2D7-4224-8173-1F91B02C5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What Was Wanted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14B219-A435-4171-806D-63A3D44612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To be valued </a:t>
            </a:r>
          </a:p>
          <a:p>
            <a:r>
              <a:rPr lang="en-US" sz="2000" dirty="0"/>
              <a:t>To be invested in </a:t>
            </a:r>
          </a:p>
          <a:p>
            <a:r>
              <a:rPr lang="en-US" sz="2000" dirty="0"/>
              <a:t>Nurse led initiatives </a:t>
            </a:r>
          </a:p>
          <a:p>
            <a:r>
              <a:rPr lang="en-US" sz="2000" dirty="0"/>
              <a:t>Restorative clinical supervision </a:t>
            </a:r>
          </a:p>
          <a:p>
            <a:r>
              <a:rPr lang="en-US" sz="2000" dirty="0"/>
              <a:t>Leading recovery and transformation </a:t>
            </a:r>
          </a:p>
          <a:p>
            <a:r>
              <a:rPr lang="en-US" sz="2000" dirty="0" err="1"/>
              <a:t>Recognised</a:t>
            </a:r>
            <a:r>
              <a:rPr lang="en-US" sz="2000" dirty="0"/>
              <a:t> and credible qualifications and continuous professional development </a:t>
            </a:r>
          </a:p>
          <a:p>
            <a:endParaRPr lang="en-US" sz="20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62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3D4208AB-D40A-4DA6-9003-97CD45A475F4}"/>
              </a:ext>
            </a:extLst>
          </p:cNvPr>
          <p:cNvSpPr txBox="1">
            <a:spLocks/>
          </p:cNvSpPr>
          <p:nvPr/>
        </p:nvSpPr>
        <p:spPr>
          <a:xfrm>
            <a:off x="212493" y="228784"/>
            <a:ext cx="8756073" cy="611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 dirty="0"/>
              <a:t>What we did: Integrated staff mental health support offer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9FB643-A1B8-408D-AC7E-FD0BBD2B9C5C}"/>
              </a:ext>
            </a:extLst>
          </p:cNvPr>
          <p:cNvSpPr/>
          <p:nvPr/>
        </p:nvSpPr>
        <p:spPr>
          <a:xfrm>
            <a:off x="5655075" y="813248"/>
            <a:ext cx="6391923" cy="59249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6733B23-76E7-4DCF-B446-497674C9EAC0}"/>
              </a:ext>
            </a:extLst>
          </p:cNvPr>
          <p:cNvSpPr/>
          <p:nvPr/>
        </p:nvSpPr>
        <p:spPr>
          <a:xfrm>
            <a:off x="292961" y="786063"/>
            <a:ext cx="4909352" cy="59520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B3A83D-C998-408A-8165-F03D47D078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9459" y="3558387"/>
            <a:ext cx="4399890" cy="29237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576D70A-D3D9-4568-BCBF-1B06C0A07B22}"/>
              </a:ext>
            </a:extLst>
          </p:cNvPr>
          <p:cNvSpPr/>
          <p:nvPr/>
        </p:nvSpPr>
        <p:spPr>
          <a:xfrm>
            <a:off x="509459" y="969820"/>
            <a:ext cx="4399890" cy="24591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Aft>
                <a:spcPts val="600"/>
              </a:spcAft>
            </a:pPr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key components to the work programme</a:t>
            </a:r>
          </a:p>
          <a:p>
            <a:pPr marL="228600" indent="-228600" fontAlgn="base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40 system-wide 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and wellbeing hubs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which provide proactive outreach and assessment services, ensuring staff receive rapid access to evidence based mental health services and psychosocial support where needed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28600" indent="-228600" fontAlgn="base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enhanced mental health service 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staff with complex needs, delivered by NHS Practitioner Health 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28600" indent="-228600" fontAlgn="base">
              <a:spcAft>
                <a:spcPts val="600"/>
              </a:spcAft>
              <a:buFont typeface="+mj-lt"/>
              <a:buAutoNum type="arabicPeriod"/>
            </a:pP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5000 training places in the 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Nurse Advocate program  for registered Nurses 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April 2022 so they can provide restorative supervision for their teams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2BB7D7-D0A7-4B76-82C2-B52C4A5A2DEE}"/>
              </a:ext>
            </a:extLst>
          </p:cNvPr>
          <p:cNvSpPr/>
          <p:nvPr/>
        </p:nvSpPr>
        <p:spPr>
          <a:xfrm>
            <a:off x="5885896" y="969821"/>
            <a:ext cx="5920032" cy="3548914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Aft>
                <a:spcPts val="600"/>
              </a:spcAft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to date in establishing MH&amp;WB hubs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local areas have now established their mental health and wellbeing hub and are taking referrals. 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NHSE/I website </a:t>
            </a: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 regional navigation panel to find out details of the staff mental health and wellbeing hub which covers either the area staff work in, the area staff live in or both.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national NHSE/I team have put in place support for systems to mobilise hubs at pace: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the establishment of regional staff mental health support networks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webinars on good practice and guidance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Collaboration site with FAQs, guidance and good practice examples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of support including – buddying, expert clinician support, system deep dives.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be supporting hubs to undertake proactive outreach to ICU/critical care teams in their local area if that has not happened yet.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763C5B3-D4FA-464B-B4EC-90EBC8F24E15}"/>
              </a:ext>
            </a:extLst>
          </p:cNvPr>
          <p:cNvSpPr/>
          <p:nvPr/>
        </p:nvSpPr>
        <p:spPr>
          <a:xfrm>
            <a:off x="5894702" y="4616945"/>
            <a:ext cx="5910110" cy="201381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Aft>
                <a:spcPts val="600"/>
              </a:spcAft>
            </a:pPr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mental health service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NHSE/I has also worked with </a:t>
            </a: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NHS Practitioner Health </a:t>
            </a: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put in place an enhanced mental health service where hubs can refer the smaller percentage of staff that may have more complex needs (such as trauma or addictions). 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service can offer access to prescribing clinicians, access to addiction services and interventions focused on trauma. The service can also provide case management and support return to work.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 to the service is via the mental health and wellbeing hubs, however staff at grade 8d and above can self-refer to the service. 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617BA3E3-A1CF-4E0E-B110-83F919DC5844}"/>
              </a:ext>
            </a:extLst>
          </p:cNvPr>
          <p:cNvSpPr/>
          <p:nvPr/>
        </p:nvSpPr>
        <p:spPr>
          <a:xfrm>
            <a:off x="4957005" y="1758325"/>
            <a:ext cx="870012" cy="3284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xmlns="" id="{3DAA39CF-6B13-405C-8450-9033A447D27C}"/>
              </a:ext>
            </a:extLst>
          </p:cNvPr>
          <p:cNvSpPr/>
          <p:nvPr/>
        </p:nvSpPr>
        <p:spPr>
          <a:xfrm>
            <a:off x="4977106" y="2715836"/>
            <a:ext cx="870012" cy="3284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94FE91A1-980B-4A71-BEB1-21D2D81D311D}"/>
              </a:ext>
            </a:extLst>
          </p:cNvPr>
          <p:cNvSpPr/>
          <p:nvPr/>
        </p:nvSpPr>
        <p:spPr>
          <a:xfrm>
            <a:off x="4968515" y="3673347"/>
            <a:ext cx="870012" cy="3284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D1E06DF5-950E-46D2-B31B-57551092B074}"/>
              </a:ext>
            </a:extLst>
          </p:cNvPr>
          <p:cNvSpPr/>
          <p:nvPr/>
        </p:nvSpPr>
        <p:spPr>
          <a:xfrm>
            <a:off x="5015881" y="5588367"/>
            <a:ext cx="870012" cy="3284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18AFF54C-CF7F-4DEE-B31B-AA7E96BA6EDA}"/>
              </a:ext>
            </a:extLst>
          </p:cNvPr>
          <p:cNvSpPr/>
          <p:nvPr/>
        </p:nvSpPr>
        <p:spPr>
          <a:xfrm>
            <a:off x="4998127" y="4630858"/>
            <a:ext cx="870012" cy="32847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850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65CC3B28-0F86-4B96-803D-1562F0999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15" y="381269"/>
            <a:ext cx="10641013" cy="611187"/>
          </a:xfrm>
        </p:spPr>
        <p:txBody>
          <a:bodyPr/>
          <a:lstStyle/>
          <a:p>
            <a:r>
              <a:rPr lang="en-GB" dirty="0"/>
              <a:t>The Professional Nurse Advocate  Programme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596FA480-7B8A-48CD-BDA2-6632F86681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4964" y="1005135"/>
            <a:ext cx="8088814" cy="5471595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1800" dirty="0"/>
              <a:t>The PNA </a:t>
            </a:r>
            <a:r>
              <a:rPr lang="en-US" sz="1800" dirty="0" err="1"/>
              <a:t>programme</a:t>
            </a:r>
            <a:r>
              <a:rPr lang="en-US" sz="1800" dirty="0"/>
              <a:t> builds on the success of the PMA program and delivers training and restorative supervision for colleagues across England. ​</a:t>
            </a:r>
          </a:p>
          <a:p>
            <a:pPr fontAlgn="base"/>
            <a:r>
              <a:rPr lang="en-US" sz="1800" dirty="0"/>
              <a:t>Launched in March 2021, towards the end of the third wave of COVID-19. This was the start of a critical point of recovery: for patients, for services and for our workforce.​</a:t>
            </a:r>
          </a:p>
          <a:p>
            <a:pPr fontAlgn="base"/>
            <a:r>
              <a:rPr lang="en-US" sz="1800" dirty="0"/>
              <a:t>Course content focuses on the four functions of the Advocating for Education and Quality and Improvement (A-Equip) Model, with a focus on restorative clinical supervision. The four functions of the A-Equip Model are as follows:​</a:t>
            </a:r>
          </a:p>
          <a:p>
            <a:pPr fontAlgn="base"/>
            <a:endParaRPr lang="en-US" sz="1800" dirty="0"/>
          </a:p>
          <a:p>
            <a:pPr lvl="1" fontAlgn="base"/>
            <a:r>
              <a:rPr lang="en-US" sz="1800" dirty="0"/>
              <a:t>Clinical Supervision (Restorative)​</a:t>
            </a:r>
          </a:p>
          <a:p>
            <a:pPr lvl="1" fontAlgn="base"/>
            <a:r>
              <a:rPr lang="en-US" sz="1800" dirty="0"/>
              <a:t>Monitoring, Evaluation and Quality Control (Normative)​</a:t>
            </a:r>
          </a:p>
          <a:p>
            <a:pPr lvl="1" fontAlgn="base"/>
            <a:r>
              <a:rPr lang="en-US" sz="1800" dirty="0"/>
              <a:t>Personal Action for Quality Improvement​</a:t>
            </a:r>
          </a:p>
          <a:p>
            <a:pPr lvl="1" fontAlgn="base"/>
            <a:r>
              <a:rPr lang="en-US" sz="1800" dirty="0"/>
              <a:t>Education and Development (Formative) ​</a:t>
            </a:r>
          </a:p>
          <a:p>
            <a:pPr lvl="1" fontAlgn="base"/>
            <a:endParaRPr lang="en-US" sz="1800" dirty="0"/>
          </a:p>
          <a:p>
            <a:pPr fontAlgn="base"/>
            <a:r>
              <a:rPr lang="en-US" sz="1800" dirty="0"/>
              <a:t>PNA Training equips nurses to lead and deliver quality improvement initiatives in response to service demands and the ongoing changing patient requirements. It also provides</a:t>
            </a:r>
            <a:r>
              <a:rPr lang="en-GB" sz="1800" dirty="0"/>
              <a:t> the necessary skills to facilitate restorative supervision to colleagues and teams within nursing services and beyond. </a:t>
            </a:r>
          </a:p>
          <a:p>
            <a:pPr fontAlgn="base"/>
            <a:endParaRPr lang="en-US" sz="1800" dirty="0"/>
          </a:p>
          <a:p>
            <a:endParaRPr lang="en-GB" sz="18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CE8E1AC-CE39-4AC0-9629-211E73E3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832" y="2084034"/>
            <a:ext cx="27432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58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69DA01D3-841F-425E-852F-63D2086687FD}"/>
              </a:ext>
            </a:extLst>
          </p:cNvPr>
          <p:cNvSpPr txBox="1">
            <a:spLocks/>
          </p:cNvSpPr>
          <p:nvPr/>
        </p:nvSpPr>
        <p:spPr>
          <a:xfrm>
            <a:off x="451557" y="356522"/>
            <a:ext cx="8756073" cy="611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PNA Programme Overview </a:t>
            </a:r>
            <a:endParaRPr lang="en-GB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00853D5F-86E2-4491-80B3-3A023E62674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65948" y="1316996"/>
            <a:ext cx="9956801" cy="530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200" dirty="0"/>
              <a:t>Ambition to have 1:40 registered nurses trained as PNAs across England by 2023 and 1:20 by April 2024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533638D0-DC35-4167-B56D-0AAE05AD79EF}"/>
              </a:ext>
            </a:extLst>
          </p:cNvPr>
          <p:cNvSpPr/>
          <p:nvPr/>
        </p:nvSpPr>
        <p:spPr>
          <a:xfrm>
            <a:off x="543336" y="1248881"/>
            <a:ext cx="666045" cy="5301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xmlns="" id="{9ED2BD8A-9788-43F2-A342-BDB11E81595F}"/>
              </a:ext>
            </a:extLst>
          </p:cNvPr>
          <p:cNvSpPr/>
          <p:nvPr/>
        </p:nvSpPr>
        <p:spPr>
          <a:xfrm>
            <a:off x="536219" y="2301902"/>
            <a:ext cx="666045" cy="5301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xmlns="" id="{6686029D-FA2B-4C27-9EC7-459F13210E6B}"/>
              </a:ext>
            </a:extLst>
          </p:cNvPr>
          <p:cNvSpPr txBox="1">
            <a:spLocks/>
          </p:cNvSpPr>
          <p:nvPr/>
        </p:nvSpPr>
        <p:spPr>
          <a:xfrm>
            <a:off x="1365949" y="2297654"/>
            <a:ext cx="9956801" cy="6116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A total of 4,723 registered nurses (1:60) have now completed their PNA training since early March 2021 across all areas of NHS commissioned care and in all 4 fields of Nursing practice. This includes 292 critical care nurses.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9CEDFB56-8582-45B8-8C21-A874D691D0A0}"/>
              </a:ext>
            </a:extLst>
          </p:cNvPr>
          <p:cNvSpPr txBox="1">
            <a:spLocks/>
          </p:cNvSpPr>
          <p:nvPr/>
        </p:nvSpPr>
        <p:spPr>
          <a:xfrm>
            <a:off x="1647320" y="4489635"/>
            <a:ext cx="9956801" cy="1762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xmlns="" id="{BFB9A1D5-4BDA-4D96-B38D-48F22F057888}"/>
              </a:ext>
            </a:extLst>
          </p:cNvPr>
          <p:cNvSpPr/>
          <p:nvPr/>
        </p:nvSpPr>
        <p:spPr>
          <a:xfrm>
            <a:off x="536218" y="3625747"/>
            <a:ext cx="666045" cy="5301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xmlns="" id="{D3B807A6-4DC0-465E-B8EE-4041AAA4AA86}"/>
              </a:ext>
            </a:extLst>
          </p:cNvPr>
          <p:cNvSpPr txBox="1">
            <a:spLocks/>
          </p:cNvSpPr>
          <p:nvPr/>
        </p:nvSpPr>
        <p:spPr>
          <a:xfrm>
            <a:off x="1365947" y="3674681"/>
            <a:ext cx="9956801" cy="530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Recruitment of 7 regional PNA advisors &amp; PNA leads in very trust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xmlns="" id="{812AC14C-0376-4A19-B7DC-8B48C17F8EF9}"/>
              </a:ext>
            </a:extLst>
          </p:cNvPr>
          <p:cNvSpPr/>
          <p:nvPr/>
        </p:nvSpPr>
        <p:spPr>
          <a:xfrm>
            <a:off x="536220" y="4489636"/>
            <a:ext cx="666045" cy="5301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xmlns="" id="{EB2F6B0B-860A-4303-B879-1DE16A1234CF}"/>
              </a:ext>
            </a:extLst>
          </p:cNvPr>
          <p:cNvSpPr txBox="1">
            <a:spLocks/>
          </p:cNvSpPr>
          <p:nvPr/>
        </p:nvSpPr>
        <p:spPr>
          <a:xfrm>
            <a:off x="1365951" y="3097932"/>
            <a:ext cx="9956801" cy="530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1B20CCD-21E4-40A9-B2FD-2B785EFC0918}"/>
              </a:ext>
            </a:extLst>
          </p:cNvPr>
          <p:cNvSpPr/>
          <p:nvPr/>
        </p:nvSpPr>
        <p:spPr>
          <a:xfrm>
            <a:off x="1365955" y="4495956"/>
            <a:ext cx="10238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Three key metrics collected monthly –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1. Number of Restorative clinical supervision sessions offered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2. Number of QI projects involving PNAs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3. Number of career/professional development conversations offered.  </a:t>
            </a:r>
          </a:p>
        </p:txBody>
      </p:sp>
    </p:spTree>
    <p:extLst>
      <p:ext uri="{BB962C8B-B14F-4D97-AF65-F5344CB8AC3E}">
        <p14:creationId xmlns:p14="http://schemas.microsoft.com/office/powerpoint/2010/main" val="2907410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xmlns="" id="{63C7BEC3-EBF1-43A4-8C79-D2A67765A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07" y="1027906"/>
            <a:ext cx="8637313" cy="5571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4EFAA8C-59D9-47DC-BB75-2073667A0667}"/>
              </a:ext>
            </a:extLst>
          </p:cNvPr>
          <p:cNvSpPr txBox="1"/>
          <p:nvPr/>
        </p:nvSpPr>
        <p:spPr>
          <a:xfrm>
            <a:off x="8971194" y="2074658"/>
            <a:ext cx="3050276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7A5C1C3-8BE7-4683-BCE4-36EF401268D8}"/>
              </a:ext>
            </a:extLst>
          </p:cNvPr>
          <p:cNvSpPr txBox="1"/>
          <p:nvPr/>
        </p:nvSpPr>
        <p:spPr>
          <a:xfrm>
            <a:off x="9041671" y="2382434"/>
            <a:ext cx="290932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trusts confirmed as pilot sites across England commenced reporting on providing the Provider Workforce Return (PWR) PNA data from October 2021. </a:t>
            </a:r>
          </a:p>
          <a:p>
            <a:endParaRPr lang="en-GB" sz="14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addition, further reporting on providing the Provider Workforce Return (PWR) PNA data launched for all other trusts in England from 1 April 2022.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5F0DF57-0AF2-4ABB-9B4D-52B2E76948EB}"/>
              </a:ext>
            </a:extLst>
          </p:cNvPr>
          <p:cNvSpPr txBox="1">
            <a:spLocks/>
          </p:cNvSpPr>
          <p:nvPr/>
        </p:nvSpPr>
        <p:spPr>
          <a:xfrm>
            <a:off x="157879" y="259027"/>
            <a:ext cx="8637313" cy="6470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Breakdown of Qualified PNAs</a:t>
            </a:r>
          </a:p>
        </p:txBody>
      </p:sp>
    </p:spTree>
    <p:extLst>
      <p:ext uri="{BB962C8B-B14F-4D97-AF65-F5344CB8AC3E}">
        <p14:creationId xmlns:p14="http://schemas.microsoft.com/office/powerpoint/2010/main" val="1724438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73337C-43A1-43E5-8445-155395E4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09" y="374341"/>
            <a:ext cx="10641498" cy="611649"/>
          </a:xfrm>
        </p:spPr>
        <p:txBody>
          <a:bodyPr/>
          <a:lstStyle/>
          <a:p>
            <a:r>
              <a:rPr lang="en-GB" dirty="0"/>
              <a:t>Number of Qualified PNAs – Per Nursing Field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C4505844-C8AA-40F4-A378-6EB65FC97F7F}"/>
              </a:ext>
              <a:ext uri="{147F2762-F138-4A5C-976F-8EAC2B608ADB}">
                <a16:predDERef xmlns:a16="http://schemas.microsoft.com/office/drawing/2014/main" xmlns="" pred="{F795061A-F190-4A10-9E54-E9963717F4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6997488"/>
              </p:ext>
            </p:extLst>
          </p:nvPr>
        </p:nvGraphicFramePr>
        <p:xfrm>
          <a:off x="650293" y="1131322"/>
          <a:ext cx="11025033" cy="553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29946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21A50A2E142440BB37919EA5D1E551" ma:contentTypeVersion="16" ma:contentTypeDescription="Create a new document." ma:contentTypeScope="" ma:versionID="7df29eb57dd16e5c3357fc3b86b0cdd0">
  <xsd:schema xmlns:xsd="http://www.w3.org/2001/XMLSchema" xmlns:xs="http://www.w3.org/2001/XMLSchema" xmlns:p="http://schemas.microsoft.com/office/2006/metadata/properties" xmlns:ns2="7b053ad7-105b-45a1-8032-83a0c4033c67" xmlns:ns3="3ca8235f-b9d9-4d17-9f7c-f89f306213de" xmlns:ns4="cccaf3ac-2de9-44d4-aa31-54302fceb5f7" targetNamespace="http://schemas.microsoft.com/office/2006/metadata/properties" ma:root="true" ma:fieldsID="57c7dd333cb253685c4e41341a2d43e2" ns2:_="" ns3:_="" ns4:_="">
    <xsd:import namespace="7b053ad7-105b-45a1-8032-83a0c4033c67"/>
    <xsd:import namespace="3ca8235f-b9d9-4d17-9f7c-f89f306213de"/>
    <xsd:import namespace="cccaf3ac-2de9-44d4-aa31-54302fceb5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053ad7-105b-45a1-8032-83a0c4033c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43b0bdb-28a8-4814-9fb9-624c17c095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8235f-b9d9-4d17-9f7c-f89f306213d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af3ac-2de9-44d4-aa31-54302fceb5f7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e75e6440-d75c-46b0-a3c6-20bf20ed8d6b}" ma:internalName="TaxCatchAll" ma:showField="CatchAllData" ma:web="3ca8235f-b9d9-4d17-9f7c-f89f306213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caf3ac-2de9-44d4-aa31-54302fceb5f7" xsi:nil="true"/>
    <lcf76f155ced4ddcb4097134ff3c332f xmlns="7b053ad7-105b-45a1-8032-83a0c4033c6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9CDB25-C316-421F-A479-1C7987A886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053ad7-105b-45a1-8032-83a0c4033c67"/>
    <ds:schemaRef ds:uri="3ca8235f-b9d9-4d17-9f7c-f89f306213de"/>
    <ds:schemaRef ds:uri="cccaf3ac-2de9-44d4-aa31-54302fceb5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D9FD49-C1C5-400A-B04D-90A236984D1F}">
  <ds:schemaRefs>
    <ds:schemaRef ds:uri="cccaf3ac-2de9-44d4-aa31-54302fceb5f7"/>
    <ds:schemaRef ds:uri="http://www.w3.org/XML/1998/namespace"/>
    <ds:schemaRef ds:uri="7b053ad7-105b-45a1-8032-83a0c4033c67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3ca8235f-b9d9-4d17-9f7c-f89f306213d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6333066-D95F-4DC9-8F45-8431A5C3C7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</TotalTime>
  <Words>611</Words>
  <Application>Microsoft Office PowerPoint</Application>
  <PresentationFormat>Custom</PresentationFormat>
  <Paragraphs>104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Custom Design</vt:lpstr>
      <vt:lpstr>PowerPoint Presentation</vt:lpstr>
      <vt:lpstr>COVID-19 Pandemic </vt:lpstr>
      <vt:lpstr>What we knew…..</vt:lpstr>
      <vt:lpstr>What Was Wanted </vt:lpstr>
      <vt:lpstr>PowerPoint Presentation</vt:lpstr>
      <vt:lpstr>The Professional Nurse Advocate  Programme</vt:lpstr>
      <vt:lpstr>PowerPoint Presentation</vt:lpstr>
      <vt:lpstr>PowerPoint Presentation</vt:lpstr>
      <vt:lpstr>Number of Qualified PNAs – Per Nursing Field</vt:lpstr>
      <vt:lpstr>PowerPoint Presentation</vt:lpstr>
      <vt:lpstr>Our Links</vt:lpstr>
      <vt:lpstr>Case study examples and networking available on the NHSFutures space and webpages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16.9</dc:title>
  <dc:creator>Craig Sanderson</dc:creator>
  <cp:lastModifiedBy>Andrea Berry</cp:lastModifiedBy>
  <cp:revision>122</cp:revision>
  <dcterms:created xsi:type="dcterms:W3CDTF">2017-05-03T08:06:17Z</dcterms:created>
  <dcterms:modified xsi:type="dcterms:W3CDTF">2022-07-18T13:06:22Z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0x0101003921A50A2E142440BB37919EA5D1E551</vt:lpwstr>
  </property>
  <property fmtid="{D5CDD505-2E9C-101B-9397-08002B2CF9AE}" pid="3" name="TaxKeyword">
    <vt:lpwstr/>
  </property>
  <property fmtid="{D5CDD505-2E9C-101B-9397-08002B2CF9AE}" pid="4" name="Subject0">
    <vt:lpwstr/>
  </property>
  <property fmtid="{D5CDD505-2E9C-101B-9397-08002B2CF9AE}" pid="5" name="Document type0">
    <vt:lpwstr/>
  </property>
  <property fmtid="{D5CDD505-2E9C-101B-9397-08002B2CF9AE}" pid="6" name="WTTeamSiteDocumentType">
    <vt:lpwstr/>
  </property>
  <property fmtid="{D5CDD505-2E9C-101B-9397-08002B2CF9AE}" pid="7" name="WTTeamSiteDocumentTypeTaxHTField0">
    <vt:lpwstr/>
  </property>
  <property fmtid="{D5CDD505-2E9C-101B-9397-08002B2CF9AE}" pid="8" name="cebceaf3e3574cdab9f9dab6bbd34ddb">
    <vt:lpwstr/>
  </property>
  <property fmtid="{D5CDD505-2E9C-101B-9397-08002B2CF9AE}" pid="9" name="n2fe4ed80ae84f2cbc880662fe0a8735">
    <vt:lpwstr/>
  </property>
  <property fmtid="{D5CDD505-2E9C-101B-9397-08002B2CF9AE}" pid="10" name="TaxCatchAll">
    <vt:lpwstr/>
  </property>
  <property fmtid="{D5CDD505-2E9C-101B-9397-08002B2CF9AE}" pid="11" name="TaxKeywordTaxHTField">
    <vt:lpwstr/>
  </property>
  <property fmtid="{D5CDD505-2E9C-101B-9397-08002B2CF9AE}" pid="12" name="MediaServiceImageTags">
    <vt:lpwstr/>
  </property>
</Properties>
</file>