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97" r:id="rId6"/>
    <p:sldId id="298" r:id="rId7"/>
    <p:sldId id="260" r:id="rId8"/>
    <p:sldId id="295" r:id="rId9"/>
    <p:sldId id="288" r:id="rId10"/>
    <p:sldId id="299" r:id="rId11"/>
    <p:sldId id="300" r:id="rId12"/>
    <p:sldId id="296" r:id="rId13"/>
    <p:sldId id="271" r:id="rId14"/>
    <p:sldId id="278" r:id="rId15"/>
    <p:sldId id="259" r:id="rId16"/>
    <p:sldId id="281" r:id="rId17"/>
    <p:sldId id="274" r:id="rId18"/>
    <p:sldId id="275" r:id="rId19"/>
    <p:sldId id="303" r:id="rId20"/>
    <p:sldId id="301" r:id="rId21"/>
    <p:sldId id="305" r:id="rId22"/>
    <p:sldId id="285" r:id="rId23"/>
    <p:sldId id="306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581"/>
    <a:srgbClr val="F5B195"/>
    <a:srgbClr val="F7BDA4"/>
    <a:srgbClr val="FFD479"/>
    <a:srgbClr val="FFD78E"/>
    <a:srgbClr val="FFDD9C"/>
    <a:srgbClr val="C0C0C0"/>
    <a:srgbClr val="C8C8C8"/>
    <a:srgbClr val="D2D2D2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9432" autoAdjust="0"/>
  </p:normalViewPr>
  <p:slideViewPr>
    <p:cSldViewPr>
      <p:cViewPr>
        <p:scale>
          <a:sx n="100" d="100"/>
          <a:sy n="100" d="100"/>
        </p:scale>
        <p:origin x="-1944" y="-10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4082B5-A8FD-43E8-BE24-373F85049320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970B978-0136-44AC-8EC9-E51EF0B55344}">
      <dgm:prSet phldrT="[Text]" custT="1"/>
      <dgm:spPr>
        <a:gradFill flip="none" rotWithShape="1">
          <a:gsLst>
            <a:gs pos="0">
              <a:srgbClr val="F7BDA4"/>
            </a:gs>
            <a:gs pos="50000">
              <a:srgbClr val="F5B195">
                <a:lumMod val="95000"/>
                <a:lumOff val="5000"/>
              </a:srgbClr>
            </a:gs>
            <a:gs pos="100000">
              <a:srgbClr val="F8A581">
                <a:lumMod val="95000"/>
                <a:lumOff val="5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en-GB" sz="1600" b="1" dirty="0" smtClean="0">
              <a:solidFill>
                <a:srgbClr val="002060"/>
              </a:solidFill>
            </a:rPr>
            <a:t>Professional </a:t>
          </a:r>
        </a:p>
        <a:p>
          <a:r>
            <a:rPr lang="en-GB" sz="1600" b="1" dirty="0" smtClean="0">
              <a:solidFill>
                <a:srgbClr val="002060"/>
              </a:solidFill>
            </a:rPr>
            <a:t>Barriers</a:t>
          </a:r>
          <a:endParaRPr lang="en-GB" sz="1600" b="1" dirty="0">
            <a:solidFill>
              <a:srgbClr val="002060"/>
            </a:solidFill>
          </a:endParaRPr>
        </a:p>
      </dgm:t>
    </dgm:pt>
    <dgm:pt modelId="{B896724F-30C8-4F2D-8F30-664C3750090F}" type="parTrans" cxnId="{ECAE4A24-A887-40E9-8F44-9F3087FBBEE3}">
      <dgm:prSet/>
      <dgm:spPr/>
      <dgm:t>
        <a:bodyPr/>
        <a:lstStyle/>
        <a:p>
          <a:endParaRPr lang="en-GB"/>
        </a:p>
      </dgm:t>
    </dgm:pt>
    <dgm:pt modelId="{16AE3E7E-9B32-4CC0-B311-016F00452B7A}" type="sibTrans" cxnId="{ECAE4A24-A887-40E9-8F44-9F3087FBBEE3}">
      <dgm:prSet/>
      <dgm:spPr/>
      <dgm:t>
        <a:bodyPr/>
        <a:lstStyle/>
        <a:p>
          <a:endParaRPr lang="en-GB"/>
        </a:p>
      </dgm:t>
    </dgm:pt>
    <dgm:pt modelId="{6ED19C43-43DB-4E7C-BE1A-7FD71C11AABC}">
      <dgm:prSet phldrT="[Text]" custT="1"/>
      <dgm:spPr/>
      <dgm:t>
        <a:bodyPr/>
        <a:lstStyle/>
        <a:p>
          <a:r>
            <a:rPr lang="en-GB" sz="1200" b="1" dirty="0" smtClean="0"/>
            <a:t>Perceived ‘threat’</a:t>
          </a:r>
          <a:endParaRPr lang="en-GB" sz="1200" b="1" dirty="0"/>
        </a:p>
      </dgm:t>
    </dgm:pt>
    <dgm:pt modelId="{C06D4EC8-5481-421F-BF82-F9B034D759C4}" type="parTrans" cxnId="{C506EB9D-80E5-4797-8304-14628B4A55D8}">
      <dgm:prSet/>
      <dgm:spPr/>
      <dgm:t>
        <a:bodyPr/>
        <a:lstStyle/>
        <a:p>
          <a:endParaRPr lang="en-GB"/>
        </a:p>
      </dgm:t>
    </dgm:pt>
    <dgm:pt modelId="{A5A07172-0785-4D7F-9706-8FAD4EB8FFC2}" type="sibTrans" cxnId="{C506EB9D-80E5-4797-8304-14628B4A55D8}">
      <dgm:prSet/>
      <dgm:spPr/>
      <dgm:t>
        <a:bodyPr/>
        <a:lstStyle/>
        <a:p>
          <a:endParaRPr lang="en-GB"/>
        </a:p>
      </dgm:t>
    </dgm:pt>
    <dgm:pt modelId="{054DFA1B-344D-459E-988C-CDE4BD31D661}">
      <dgm:prSet phldrT="[Text]" custT="1"/>
      <dgm:spPr/>
      <dgm:t>
        <a:bodyPr/>
        <a:lstStyle/>
        <a:p>
          <a:r>
            <a:rPr lang="en-GB" sz="1100" dirty="0" smtClean="0"/>
            <a:t> </a:t>
          </a:r>
          <a:r>
            <a:rPr lang="en-GB" sz="1100" b="1" dirty="0" smtClean="0"/>
            <a:t>RNA’s do not fit into specialist clinical areas</a:t>
          </a:r>
          <a:endParaRPr lang="en-GB" sz="1100" b="1" dirty="0"/>
        </a:p>
      </dgm:t>
    </dgm:pt>
    <dgm:pt modelId="{D43C9AD0-7BFA-4ADB-BA88-DF4090DEF7AB}" type="parTrans" cxnId="{574A484E-94BA-49E6-BE9F-0F717932C439}">
      <dgm:prSet/>
      <dgm:spPr/>
      <dgm:t>
        <a:bodyPr/>
        <a:lstStyle/>
        <a:p>
          <a:endParaRPr lang="en-GB"/>
        </a:p>
      </dgm:t>
    </dgm:pt>
    <dgm:pt modelId="{B4CC62E7-C237-4C53-B7AF-B21BBE0158A0}" type="sibTrans" cxnId="{574A484E-94BA-49E6-BE9F-0F717932C439}">
      <dgm:prSet/>
      <dgm:spPr/>
      <dgm:t>
        <a:bodyPr/>
        <a:lstStyle/>
        <a:p>
          <a:endParaRPr lang="en-GB"/>
        </a:p>
      </dgm:t>
    </dgm:pt>
    <dgm:pt modelId="{82CDCBD8-94B0-4146-B636-DAB2ED5DB12C}">
      <dgm:prSet phldrT="[Text]" custT="1"/>
      <dgm:spPr/>
      <dgm:t>
        <a:bodyPr/>
        <a:lstStyle/>
        <a:p>
          <a:r>
            <a:rPr lang="en-GB" sz="1200" b="1" dirty="0" smtClean="0">
              <a:latin typeface="+mn-lt"/>
            </a:rPr>
            <a:t>Financial expense</a:t>
          </a:r>
          <a:endParaRPr lang="en-GB" sz="1200" b="1" dirty="0">
            <a:latin typeface="+mn-lt"/>
          </a:endParaRPr>
        </a:p>
      </dgm:t>
    </dgm:pt>
    <dgm:pt modelId="{23FCE87B-61D0-4BCE-A44B-4767B568E948}" type="parTrans" cxnId="{2D2D4DB1-154D-4749-B254-9C3E46F29670}">
      <dgm:prSet/>
      <dgm:spPr/>
      <dgm:t>
        <a:bodyPr/>
        <a:lstStyle/>
        <a:p>
          <a:endParaRPr lang="en-GB"/>
        </a:p>
      </dgm:t>
    </dgm:pt>
    <dgm:pt modelId="{80A43271-2E46-4D22-9029-263F6D476B72}" type="sibTrans" cxnId="{2D2D4DB1-154D-4749-B254-9C3E46F29670}">
      <dgm:prSet/>
      <dgm:spPr/>
      <dgm:t>
        <a:bodyPr/>
        <a:lstStyle/>
        <a:p>
          <a:endParaRPr lang="en-GB"/>
        </a:p>
      </dgm:t>
    </dgm:pt>
    <dgm:pt modelId="{C9FD2AFF-C149-47E4-9A01-FD46132854EF}">
      <dgm:prSet phldrT="[Text]" custT="1"/>
      <dgm:spPr/>
      <dgm:t>
        <a:bodyPr/>
        <a:lstStyle/>
        <a:p>
          <a:r>
            <a:rPr lang="en-GB" sz="1100" b="1" dirty="0" smtClean="0"/>
            <a:t>Similar to enrolled nurses – nothing new</a:t>
          </a:r>
          <a:endParaRPr lang="en-GB" sz="1100" b="1" dirty="0"/>
        </a:p>
      </dgm:t>
    </dgm:pt>
    <dgm:pt modelId="{FDF1FF4A-ED26-4DF8-9651-1C599BD2CA1C}" type="parTrans" cxnId="{0B7F514A-5303-4DD3-ADCA-8C178A8C9085}">
      <dgm:prSet/>
      <dgm:spPr/>
      <dgm:t>
        <a:bodyPr/>
        <a:lstStyle/>
        <a:p>
          <a:endParaRPr lang="en-GB"/>
        </a:p>
      </dgm:t>
    </dgm:pt>
    <dgm:pt modelId="{A99B6D97-D742-475E-8C7D-36FCFE07DBA9}" type="sibTrans" cxnId="{0B7F514A-5303-4DD3-ADCA-8C178A8C9085}">
      <dgm:prSet/>
      <dgm:spPr/>
      <dgm:t>
        <a:bodyPr/>
        <a:lstStyle/>
        <a:p>
          <a:endParaRPr lang="en-GB"/>
        </a:p>
      </dgm:t>
    </dgm:pt>
    <dgm:pt modelId="{91EDF526-F7F6-492B-84BD-36CB5AACE96B}">
      <dgm:prSet phldrT="[Text]" custT="1"/>
      <dgm:spPr/>
      <dgm:t>
        <a:bodyPr/>
        <a:lstStyle/>
        <a:p>
          <a:r>
            <a:rPr lang="en-GB" sz="1100" b="1" dirty="0" smtClean="0"/>
            <a:t>Lack of understanding of their purpose “cheap nurses</a:t>
          </a:r>
          <a:r>
            <a:rPr lang="en-GB" sz="700" dirty="0" smtClean="0"/>
            <a:t>”</a:t>
          </a:r>
          <a:endParaRPr lang="en-GB" sz="700" dirty="0"/>
        </a:p>
      </dgm:t>
    </dgm:pt>
    <dgm:pt modelId="{33E1D697-82CD-4D99-A4D7-A835B2C02326}" type="parTrans" cxnId="{40810E35-2D44-4B13-A6FC-0CD55E15CC14}">
      <dgm:prSet/>
      <dgm:spPr/>
      <dgm:t>
        <a:bodyPr/>
        <a:lstStyle/>
        <a:p>
          <a:endParaRPr lang="en-GB"/>
        </a:p>
      </dgm:t>
    </dgm:pt>
    <dgm:pt modelId="{2861577C-6C0E-4D5A-A9BC-F91B0E4F967D}" type="sibTrans" cxnId="{40810E35-2D44-4B13-A6FC-0CD55E15CC14}">
      <dgm:prSet/>
      <dgm:spPr/>
      <dgm:t>
        <a:bodyPr/>
        <a:lstStyle/>
        <a:p>
          <a:endParaRPr lang="en-GB"/>
        </a:p>
      </dgm:t>
    </dgm:pt>
    <dgm:pt modelId="{F0B481B9-3BC2-4C5A-990C-804B70A568AC}">
      <dgm:prSet phldrT="[Text]" custT="1"/>
      <dgm:spPr/>
      <dgm:t>
        <a:bodyPr/>
        <a:lstStyle/>
        <a:p>
          <a:r>
            <a:rPr lang="en-GB" sz="1100" b="1" dirty="0" smtClean="0"/>
            <a:t>NMC recognition and registration cause for concern</a:t>
          </a:r>
          <a:endParaRPr lang="en-GB" sz="1100" b="1" dirty="0"/>
        </a:p>
      </dgm:t>
    </dgm:pt>
    <dgm:pt modelId="{D3C041BC-65D8-4A47-9E5F-ADEB93EC0076}" type="parTrans" cxnId="{7463505C-FA3D-4E2E-88F9-FAF1376509CC}">
      <dgm:prSet/>
      <dgm:spPr/>
      <dgm:t>
        <a:bodyPr/>
        <a:lstStyle/>
        <a:p>
          <a:endParaRPr lang="en-GB"/>
        </a:p>
      </dgm:t>
    </dgm:pt>
    <dgm:pt modelId="{1385F102-125D-4655-BECE-9805E9E7B955}" type="sibTrans" cxnId="{7463505C-FA3D-4E2E-88F9-FAF1376509CC}">
      <dgm:prSet/>
      <dgm:spPr/>
      <dgm:t>
        <a:bodyPr/>
        <a:lstStyle/>
        <a:p>
          <a:endParaRPr lang="en-GB"/>
        </a:p>
      </dgm:t>
    </dgm:pt>
    <dgm:pt modelId="{5F37D068-4C22-47E1-924C-F473B57BDE6E}">
      <dgm:prSet phldrT="[Text]" custT="1"/>
      <dgm:spPr/>
      <dgm:t>
        <a:bodyPr/>
        <a:lstStyle/>
        <a:p>
          <a:r>
            <a:rPr lang="en-GB" sz="1100" b="1" dirty="0" smtClean="0"/>
            <a:t>Nobody had done it before – It was just another pilot</a:t>
          </a:r>
          <a:endParaRPr lang="en-GB" sz="1100" b="1" dirty="0"/>
        </a:p>
      </dgm:t>
    </dgm:pt>
    <dgm:pt modelId="{1F8C4F84-BC7F-45B8-9F10-FE24903FE43B}" type="parTrans" cxnId="{476F592D-9D8E-49F9-8A8C-78DF1B6B2468}">
      <dgm:prSet/>
      <dgm:spPr/>
      <dgm:t>
        <a:bodyPr/>
        <a:lstStyle/>
        <a:p>
          <a:endParaRPr lang="en-GB"/>
        </a:p>
      </dgm:t>
    </dgm:pt>
    <dgm:pt modelId="{5616D995-3154-4AD3-ABA0-D2460C78F032}" type="sibTrans" cxnId="{476F592D-9D8E-49F9-8A8C-78DF1B6B2468}">
      <dgm:prSet/>
      <dgm:spPr/>
      <dgm:t>
        <a:bodyPr/>
        <a:lstStyle/>
        <a:p>
          <a:endParaRPr lang="en-GB"/>
        </a:p>
      </dgm:t>
    </dgm:pt>
    <dgm:pt modelId="{EBB2B06C-BEAB-4290-ABA7-F12C25450E11}" type="pres">
      <dgm:prSet presAssocID="{FE4082B5-A8FD-43E8-BE24-373F8504932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EBEF714-AEBD-4FF5-83C3-08EA6F45B16C}" type="pres">
      <dgm:prSet presAssocID="{A970B978-0136-44AC-8EC9-E51EF0B55344}" presName="centerShape" presStyleLbl="node0" presStyleIdx="0" presStyleCnt="1" custScaleX="139655" custScaleY="117804" custLinFactNeighborX="1718" custLinFactNeighborY="-1742"/>
      <dgm:spPr/>
      <dgm:t>
        <a:bodyPr/>
        <a:lstStyle/>
        <a:p>
          <a:endParaRPr lang="en-GB"/>
        </a:p>
      </dgm:t>
    </dgm:pt>
    <dgm:pt modelId="{D702F14A-BD56-4EEA-81A2-FD65D7291556}" type="pres">
      <dgm:prSet presAssocID="{6ED19C43-43DB-4E7C-BE1A-7FD71C11AABC}" presName="node" presStyleLbl="node1" presStyleIdx="0" presStyleCnt="7" custScaleX="170332" custRadScaleRad="100108" custRadScaleInc="-17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065062-BA58-4DA7-9593-A211E101028C}" type="pres">
      <dgm:prSet presAssocID="{6ED19C43-43DB-4E7C-BE1A-7FD71C11AABC}" presName="dummy" presStyleCnt="0"/>
      <dgm:spPr/>
    </dgm:pt>
    <dgm:pt modelId="{9F537403-92BC-49BE-8F59-AE0DCCDBF017}" type="pres">
      <dgm:prSet presAssocID="{A5A07172-0785-4D7F-9706-8FAD4EB8FFC2}" presName="sibTrans" presStyleLbl="sibTrans2D1" presStyleIdx="0" presStyleCnt="7" custLinFactNeighborX="9456" custLinFactNeighborY="-2531"/>
      <dgm:spPr/>
      <dgm:t>
        <a:bodyPr/>
        <a:lstStyle/>
        <a:p>
          <a:endParaRPr lang="en-GB"/>
        </a:p>
      </dgm:t>
    </dgm:pt>
    <dgm:pt modelId="{100EAAA8-83DA-49FC-B92C-E187196BB14D}" type="pres">
      <dgm:prSet presAssocID="{054DFA1B-344D-459E-988C-CDE4BD31D661}" presName="node" presStyleLbl="node1" presStyleIdx="1" presStyleCnt="7" custScaleX="170689" custRadScaleRad="98604" custRadScaleInc="384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A0C79A-2DAA-4C94-B8D9-30EFB2A807C0}" type="pres">
      <dgm:prSet presAssocID="{054DFA1B-344D-459E-988C-CDE4BD31D661}" presName="dummy" presStyleCnt="0"/>
      <dgm:spPr/>
    </dgm:pt>
    <dgm:pt modelId="{5085C0BE-9255-4E0D-A8FE-80FF9D1E433D}" type="pres">
      <dgm:prSet presAssocID="{B4CC62E7-C237-4C53-B7AF-B21BBE0158A0}" presName="sibTrans" presStyleLbl="sibTrans2D1" presStyleIdx="1" presStyleCnt="7" custScaleX="107760" custLinFactNeighborX="4088" custLinFactNeighborY="834"/>
      <dgm:spPr/>
      <dgm:t>
        <a:bodyPr/>
        <a:lstStyle/>
        <a:p>
          <a:endParaRPr lang="en-GB"/>
        </a:p>
      </dgm:t>
    </dgm:pt>
    <dgm:pt modelId="{CA5FD203-F722-45B9-8D96-B0C289324810}" type="pres">
      <dgm:prSet presAssocID="{82CDCBD8-94B0-4146-B636-DAB2ED5DB12C}" presName="node" presStyleLbl="node1" presStyleIdx="2" presStyleCnt="7" custScaleX="163761" custRadScaleRad="106502" custRadScaleInc="-33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89BF08-7316-43C0-8EA3-3FCEE8F0E694}" type="pres">
      <dgm:prSet presAssocID="{82CDCBD8-94B0-4146-B636-DAB2ED5DB12C}" presName="dummy" presStyleCnt="0"/>
      <dgm:spPr/>
    </dgm:pt>
    <dgm:pt modelId="{86B77789-AEB0-46A6-8E58-1041648CFF48}" type="pres">
      <dgm:prSet presAssocID="{80A43271-2E46-4D22-9029-263F6D476B72}" presName="sibTrans" presStyleLbl="sibTrans2D1" presStyleIdx="2" presStyleCnt="7" custLinFactNeighborX="9177" custLinFactNeighborY="5642"/>
      <dgm:spPr/>
      <dgm:t>
        <a:bodyPr/>
        <a:lstStyle/>
        <a:p>
          <a:endParaRPr lang="en-GB"/>
        </a:p>
      </dgm:t>
    </dgm:pt>
    <dgm:pt modelId="{86F1FE67-8724-4BDA-B4DB-BB8CD3B0DDD6}" type="pres">
      <dgm:prSet presAssocID="{C9FD2AFF-C149-47E4-9A01-FD46132854EF}" presName="node" presStyleLbl="node1" presStyleIdx="3" presStyleCnt="7" custScaleX="171857" custRadScaleRad="103262" custRadScaleInc="-404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78CA79-7967-4222-A9F8-95879AF1756F}" type="pres">
      <dgm:prSet presAssocID="{C9FD2AFF-C149-47E4-9A01-FD46132854EF}" presName="dummy" presStyleCnt="0"/>
      <dgm:spPr/>
    </dgm:pt>
    <dgm:pt modelId="{44E12F5D-4D08-47B5-8F28-80BF4A3CCC36}" type="pres">
      <dgm:prSet presAssocID="{A99B6D97-D742-475E-8C7D-36FCFE07DBA9}" presName="sibTrans" presStyleLbl="sibTrans2D1" presStyleIdx="3" presStyleCnt="7" custLinFactNeighborX="931" custLinFactNeighborY="4597"/>
      <dgm:spPr/>
      <dgm:t>
        <a:bodyPr/>
        <a:lstStyle/>
        <a:p>
          <a:endParaRPr lang="en-GB"/>
        </a:p>
      </dgm:t>
    </dgm:pt>
    <dgm:pt modelId="{44EE5424-5AF5-45B0-98BE-B3525E1E574B}" type="pres">
      <dgm:prSet presAssocID="{91EDF526-F7F6-492B-84BD-36CB5AACE96B}" presName="node" presStyleLbl="node1" presStyleIdx="4" presStyleCnt="7" custScaleX="1595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43AB2A-C8E9-49C1-BEF9-E50CADB052E7}" type="pres">
      <dgm:prSet presAssocID="{91EDF526-F7F6-492B-84BD-36CB5AACE96B}" presName="dummy" presStyleCnt="0"/>
      <dgm:spPr/>
    </dgm:pt>
    <dgm:pt modelId="{A2339763-F5D5-446F-8D25-2EE000254F35}" type="pres">
      <dgm:prSet presAssocID="{2861577C-6C0E-4D5A-A9BC-F91B0E4F967D}" presName="sibTrans" presStyleLbl="sibTrans2D1" presStyleIdx="4" presStyleCnt="7" custLinFactNeighborX="-6136" custLinFactNeighborY="5090"/>
      <dgm:spPr/>
      <dgm:t>
        <a:bodyPr/>
        <a:lstStyle/>
        <a:p>
          <a:endParaRPr lang="en-GB"/>
        </a:p>
      </dgm:t>
    </dgm:pt>
    <dgm:pt modelId="{5B901771-9DD2-4F5E-9F9F-D13AD48D3FBD}" type="pres">
      <dgm:prSet presAssocID="{F0B481B9-3BC2-4C5A-990C-804B70A568AC}" presName="node" presStyleLbl="node1" presStyleIdx="5" presStyleCnt="7" custScaleX="172559" custRadScaleRad="98740" custRadScaleInc="8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831F30-1835-443F-895F-D2CEA83B4BB4}" type="pres">
      <dgm:prSet presAssocID="{F0B481B9-3BC2-4C5A-990C-804B70A568AC}" presName="dummy" presStyleCnt="0"/>
      <dgm:spPr/>
    </dgm:pt>
    <dgm:pt modelId="{7C320D76-85FA-42E0-B5A6-4D50F86DD42E}" type="pres">
      <dgm:prSet presAssocID="{1385F102-125D-4655-BECE-9805E9E7B955}" presName="sibTrans" presStyleLbl="sibTrans2D1" presStyleIdx="5" presStyleCnt="7" custScaleX="110359" custLinFactNeighborX="-2835" custLinFactNeighborY="-349"/>
      <dgm:spPr/>
      <dgm:t>
        <a:bodyPr/>
        <a:lstStyle/>
        <a:p>
          <a:endParaRPr lang="en-GB"/>
        </a:p>
      </dgm:t>
    </dgm:pt>
    <dgm:pt modelId="{011BD670-134B-4A74-A84B-643B45E37204}" type="pres">
      <dgm:prSet presAssocID="{5F37D068-4C22-47E1-924C-F473B57BDE6E}" presName="node" presStyleLbl="node1" presStyleIdx="6" presStyleCnt="7" custScaleX="176406" custRadScaleRad="99235" custRadScaleInc="-398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EFBE89-5E6D-4624-8B8E-965150066957}" type="pres">
      <dgm:prSet presAssocID="{5F37D068-4C22-47E1-924C-F473B57BDE6E}" presName="dummy" presStyleCnt="0"/>
      <dgm:spPr/>
    </dgm:pt>
    <dgm:pt modelId="{7B2526A7-D3C9-4756-BDE8-0C0E4A0D1EE8}" type="pres">
      <dgm:prSet presAssocID="{5616D995-3154-4AD3-ABA0-D2460C78F032}" presName="sibTrans" presStyleLbl="sibTrans2D1" presStyleIdx="6" presStyleCnt="7" custLinFactNeighborX="-3411" custLinFactNeighborY="-5866"/>
      <dgm:spPr/>
      <dgm:t>
        <a:bodyPr/>
        <a:lstStyle/>
        <a:p>
          <a:endParaRPr lang="en-GB"/>
        </a:p>
      </dgm:t>
    </dgm:pt>
  </dgm:ptLst>
  <dgm:cxnLst>
    <dgm:cxn modelId="{CA56FD51-8164-4E48-B8C9-7158D6A35D43}" type="presOf" srcId="{2861577C-6C0E-4D5A-A9BC-F91B0E4F967D}" destId="{A2339763-F5D5-446F-8D25-2EE000254F35}" srcOrd="0" destOrd="0" presId="urn:microsoft.com/office/officeart/2005/8/layout/radial6"/>
    <dgm:cxn modelId="{CAEE096F-6E21-49DE-B3B9-50DD44836F9B}" type="presOf" srcId="{A970B978-0136-44AC-8EC9-E51EF0B55344}" destId="{8EBEF714-AEBD-4FF5-83C3-08EA6F45B16C}" srcOrd="0" destOrd="0" presId="urn:microsoft.com/office/officeart/2005/8/layout/radial6"/>
    <dgm:cxn modelId="{B25F0ABE-6237-43A0-9888-9C81B5C9F87C}" type="presOf" srcId="{91EDF526-F7F6-492B-84BD-36CB5AACE96B}" destId="{44EE5424-5AF5-45B0-98BE-B3525E1E574B}" srcOrd="0" destOrd="0" presId="urn:microsoft.com/office/officeart/2005/8/layout/radial6"/>
    <dgm:cxn modelId="{49C9443D-AD02-49AD-8757-B1D696155931}" type="presOf" srcId="{A99B6D97-D742-475E-8C7D-36FCFE07DBA9}" destId="{44E12F5D-4D08-47B5-8F28-80BF4A3CCC36}" srcOrd="0" destOrd="0" presId="urn:microsoft.com/office/officeart/2005/8/layout/radial6"/>
    <dgm:cxn modelId="{830604F9-352E-4FE1-AAF4-F2FA77880C81}" type="presOf" srcId="{C9FD2AFF-C149-47E4-9A01-FD46132854EF}" destId="{86F1FE67-8724-4BDA-B4DB-BB8CD3B0DDD6}" srcOrd="0" destOrd="0" presId="urn:microsoft.com/office/officeart/2005/8/layout/radial6"/>
    <dgm:cxn modelId="{CB648456-BC97-4CBF-A3F8-F64617FC6760}" type="presOf" srcId="{80A43271-2E46-4D22-9029-263F6D476B72}" destId="{86B77789-AEB0-46A6-8E58-1041648CFF48}" srcOrd="0" destOrd="0" presId="urn:microsoft.com/office/officeart/2005/8/layout/radial6"/>
    <dgm:cxn modelId="{476F592D-9D8E-49F9-8A8C-78DF1B6B2468}" srcId="{A970B978-0136-44AC-8EC9-E51EF0B55344}" destId="{5F37D068-4C22-47E1-924C-F473B57BDE6E}" srcOrd="6" destOrd="0" parTransId="{1F8C4F84-BC7F-45B8-9F10-FE24903FE43B}" sibTransId="{5616D995-3154-4AD3-ABA0-D2460C78F032}"/>
    <dgm:cxn modelId="{22F7DC3A-E0D1-41D9-B7E0-AFED90EC21BB}" type="presOf" srcId="{FE4082B5-A8FD-43E8-BE24-373F85049320}" destId="{EBB2B06C-BEAB-4290-ABA7-F12C25450E11}" srcOrd="0" destOrd="0" presId="urn:microsoft.com/office/officeart/2005/8/layout/radial6"/>
    <dgm:cxn modelId="{446DC91F-6156-4382-874D-EA6BE587F5EB}" type="presOf" srcId="{054DFA1B-344D-459E-988C-CDE4BD31D661}" destId="{100EAAA8-83DA-49FC-B92C-E187196BB14D}" srcOrd="0" destOrd="0" presId="urn:microsoft.com/office/officeart/2005/8/layout/radial6"/>
    <dgm:cxn modelId="{2FB22DA0-F10F-4556-B01E-0604013482CF}" type="presOf" srcId="{A5A07172-0785-4D7F-9706-8FAD4EB8FFC2}" destId="{9F537403-92BC-49BE-8F59-AE0DCCDBF017}" srcOrd="0" destOrd="0" presId="urn:microsoft.com/office/officeart/2005/8/layout/radial6"/>
    <dgm:cxn modelId="{0B7F514A-5303-4DD3-ADCA-8C178A8C9085}" srcId="{A970B978-0136-44AC-8EC9-E51EF0B55344}" destId="{C9FD2AFF-C149-47E4-9A01-FD46132854EF}" srcOrd="3" destOrd="0" parTransId="{FDF1FF4A-ED26-4DF8-9651-1C599BD2CA1C}" sibTransId="{A99B6D97-D742-475E-8C7D-36FCFE07DBA9}"/>
    <dgm:cxn modelId="{ECAE4A24-A887-40E9-8F44-9F3087FBBEE3}" srcId="{FE4082B5-A8FD-43E8-BE24-373F85049320}" destId="{A970B978-0136-44AC-8EC9-E51EF0B55344}" srcOrd="0" destOrd="0" parTransId="{B896724F-30C8-4F2D-8F30-664C3750090F}" sibTransId="{16AE3E7E-9B32-4CC0-B311-016F00452B7A}"/>
    <dgm:cxn modelId="{67DB14D5-6F80-43B0-8E12-35518AD95D4F}" type="presOf" srcId="{F0B481B9-3BC2-4C5A-990C-804B70A568AC}" destId="{5B901771-9DD2-4F5E-9F9F-D13AD48D3FBD}" srcOrd="0" destOrd="0" presId="urn:microsoft.com/office/officeart/2005/8/layout/radial6"/>
    <dgm:cxn modelId="{13B9D869-FE8A-4618-B0ED-88DD44220E36}" type="presOf" srcId="{1385F102-125D-4655-BECE-9805E9E7B955}" destId="{7C320D76-85FA-42E0-B5A6-4D50F86DD42E}" srcOrd="0" destOrd="0" presId="urn:microsoft.com/office/officeart/2005/8/layout/radial6"/>
    <dgm:cxn modelId="{678552E6-AE84-4B4C-A032-834A42EFDFE6}" type="presOf" srcId="{82CDCBD8-94B0-4146-B636-DAB2ED5DB12C}" destId="{CA5FD203-F722-45B9-8D96-B0C289324810}" srcOrd="0" destOrd="0" presId="urn:microsoft.com/office/officeart/2005/8/layout/radial6"/>
    <dgm:cxn modelId="{7463505C-FA3D-4E2E-88F9-FAF1376509CC}" srcId="{A970B978-0136-44AC-8EC9-E51EF0B55344}" destId="{F0B481B9-3BC2-4C5A-990C-804B70A568AC}" srcOrd="5" destOrd="0" parTransId="{D3C041BC-65D8-4A47-9E5F-ADEB93EC0076}" sibTransId="{1385F102-125D-4655-BECE-9805E9E7B955}"/>
    <dgm:cxn modelId="{5DE67171-E7BD-48F9-9CE0-054936E4A7B6}" type="presOf" srcId="{5F37D068-4C22-47E1-924C-F473B57BDE6E}" destId="{011BD670-134B-4A74-A84B-643B45E37204}" srcOrd="0" destOrd="0" presId="urn:microsoft.com/office/officeart/2005/8/layout/radial6"/>
    <dgm:cxn modelId="{C506EB9D-80E5-4797-8304-14628B4A55D8}" srcId="{A970B978-0136-44AC-8EC9-E51EF0B55344}" destId="{6ED19C43-43DB-4E7C-BE1A-7FD71C11AABC}" srcOrd="0" destOrd="0" parTransId="{C06D4EC8-5481-421F-BF82-F9B034D759C4}" sibTransId="{A5A07172-0785-4D7F-9706-8FAD4EB8FFC2}"/>
    <dgm:cxn modelId="{5FD5A50E-F6A6-453A-BA94-B1407D3F622E}" type="presOf" srcId="{5616D995-3154-4AD3-ABA0-D2460C78F032}" destId="{7B2526A7-D3C9-4756-BDE8-0C0E4A0D1EE8}" srcOrd="0" destOrd="0" presId="urn:microsoft.com/office/officeart/2005/8/layout/radial6"/>
    <dgm:cxn modelId="{2D2D4DB1-154D-4749-B254-9C3E46F29670}" srcId="{A970B978-0136-44AC-8EC9-E51EF0B55344}" destId="{82CDCBD8-94B0-4146-B636-DAB2ED5DB12C}" srcOrd="2" destOrd="0" parTransId="{23FCE87B-61D0-4BCE-A44B-4767B568E948}" sibTransId="{80A43271-2E46-4D22-9029-263F6D476B72}"/>
    <dgm:cxn modelId="{5C8196F3-09BF-4E72-AAA9-F0E03B4B4B95}" type="presOf" srcId="{6ED19C43-43DB-4E7C-BE1A-7FD71C11AABC}" destId="{D702F14A-BD56-4EEA-81A2-FD65D7291556}" srcOrd="0" destOrd="0" presId="urn:microsoft.com/office/officeart/2005/8/layout/radial6"/>
    <dgm:cxn modelId="{574A484E-94BA-49E6-BE9F-0F717932C439}" srcId="{A970B978-0136-44AC-8EC9-E51EF0B55344}" destId="{054DFA1B-344D-459E-988C-CDE4BD31D661}" srcOrd="1" destOrd="0" parTransId="{D43C9AD0-7BFA-4ADB-BA88-DF4090DEF7AB}" sibTransId="{B4CC62E7-C237-4C53-B7AF-B21BBE0158A0}"/>
    <dgm:cxn modelId="{83D946A5-69E4-48B3-94C4-1241608C75AB}" type="presOf" srcId="{B4CC62E7-C237-4C53-B7AF-B21BBE0158A0}" destId="{5085C0BE-9255-4E0D-A8FE-80FF9D1E433D}" srcOrd="0" destOrd="0" presId="urn:microsoft.com/office/officeart/2005/8/layout/radial6"/>
    <dgm:cxn modelId="{40810E35-2D44-4B13-A6FC-0CD55E15CC14}" srcId="{A970B978-0136-44AC-8EC9-E51EF0B55344}" destId="{91EDF526-F7F6-492B-84BD-36CB5AACE96B}" srcOrd="4" destOrd="0" parTransId="{33E1D697-82CD-4D99-A4D7-A835B2C02326}" sibTransId="{2861577C-6C0E-4D5A-A9BC-F91B0E4F967D}"/>
    <dgm:cxn modelId="{3F9D136D-39CE-4BDD-8D8D-DE59A8CB0950}" type="presParOf" srcId="{EBB2B06C-BEAB-4290-ABA7-F12C25450E11}" destId="{8EBEF714-AEBD-4FF5-83C3-08EA6F45B16C}" srcOrd="0" destOrd="0" presId="urn:microsoft.com/office/officeart/2005/8/layout/radial6"/>
    <dgm:cxn modelId="{C67BFD3A-1B61-4D3C-A792-46D64C2D6F50}" type="presParOf" srcId="{EBB2B06C-BEAB-4290-ABA7-F12C25450E11}" destId="{D702F14A-BD56-4EEA-81A2-FD65D7291556}" srcOrd="1" destOrd="0" presId="urn:microsoft.com/office/officeart/2005/8/layout/radial6"/>
    <dgm:cxn modelId="{5097F30E-D262-42E5-A38D-5AB507AA3648}" type="presParOf" srcId="{EBB2B06C-BEAB-4290-ABA7-F12C25450E11}" destId="{82065062-BA58-4DA7-9593-A211E101028C}" srcOrd="2" destOrd="0" presId="urn:microsoft.com/office/officeart/2005/8/layout/radial6"/>
    <dgm:cxn modelId="{C5CA4790-F5FD-4A06-BC03-469431AC1BF7}" type="presParOf" srcId="{EBB2B06C-BEAB-4290-ABA7-F12C25450E11}" destId="{9F537403-92BC-49BE-8F59-AE0DCCDBF017}" srcOrd="3" destOrd="0" presId="urn:microsoft.com/office/officeart/2005/8/layout/radial6"/>
    <dgm:cxn modelId="{8026D41E-57B0-468D-BBC6-BA26298390D6}" type="presParOf" srcId="{EBB2B06C-BEAB-4290-ABA7-F12C25450E11}" destId="{100EAAA8-83DA-49FC-B92C-E187196BB14D}" srcOrd="4" destOrd="0" presId="urn:microsoft.com/office/officeart/2005/8/layout/radial6"/>
    <dgm:cxn modelId="{B4EA704D-4F69-47EB-87BE-767BEE47C982}" type="presParOf" srcId="{EBB2B06C-BEAB-4290-ABA7-F12C25450E11}" destId="{14A0C79A-2DAA-4C94-B8D9-30EFB2A807C0}" srcOrd="5" destOrd="0" presId="urn:microsoft.com/office/officeart/2005/8/layout/radial6"/>
    <dgm:cxn modelId="{4BE22138-A2DE-452B-9937-14F9D4A83CF9}" type="presParOf" srcId="{EBB2B06C-BEAB-4290-ABA7-F12C25450E11}" destId="{5085C0BE-9255-4E0D-A8FE-80FF9D1E433D}" srcOrd="6" destOrd="0" presId="urn:microsoft.com/office/officeart/2005/8/layout/radial6"/>
    <dgm:cxn modelId="{5D307CAE-4E88-490D-8CAB-0C67C61B35F6}" type="presParOf" srcId="{EBB2B06C-BEAB-4290-ABA7-F12C25450E11}" destId="{CA5FD203-F722-45B9-8D96-B0C289324810}" srcOrd="7" destOrd="0" presId="urn:microsoft.com/office/officeart/2005/8/layout/radial6"/>
    <dgm:cxn modelId="{22275D8E-4F36-4C6B-B892-156CED289670}" type="presParOf" srcId="{EBB2B06C-BEAB-4290-ABA7-F12C25450E11}" destId="{7589BF08-7316-43C0-8EA3-3FCEE8F0E694}" srcOrd="8" destOrd="0" presId="urn:microsoft.com/office/officeart/2005/8/layout/radial6"/>
    <dgm:cxn modelId="{6A1473FC-33B8-4C92-BC13-1C88F8D87679}" type="presParOf" srcId="{EBB2B06C-BEAB-4290-ABA7-F12C25450E11}" destId="{86B77789-AEB0-46A6-8E58-1041648CFF48}" srcOrd="9" destOrd="0" presId="urn:microsoft.com/office/officeart/2005/8/layout/radial6"/>
    <dgm:cxn modelId="{8B534D13-6352-496A-872C-B0B368253F1D}" type="presParOf" srcId="{EBB2B06C-BEAB-4290-ABA7-F12C25450E11}" destId="{86F1FE67-8724-4BDA-B4DB-BB8CD3B0DDD6}" srcOrd="10" destOrd="0" presId="urn:microsoft.com/office/officeart/2005/8/layout/radial6"/>
    <dgm:cxn modelId="{9FC70EE4-4EB6-4741-A9D7-634BE90D0559}" type="presParOf" srcId="{EBB2B06C-BEAB-4290-ABA7-F12C25450E11}" destId="{BC78CA79-7967-4222-A9F8-95879AF1756F}" srcOrd="11" destOrd="0" presId="urn:microsoft.com/office/officeart/2005/8/layout/radial6"/>
    <dgm:cxn modelId="{2E10B6F2-DAEE-49EF-B353-33C290A520C6}" type="presParOf" srcId="{EBB2B06C-BEAB-4290-ABA7-F12C25450E11}" destId="{44E12F5D-4D08-47B5-8F28-80BF4A3CCC36}" srcOrd="12" destOrd="0" presId="urn:microsoft.com/office/officeart/2005/8/layout/radial6"/>
    <dgm:cxn modelId="{A3F5B15D-83F8-4F09-A829-77F564C481F8}" type="presParOf" srcId="{EBB2B06C-BEAB-4290-ABA7-F12C25450E11}" destId="{44EE5424-5AF5-45B0-98BE-B3525E1E574B}" srcOrd="13" destOrd="0" presId="urn:microsoft.com/office/officeart/2005/8/layout/radial6"/>
    <dgm:cxn modelId="{AEE7BEEC-80EA-4F7A-88BF-B5F9A7D4F27C}" type="presParOf" srcId="{EBB2B06C-BEAB-4290-ABA7-F12C25450E11}" destId="{2E43AB2A-C8E9-49C1-BEF9-E50CADB052E7}" srcOrd="14" destOrd="0" presId="urn:microsoft.com/office/officeart/2005/8/layout/radial6"/>
    <dgm:cxn modelId="{9C3E2A53-6930-4777-8C13-15911DBDE445}" type="presParOf" srcId="{EBB2B06C-BEAB-4290-ABA7-F12C25450E11}" destId="{A2339763-F5D5-446F-8D25-2EE000254F35}" srcOrd="15" destOrd="0" presId="urn:microsoft.com/office/officeart/2005/8/layout/radial6"/>
    <dgm:cxn modelId="{58CC4029-AA56-4153-8FDF-FFCB7E43A1D9}" type="presParOf" srcId="{EBB2B06C-BEAB-4290-ABA7-F12C25450E11}" destId="{5B901771-9DD2-4F5E-9F9F-D13AD48D3FBD}" srcOrd="16" destOrd="0" presId="urn:microsoft.com/office/officeart/2005/8/layout/radial6"/>
    <dgm:cxn modelId="{FE11AB48-65FD-423E-BBCA-683C326E8A31}" type="presParOf" srcId="{EBB2B06C-BEAB-4290-ABA7-F12C25450E11}" destId="{11831F30-1835-443F-895F-D2CEA83B4BB4}" srcOrd="17" destOrd="0" presId="urn:microsoft.com/office/officeart/2005/8/layout/radial6"/>
    <dgm:cxn modelId="{FB417216-17FA-40E5-AFCC-43758E77A5EE}" type="presParOf" srcId="{EBB2B06C-BEAB-4290-ABA7-F12C25450E11}" destId="{7C320D76-85FA-42E0-B5A6-4D50F86DD42E}" srcOrd="18" destOrd="0" presId="urn:microsoft.com/office/officeart/2005/8/layout/radial6"/>
    <dgm:cxn modelId="{B9E92126-6D98-438D-A346-46B08B24B546}" type="presParOf" srcId="{EBB2B06C-BEAB-4290-ABA7-F12C25450E11}" destId="{011BD670-134B-4A74-A84B-643B45E37204}" srcOrd="19" destOrd="0" presId="urn:microsoft.com/office/officeart/2005/8/layout/radial6"/>
    <dgm:cxn modelId="{D8EDE44A-5B82-4CD8-9AEB-E989B53EF7E7}" type="presParOf" srcId="{EBB2B06C-BEAB-4290-ABA7-F12C25450E11}" destId="{EDEFBE89-5E6D-4624-8B8E-965150066957}" srcOrd="20" destOrd="0" presId="urn:microsoft.com/office/officeart/2005/8/layout/radial6"/>
    <dgm:cxn modelId="{D6DDF2F4-56DB-4DF3-B710-F35BC7E7E4C5}" type="presParOf" srcId="{EBB2B06C-BEAB-4290-ABA7-F12C25450E11}" destId="{7B2526A7-D3C9-4756-BDE8-0C0E4A0D1EE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4082B5-A8FD-43E8-BE24-373F85049320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970B978-0136-44AC-8EC9-E51EF0B55344}">
      <dgm:prSet phldrT="[Text]"/>
      <dgm:spPr>
        <a:gradFill flip="none" rotWithShape="1">
          <a:gsLst>
            <a:gs pos="0">
              <a:srgbClr val="FFDD9C">
                <a:lumMod val="90000"/>
                <a:lumOff val="10000"/>
              </a:srgbClr>
            </a:gs>
            <a:gs pos="50000">
              <a:srgbClr val="FFD78E">
                <a:lumMod val="95000"/>
                <a:lumOff val="5000"/>
              </a:srgbClr>
            </a:gs>
            <a:gs pos="100000">
              <a:srgbClr val="FFD479">
                <a:lumMod val="95000"/>
                <a:lumOff val="5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en-GB" b="1" dirty="0" smtClean="0">
              <a:solidFill>
                <a:schemeClr val="bg2">
                  <a:lumMod val="10000"/>
                </a:schemeClr>
              </a:solidFill>
            </a:rPr>
            <a:t>TNA</a:t>
          </a:r>
        </a:p>
        <a:p>
          <a:r>
            <a:rPr lang="en-GB" b="1" dirty="0" smtClean="0">
              <a:solidFill>
                <a:schemeClr val="bg2">
                  <a:lumMod val="10000"/>
                </a:schemeClr>
              </a:solidFill>
            </a:rPr>
            <a:t>Education</a:t>
          </a:r>
        </a:p>
        <a:p>
          <a:r>
            <a:rPr lang="en-GB" b="1" dirty="0" smtClean="0">
              <a:solidFill>
                <a:schemeClr val="bg2">
                  <a:lumMod val="10000"/>
                </a:schemeClr>
              </a:solidFill>
            </a:rPr>
            <a:t>1:18 ratio</a:t>
          </a:r>
          <a:endParaRPr lang="en-GB" b="1" dirty="0">
            <a:solidFill>
              <a:schemeClr val="bg2">
                <a:lumMod val="10000"/>
              </a:schemeClr>
            </a:solidFill>
          </a:endParaRPr>
        </a:p>
      </dgm:t>
    </dgm:pt>
    <dgm:pt modelId="{B896724F-30C8-4F2D-8F30-664C3750090F}" type="parTrans" cxnId="{ECAE4A24-A887-40E9-8F44-9F3087FBBEE3}">
      <dgm:prSet/>
      <dgm:spPr/>
      <dgm:t>
        <a:bodyPr/>
        <a:lstStyle/>
        <a:p>
          <a:endParaRPr lang="en-GB"/>
        </a:p>
      </dgm:t>
    </dgm:pt>
    <dgm:pt modelId="{16AE3E7E-9B32-4CC0-B311-016F00452B7A}" type="sibTrans" cxnId="{ECAE4A24-A887-40E9-8F44-9F3087FBBEE3}">
      <dgm:prSet/>
      <dgm:spPr/>
      <dgm:t>
        <a:bodyPr/>
        <a:lstStyle/>
        <a:p>
          <a:endParaRPr lang="en-GB"/>
        </a:p>
      </dgm:t>
    </dgm:pt>
    <dgm:pt modelId="{6ED19C43-43DB-4E7C-BE1A-7FD71C11AABC}">
      <dgm:prSet phldrT="[Text]" custT="1"/>
      <dgm:spPr/>
      <dgm:t>
        <a:bodyPr/>
        <a:lstStyle/>
        <a:p>
          <a:r>
            <a:rPr lang="en-GB" sz="900" b="1" dirty="0" smtClean="0">
              <a:solidFill>
                <a:schemeClr val="tx1"/>
              </a:solidFill>
            </a:rPr>
            <a:t>Lead</a:t>
          </a:r>
          <a:r>
            <a:rPr lang="en-GB" sz="900" b="1" baseline="0" dirty="0" smtClean="0">
              <a:solidFill>
                <a:schemeClr val="tx1"/>
              </a:solidFill>
            </a:rPr>
            <a:t> Nurse</a:t>
          </a:r>
        </a:p>
        <a:p>
          <a:r>
            <a:rPr lang="en-GB" sz="900" b="1" baseline="0" dirty="0" smtClean="0">
              <a:solidFill>
                <a:schemeClr val="tx1"/>
              </a:solidFill>
            </a:rPr>
            <a:t>Band 8a</a:t>
          </a:r>
        </a:p>
        <a:p>
          <a:r>
            <a:rPr lang="en-GB" sz="900" b="1" baseline="0" dirty="0" smtClean="0">
              <a:solidFill>
                <a:schemeClr val="tx1"/>
              </a:solidFill>
            </a:rPr>
            <a:t>0.8wte</a:t>
          </a:r>
          <a:endParaRPr lang="en-GB" sz="900" b="1" dirty="0">
            <a:solidFill>
              <a:schemeClr val="tx1"/>
            </a:solidFill>
          </a:endParaRPr>
        </a:p>
      </dgm:t>
    </dgm:pt>
    <dgm:pt modelId="{C06D4EC8-5481-421F-BF82-F9B034D759C4}" type="parTrans" cxnId="{C506EB9D-80E5-4797-8304-14628B4A55D8}">
      <dgm:prSet/>
      <dgm:spPr/>
      <dgm:t>
        <a:bodyPr/>
        <a:lstStyle/>
        <a:p>
          <a:endParaRPr lang="en-GB"/>
        </a:p>
      </dgm:t>
    </dgm:pt>
    <dgm:pt modelId="{A5A07172-0785-4D7F-9706-8FAD4EB8FFC2}" type="sibTrans" cxnId="{C506EB9D-80E5-4797-8304-14628B4A55D8}">
      <dgm:prSet/>
      <dgm:spPr/>
      <dgm:t>
        <a:bodyPr/>
        <a:lstStyle/>
        <a:p>
          <a:endParaRPr lang="en-GB"/>
        </a:p>
      </dgm:t>
    </dgm:pt>
    <dgm:pt modelId="{054DFA1B-344D-459E-988C-CDE4BD31D661}">
      <dgm:prSet phldrT="[Text]" custT="1"/>
      <dgm:spPr/>
      <dgm:t>
        <a:bodyPr/>
        <a:lstStyle/>
        <a:p>
          <a:r>
            <a:rPr lang="en-GB" sz="900" b="1" dirty="0" smtClean="0"/>
            <a:t>Team Leader</a:t>
          </a:r>
        </a:p>
        <a:p>
          <a:r>
            <a:rPr lang="en-GB" sz="900" b="1" dirty="0" smtClean="0"/>
            <a:t>Band 7</a:t>
          </a:r>
        </a:p>
        <a:p>
          <a:r>
            <a:rPr lang="en-GB" sz="900" b="1" dirty="0" smtClean="0"/>
            <a:t>2.0wte</a:t>
          </a:r>
          <a:endParaRPr lang="en-GB" sz="900" b="1" dirty="0"/>
        </a:p>
      </dgm:t>
    </dgm:pt>
    <dgm:pt modelId="{D43C9AD0-7BFA-4ADB-BA88-DF4090DEF7AB}" type="parTrans" cxnId="{574A484E-94BA-49E6-BE9F-0F717932C439}">
      <dgm:prSet/>
      <dgm:spPr/>
      <dgm:t>
        <a:bodyPr/>
        <a:lstStyle/>
        <a:p>
          <a:endParaRPr lang="en-GB"/>
        </a:p>
      </dgm:t>
    </dgm:pt>
    <dgm:pt modelId="{B4CC62E7-C237-4C53-B7AF-B21BBE0158A0}" type="sibTrans" cxnId="{574A484E-94BA-49E6-BE9F-0F717932C439}">
      <dgm:prSet/>
      <dgm:spPr/>
      <dgm:t>
        <a:bodyPr/>
        <a:lstStyle/>
        <a:p>
          <a:endParaRPr lang="en-GB"/>
        </a:p>
      </dgm:t>
    </dgm:pt>
    <dgm:pt modelId="{82CDCBD8-94B0-4146-B636-DAB2ED5DB12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900" b="1" dirty="0" smtClean="0"/>
            <a:t>TNA Clinical Educators</a:t>
          </a:r>
        </a:p>
        <a:p>
          <a:r>
            <a:rPr lang="en-GB" sz="900" b="1" dirty="0" smtClean="0"/>
            <a:t>Band 6</a:t>
          </a:r>
        </a:p>
        <a:p>
          <a:r>
            <a:rPr lang="en-GB" sz="900" b="1" dirty="0" smtClean="0"/>
            <a:t>5.0wt</a:t>
          </a:r>
          <a:r>
            <a:rPr lang="en-GB" sz="800" b="1" dirty="0" smtClean="0"/>
            <a:t>e</a:t>
          </a:r>
          <a:endParaRPr lang="en-GB" sz="800" b="1" dirty="0"/>
        </a:p>
      </dgm:t>
    </dgm:pt>
    <dgm:pt modelId="{23FCE87B-61D0-4BCE-A44B-4767B568E948}" type="parTrans" cxnId="{2D2D4DB1-154D-4749-B254-9C3E46F29670}">
      <dgm:prSet/>
      <dgm:spPr/>
      <dgm:t>
        <a:bodyPr/>
        <a:lstStyle/>
        <a:p>
          <a:endParaRPr lang="en-GB"/>
        </a:p>
      </dgm:t>
    </dgm:pt>
    <dgm:pt modelId="{80A43271-2E46-4D22-9029-263F6D476B72}" type="sibTrans" cxnId="{2D2D4DB1-154D-4749-B254-9C3E46F29670}">
      <dgm:prSet/>
      <dgm:spPr/>
      <dgm:t>
        <a:bodyPr/>
        <a:lstStyle/>
        <a:p>
          <a:endParaRPr lang="en-GB"/>
        </a:p>
      </dgm:t>
    </dgm:pt>
    <dgm:pt modelId="{C9FD2AFF-C149-47E4-9A01-FD46132854E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900" b="1" dirty="0" smtClean="0"/>
            <a:t>TNA Clinical Educators</a:t>
          </a:r>
        </a:p>
        <a:p>
          <a:r>
            <a:rPr lang="en-GB" sz="900" b="1" dirty="0" smtClean="0"/>
            <a:t>Band 5 (RNA)</a:t>
          </a:r>
        </a:p>
        <a:p>
          <a:r>
            <a:rPr lang="en-GB" sz="900" b="1" dirty="0" smtClean="0"/>
            <a:t>2.0WTE</a:t>
          </a:r>
          <a:endParaRPr lang="en-GB" sz="900" b="1" dirty="0"/>
        </a:p>
      </dgm:t>
    </dgm:pt>
    <dgm:pt modelId="{FDF1FF4A-ED26-4DF8-9651-1C599BD2CA1C}" type="parTrans" cxnId="{0B7F514A-5303-4DD3-ADCA-8C178A8C9085}">
      <dgm:prSet/>
      <dgm:spPr/>
      <dgm:t>
        <a:bodyPr/>
        <a:lstStyle/>
        <a:p>
          <a:endParaRPr lang="en-GB"/>
        </a:p>
      </dgm:t>
    </dgm:pt>
    <dgm:pt modelId="{A99B6D97-D742-475E-8C7D-36FCFE07DBA9}" type="sibTrans" cxnId="{0B7F514A-5303-4DD3-ADCA-8C178A8C9085}">
      <dgm:prSet/>
      <dgm:spPr/>
      <dgm:t>
        <a:bodyPr/>
        <a:lstStyle/>
        <a:p>
          <a:endParaRPr lang="en-GB"/>
        </a:p>
      </dgm:t>
    </dgm:pt>
    <dgm:pt modelId="{91EDF526-F7F6-492B-84BD-36CB5AACE96B}">
      <dgm:prSet phldrT="[Text]" custT="1"/>
      <dgm:spPr/>
      <dgm:t>
        <a:bodyPr/>
        <a:lstStyle/>
        <a:p>
          <a:r>
            <a:rPr lang="en-GB" sz="900" b="1" dirty="0" smtClean="0"/>
            <a:t>TNA Clinical Educators</a:t>
          </a:r>
        </a:p>
        <a:p>
          <a:r>
            <a:rPr lang="en-GB" sz="900" b="1" dirty="0" smtClean="0"/>
            <a:t>Band 4 </a:t>
          </a:r>
        </a:p>
        <a:p>
          <a:r>
            <a:rPr lang="en-GB" sz="900" b="1" dirty="0" smtClean="0"/>
            <a:t>2.0WTE</a:t>
          </a:r>
        </a:p>
      </dgm:t>
    </dgm:pt>
    <dgm:pt modelId="{33E1D697-82CD-4D99-A4D7-A835B2C02326}" type="parTrans" cxnId="{40810E35-2D44-4B13-A6FC-0CD55E15CC14}">
      <dgm:prSet/>
      <dgm:spPr/>
      <dgm:t>
        <a:bodyPr/>
        <a:lstStyle/>
        <a:p>
          <a:endParaRPr lang="en-GB"/>
        </a:p>
      </dgm:t>
    </dgm:pt>
    <dgm:pt modelId="{2861577C-6C0E-4D5A-A9BC-F91B0E4F967D}" type="sibTrans" cxnId="{40810E35-2D44-4B13-A6FC-0CD55E15CC14}">
      <dgm:prSet/>
      <dgm:spPr/>
      <dgm:t>
        <a:bodyPr/>
        <a:lstStyle/>
        <a:p>
          <a:endParaRPr lang="en-GB"/>
        </a:p>
      </dgm:t>
    </dgm:pt>
    <dgm:pt modelId="{F14BDF95-DAAA-43C1-BE7A-C6671D624FBE}">
      <dgm:prSet phldrT="[Text]" custT="1"/>
      <dgm:spPr/>
      <dgm:t>
        <a:bodyPr/>
        <a:lstStyle/>
        <a:p>
          <a:r>
            <a:rPr lang="en-GB" sz="900" b="1" dirty="0" smtClean="0"/>
            <a:t>Admin</a:t>
          </a:r>
        </a:p>
        <a:p>
          <a:r>
            <a:rPr lang="en-GB" sz="900" b="1" dirty="0" smtClean="0"/>
            <a:t>Band 3</a:t>
          </a:r>
        </a:p>
        <a:p>
          <a:r>
            <a:rPr lang="en-GB" sz="900" b="1" dirty="0" smtClean="0"/>
            <a:t>1.2wte</a:t>
          </a:r>
          <a:endParaRPr lang="en-GB" sz="900" b="1" dirty="0"/>
        </a:p>
      </dgm:t>
    </dgm:pt>
    <dgm:pt modelId="{8C6C7AB5-0074-48F1-8307-37ABD28A113E}" type="parTrans" cxnId="{A3650F3A-1104-4E86-B5E0-A7C14D3482F8}">
      <dgm:prSet/>
      <dgm:spPr/>
      <dgm:t>
        <a:bodyPr/>
        <a:lstStyle/>
        <a:p>
          <a:endParaRPr lang="en-GB"/>
        </a:p>
      </dgm:t>
    </dgm:pt>
    <dgm:pt modelId="{84B70F0C-9367-4391-B095-FC04B801D045}" type="sibTrans" cxnId="{A3650F3A-1104-4E86-B5E0-A7C14D3482F8}">
      <dgm:prSet/>
      <dgm:spPr/>
      <dgm:t>
        <a:bodyPr/>
        <a:lstStyle/>
        <a:p>
          <a:endParaRPr lang="en-GB"/>
        </a:p>
      </dgm:t>
    </dgm:pt>
    <dgm:pt modelId="{EBB2B06C-BEAB-4290-ABA7-F12C25450E11}" type="pres">
      <dgm:prSet presAssocID="{FE4082B5-A8FD-43E8-BE24-373F8504932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EBEF714-AEBD-4FF5-83C3-08EA6F45B16C}" type="pres">
      <dgm:prSet presAssocID="{A970B978-0136-44AC-8EC9-E51EF0B55344}" presName="centerShape" presStyleLbl="node0" presStyleIdx="0" presStyleCnt="1" custLinFactNeighborX="-555" custLinFactNeighborY="-3398"/>
      <dgm:spPr/>
      <dgm:t>
        <a:bodyPr/>
        <a:lstStyle/>
        <a:p>
          <a:endParaRPr lang="en-GB"/>
        </a:p>
      </dgm:t>
    </dgm:pt>
    <dgm:pt modelId="{D702F14A-BD56-4EEA-81A2-FD65D7291556}" type="pres">
      <dgm:prSet presAssocID="{6ED19C43-43DB-4E7C-BE1A-7FD71C11AAB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065062-BA58-4DA7-9593-A211E101028C}" type="pres">
      <dgm:prSet presAssocID="{6ED19C43-43DB-4E7C-BE1A-7FD71C11AABC}" presName="dummy" presStyleCnt="0"/>
      <dgm:spPr/>
    </dgm:pt>
    <dgm:pt modelId="{9F537403-92BC-49BE-8F59-AE0DCCDBF017}" type="pres">
      <dgm:prSet presAssocID="{A5A07172-0785-4D7F-9706-8FAD4EB8FFC2}" presName="sibTrans" presStyleLbl="sibTrans2D1" presStyleIdx="0" presStyleCnt="6"/>
      <dgm:spPr/>
      <dgm:t>
        <a:bodyPr/>
        <a:lstStyle/>
        <a:p>
          <a:endParaRPr lang="en-GB"/>
        </a:p>
      </dgm:t>
    </dgm:pt>
    <dgm:pt modelId="{100EAAA8-83DA-49FC-B92C-E187196BB14D}" type="pres">
      <dgm:prSet presAssocID="{054DFA1B-344D-459E-988C-CDE4BD31D66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A0C79A-2DAA-4C94-B8D9-30EFB2A807C0}" type="pres">
      <dgm:prSet presAssocID="{054DFA1B-344D-459E-988C-CDE4BD31D661}" presName="dummy" presStyleCnt="0"/>
      <dgm:spPr/>
    </dgm:pt>
    <dgm:pt modelId="{5085C0BE-9255-4E0D-A8FE-80FF9D1E433D}" type="pres">
      <dgm:prSet presAssocID="{B4CC62E7-C237-4C53-B7AF-B21BBE0158A0}" presName="sibTrans" presStyleLbl="sibTrans2D1" presStyleIdx="1" presStyleCnt="6"/>
      <dgm:spPr/>
      <dgm:t>
        <a:bodyPr/>
        <a:lstStyle/>
        <a:p>
          <a:endParaRPr lang="en-GB"/>
        </a:p>
      </dgm:t>
    </dgm:pt>
    <dgm:pt modelId="{CA5FD203-F722-45B9-8D96-B0C289324810}" type="pres">
      <dgm:prSet presAssocID="{82CDCBD8-94B0-4146-B636-DAB2ED5DB12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89BF08-7316-43C0-8EA3-3FCEE8F0E694}" type="pres">
      <dgm:prSet presAssocID="{82CDCBD8-94B0-4146-B636-DAB2ED5DB12C}" presName="dummy" presStyleCnt="0"/>
      <dgm:spPr/>
    </dgm:pt>
    <dgm:pt modelId="{86B77789-AEB0-46A6-8E58-1041648CFF48}" type="pres">
      <dgm:prSet presAssocID="{80A43271-2E46-4D22-9029-263F6D476B72}" presName="sibTrans" presStyleLbl="sibTrans2D1" presStyleIdx="2" presStyleCnt="6"/>
      <dgm:spPr/>
      <dgm:t>
        <a:bodyPr/>
        <a:lstStyle/>
        <a:p>
          <a:endParaRPr lang="en-GB"/>
        </a:p>
      </dgm:t>
    </dgm:pt>
    <dgm:pt modelId="{86F1FE67-8724-4BDA-B4DB-BB8CD3B0DDD6}" type="pres">
      <dgm:prSet presAssocID="{C9FD2AFF-C149-47E4-9A01-FD46132854E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78CA79-7967-4222-A9F8-95879AF1756F}" type="pres">
      <dgm:prSet presAssocID="{C9FD2AFF-C149-47E4-9A01-FD46132854EF}" presName="dummy" presStyleCnt="0"/>
      <dgm:spPr/>
    </dgm:pt>
    <dgm:pt modelId="{44E12F5D-4D08-47B5-8F28-80BF4A3CCC36}" type="pres">
      <dgm:prSet presAssocID="{A99B6D97-D742-475E-8C7D-36FCFE07DBA9}" presName="sibTrans" presStyleLbl="sibTrans2D1" presStyleIdx="3" presStyleCnt="6"/>
      <dgm:spPr/>
      <dgm:t>
        <a:bodyPr/>
        <a:lstStyle/>
        <a:p>
          <a:endParaRPr lang="en-GB"/>
        </a:p>
      </dgm:t>
    </dgm:pt>
    <dgm:pt modelId="{44EE5424-5AF5-45B0-98BE-B3525E1E574B}" type="pres">
      <dgm:prSet presAssocID="{91EDF526-F7F6-492B-84BD-36CB5AACE96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43AB2A-C8E9-49C1-BEF9-E50CADB052E7}" type="pres">
      <dgm:prSet presAssocID="{91EDF526-F7F6-492B-84BD-36CB5AACE96B}" presName="dummy" presStyleCnt="0"/>
      <dgm:spPr/>
    </dgm:pt>
    <dgm:pt modelId="{A2339763-F5D5-446F-8D25-2EE000254F35}" type="pres">
      <dgm:prSet presAssocID="{2861577C-6C0E-4D5A-A9BC-F91B0E4F967D}" presName="sibTrans" presStyleLbl="sibTrans2D1" presStyleIdx="4" presStyleCnt="6"/>
      <dgm:spPr/>
      <dgm:t>
        <a:bodyPr/>
        <a:lstStyle/>
        <a:p>
          <a:endParaRPr lang="en-GB"/>
        </a:p>
      </dgm:t>
    </dgm:pt>
    <dgm:pt modelId="{87148768-B5DF-434E-9AFB-5B3BE78CBF51}" type="pres">
      <dgm:prSet presAssocID="{F14BDF95-DAAA-43C1-BE7A-C6671D624FB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E11DF5-7B20-4E64-A7BD-D55CB5B59955}" type="pres">
      <dgm:prSet presAssocID="{F14BDF95-DAAA-43C1-BE7A-C6671D624FBE}" presName="dummy" presStyleCnt="0"/>
      <dgm:spPr/>
    </dgm:pt>
    <dgm:pt modelId="{A9C32825-5E63-409D-A81E-EAE69B30030D}" type="pres">
      <dgm:prSet presAssocID="{84B70F0C-9367-4391-B095-FC04B801D045}" presName="sibTrans" presStyleLbl="sibTrans2D1" presStyleIdx="5" presStyleCnt="6"/>
      <dgm:spPr/>
      <dgm:t>
        <a:bodyPr/>
        <a:lstStyle/>
        <a:p>
          <a:endParaRPr lang="en-GB"/>
        </a:p>
      </dgm:t>
    </dgm:pt>
  </dgm:ptLst>
  <dgm:cxnLst>
    <dgm:cxn modelId="{DB6A5552-DB65-4F80-82E9-9716E7D30679}" type="presOf" srcId="{2861577C-6C0E-4D5A-A9BC-F91B0E4F967D}" destId="{A2339763-F5D5-446F-8D25-2EE000254F35}" srcOrd="0" destOrd="0" presId="urn:microsoft.com/office/officeart/2005/8/layout/radial6"/>
    <dgm:cxn modelId="{574A484E-94BA-49E6-BE9F-0F717932C439}" srcId="{A970B978-0136-44AC-8EC9-E51EF0B55344}" destId="{054DFA1B-344D-459E-988C-CDE4BD31D661}" srcOrd="1" destOrd="0" parTransId="{D43C9AD0-7BFA-4ADB-BA88-DF4090DEF7AB}" sibTransId="{B4CC62E7-C237-4C53-B7AF-B21BBE0158A0}"/>
    <dgm:cxn modelId="{E9AC4C84-CDE6-4171-A439-16CCD3A23CC2}" type="presOf" srcId="{84B70F0C-9367-4391-B095-FC04B801D045}" destId="{A9C32825-5E63-409D-A81E-EAE69B30030D}" srcOrd="0" destOrd="0" presId="urn:microsoft.com/office/officeart/2005/8/layout/radial6"/>
    <dgm:cxn modelId="{DF23FDB4-BDBB-4D1D-9B3C-3F8AAE87F8F1}" type="presOf" srcId="{C9FD2AFF-C149-47E4-9A01-FD46132854EF}" destId="{86F1FE67-8724-4BDA-B4DB-BB8CD3B0DDD6}" srcOrd="0" destOrd="0" presId="urn:microsoft.com/office/officeart/2005/8/layout/radial6"/>
    <dgm:cxn modelId="{2D2D4DB1-154D-4749-B254-9C3E46F29670}" srcId="{A970B978-0136-44AC-8EC9-E51EF0B55344}" destId="{82CDCBD8-94B0-4146-B636-DAB2ED5DB12C}" srcOrd="2" destOrd="0" parTransId="{23FCE87B-61D0-4BCE-A44B-4767B568E948}" sibTransId="{80A43271-2E46-4D22-9029-263F6D476B72}"/>
    <dgm:cxn modelId="{0B180BA2-9031-46C9-A0CD-556DCAB2F736}" type="presOf" srcId="{A970B978-0136-44AC-8EC9-E51EF0B55344}" destId="{8EBEF714-AEBD-4FF5-83C3-08EA6F45B16C}" srcOrd="0" destOrd="0" presId="urn:microsoft.com/office/officeart/2005/8/layout/radial6"/>
    <dgm:cxn modelId="{FAEA4ACB-0A8D-4FDA-AA39-25119F229E09}" type="presOf" srcId="{F14BDF95-DAAA-43C1-BE7A-C6671D624FBE}" destId="{87148768-B5DF-434E-9AFB-5B3BE78CBF51}" srcOrd="0" destOrd="0" presId="urn:microsoft.com/office/officeart/2005/8/layout/radial6"/>
    <dgm:cxn modelId="{EEF47A78-66FD-4107-91AF-AC0A8C0FF88F}" type="presOf" srcId="{A99B6D97-D742-475E-8C7D-36FCFE07DBA9}" destId="{44E12F5D-4D08-47B5-8F28-80BF4A3CCC36}" srcOrd="0" destOrd="0" presId="urn:microsoft.com/office/officeart/2005/8/layout/radial6"/>
    <dgm:cxn modelId="{77159A29-18CD-4220-8107-788CD3DDCBAF}" type="presOf" srcId="{A5A07172-0785-4D7F-9706-8FAD4EB8FFC2}" destId="{9F537403-92BC-49BE-8F59-AE0DCCDBF017}" srcOrd="0" destOrd="0" presId="urn:microsoft.com/office/officeart/2005/8/layout/radial6"/>
    <dgm:cxn modelId="{23EFD4CD-074C-446F-BECF-6BBB03A368E8}" type="presOf" srcId="{6ED19C43-43DB-4E7C-BE1A-7FD71C11AABC}" destId="{D702F14A-BD56-4EEA-81A2-FD65D7291556}" srcOrd="0" destOrd="0" presId="urn:microsoft.com/office/officeart/2005/8/layout/radial6"/>
    <dgm:cxn modelId="{C506EB9D-80E5-4797-8304-14628B4A55D8}" srcId="{A970B978-0136-44AC-8EC9-E51EF0B55344}" destId="{6ED19C43-43DB-4E7C-BE1A-7FD71C11AABC}" srcOrd="0" destOrd="0" parTransId="{C06D4EC8-5481-421F-BF82-F9B034D759C4}" sibTransId="{A5A07172-0785-4D7F-9706-8FAD4EB8FFC2}"/>
    <dgm:cxn modelId="{ECAE4A24-A887-40E9-8F44-9F3087FBBEE3}" srcId="{FE4082B5-A8FD-43E8-BE24-373F85049320}" destId="{A970B978-0136-44AC-8EC9-E51EF0B55344}" srcOrd="0" destOrd="0" parTransId="{B896724F-30C8-4F2D-8F30-664C3750090F}" sibTransId="{16AE3E7E-9B32-4CC0-B311-016F00452B7A}"/>
    <dgm:cxn modelId="{40810E35-2D44-4B13-A6FC-0CD55E15CC14}" srcId="{A970B978-0136-44AC-8EC9-E51EF0B55344}" destId="{91EDF526-F7F6-492B-84BD-36CB5AACE96B}" srcOrd="4" destOrd="0" parTransId="{33E1D697-82CD-4D99-A4D7-A835B2C02326}" sibTransId="{2861577C-6C0E-4D5A-A9BC-F91B0E4F967D}"/>
    <dgm:cxn modelId="{0B7F514A-5303-4DD3-ADCA-8C178A8C9085}" srcId="{A970B978-0136-44AC-8EC9-E51EF0B55344}" destId="{C9FD2AFF-C149-47E4-9A01-FD46132854EF}" srcOrd="3" destOrd="0" parTransId="{FDF1FF4A-ED26-4DF8-9651-1C599BD2CA1C}" sibTransId="{A99B6D97-D742-475E-8C7D-36FCFE07DBA9}"/>
    <dgm:cxn modelId="{A3650F3A-1104-4E86-B5E0-A7C14D3482F8}" srcId="{A970B978-0136-44AC-8EC9-E51EF0B55344}" destId="{F14BDF95-DAAA-43C1-BE7A-C6671D624FBE}" srcOrd="5" destOrd="0" parTransId="{8C6C7AB5-0074-48F1-8307-37ABD28A113E}" sibTransId="{84B70F0C-9367-4391-B095-FC04B801D045}"/>
    <dgm:cxn modelId="{EAE53137-6059-4089-9829-C49957BBF6C5}" type="presOf" srcId="{B4CC62E7-C237-4C53-B7AF-B21BBE0158A0}" destId="{5085C0BE-9255-4E0D-A8FE-80FF9D1E433D}" srcOrd="0" destOrd="0" presId="urn:microsoft.com/office/officeart/2005/8/layout/radial6"/>
    <dgm:cxn modelId="{D68ED436-00A0-4F00-A775-324DA442AF82}" type="presOf" srcId="{054DFA1B-344D-459E-988C-CDE4BD31D661}" destId="{100EAAA8-83DA-49FC-B92C-E187196BB14D}" srcOrd="0" destOrd="0" presId="urn:microsoft.com/office/officeart/2005/8/layout/radial6"/>
    <dgm:cxn modelId="{EB062E31-9522-4793-AB48-E7799D4BC083}" type="presOf" srcId="{FE4082B5-A8FD-43E8-BE24-373F85049320}" destId="{EBB2B06C-BEAB-4290-ABA7-F12C25450E11}" srcOrd="0" destOrd="0" presId="urn:microsoft.com/office/officeart/2005/8/layout/radial6"/>
    <dgm:cxn modelId="{A8447969-FBF7-40B5-BF68-1B3D9DA3C997}" type="presOf" srcId="{91EDF526-F7F6-492B-84BD-36CB5AACE96B}" destId="{44EE5424-5AF5-45B0-98BE-B3525E1E574B}" srcOrd="0" destOrd="0" presId="urn:microsoft.com/office/officeart/2005/8/layout/radial6"/>
    <dgm:cxn modelId="{17F59EA2-8EEC-413F-8C26-EB085E49DA2A}" type="presOf" srcId="{82CDCBD8-94B0-4146-B636-DAB2ED5DB12C}" destId="{CA5FD203-F722-45B9-8D96-B0C289324810}" srcOrd="0" destOrd="0" presId="urn:microsoft.com/office/officeart/2005/8/layout/radial6"/>
    <dgm:cxn modelId="{75A7E7A8-9356-4D1F-B9BF-3868547A724A}" type="presOf" srcId="{80A43271-2E46-4D22-9029-263F6D476B72}" destId="{86B77789-AEB0-46A6-8E58-1041648CFF48}" srcOrd="0" destOrd="0" presId="urn:microsoft.com/office/officeart/2005/8/layout/radial6"/>
    <dgm:cxn modelId="{76BA55DE-12A2-4382-8A11-EF2BAE909CEB}" type="presParOf" srcId="{EBB2B06C-BEAB-4290-ABA7-F12C25450E11}" destId="{8EBEF714-AEBD-4FF5-83C3-08EA6F45B16C}" srcOrd="0" destOrd="0" presId="urn:microsoft.com/office/officeart/2005/8/layout/radial6"/>
    <dgm:cxn modelId="{62EF3E19-C014-4E38-BD7D-BDFED0AF1F09}" type="presParOf" srcId="{EBB2B06C-BEAB-4290-ABA7-F12C25450E11}" destId="{D702F14A-BD56-4EEA-81A2-FD65D7291556}" srcOrd="1" destOrd="0" presId="urn:microsoft.com/office/officeart/2005/8/layout/radial6"/>
    <dgm:cxn modelId="{50A7FA96-0DE0-46F8-B1F4-BE39DB376EA0}" type="presParOf" srcId="{EBB2B06C-BEAB-4290-ABA7-F12C25450E11}" destId="{82065062-BA58-4DA7-9593-A211E101028C}" srcOrd="2" destOrd="0" presId="urn:microsoft.com/office/officeart/2005/8/layout/radial6"/>
    <dgm:cxn modelId="{60E27D63-CC1B-4974-BC77-00B90CB8F569}" type="presParOf" srcId="{EBB2B06C-BEAB-4290-ABA7-F12C25450E11}" destId="{9F537403-92BC-49BE-8F59-AE0DCCDBF017}" srcOrd="3" destOrd="0" presId="urn:microsoft.com/office/officeart/2005/8/layout/radial6"/>
    <dgm:cxn modelId="{3C40F1E5-0F9E-4687-B47A-FFD3D2B48D7E}" type="presParOf" srcId="{EBB2B06C-BEAB-4290-ABA7-F12C25450E11}" destId="{100EAAA8-83DA-49FC-B92C-E187196BB14D}" srcOrd="4" destOrd="0" presId="urn:microsoft.com/office/officeart/2005/8/layout/radial6"/>
    <dgm:cxn modelId="{4D55DD2C-8973-42CF-AA01-10488EB92BC3}" type="presParOf" srcId="{EBB2B06C-BEAB-4290-ABA7-F12C25450E11}" destId="{14A0C79A-2DAA-4C94-B8D9-30EFB2A807C0}" srcOrd="5" destOrd="0" presId="urn:microsoft.com/office/officeart/2005/8/layout/radial6"/>
    <dgm:cxn modelId="{F26BD88E-55C6-4616-A812-C32824151F81}" type="presParOf" srcId="{EBB2B06C-BEAB-4290-ABA7-F12C25450E11}" destId="{5085C0BE-9255-4E0D-A8FE-80FF9D1E433D}" srcOrd="6" destOrd="0" presId="urn:microsoft.com/office/officeart/2005/8/layout/radial6"/>
    <dgm:cxn modelId="{978A64B7-14B4-4744-BF2E-F3106E699EEB}" type="presParOf" srcId="{EBB2B06C-BEAB-4290-ABA7-F12C25450E11}" destId="{CA5FD203-F722-45B9-8D96-B0C289324810}" srcOrd="7" destOrd="0" presId="urn:microsoft.com/office/officeart/2005/8/layout/radial6"/>
    <dgm:cxn modelId="{AEA5F47A-46AE-42DC-A905-9EC3D61C67D1}" type="presParOf" srcId="{EBB2B06C-BEAB-4290-ABA7-F12C25450E11}" destId="{7589BF08-7316-43C0-8EA3-3FCEE8F0E694}" srcOrd="8" destOrd="0" presId="urn:microsoft.com/office/officeart/2005/8/layout/radial6"/>
    <dgm:cxn modelId="{A9034440-ADE8-43CC-ADAD-5DE4A760A9E6}" type="presParOf" srcId="{EBB2B06C-BEAB-4290-ABA7-F12C25450E11}" destId="{86B77789-AEB0-46A6-8E58-1041648CFF48}" srcOrd="9" destOrd="0" presId="urn:microsoft.com/office/officeart/2005/8/layout/radial6"/>
    <dgm:cxn modelId="{CAB1E5A2-6506-4C17-83A1-6B1E647C4584}" type="presParOf" srcId="{EBB2B06C-BEAB-4290-ABA7-F12C25450E11}" destId="{86F1FE67-8724-4BDA-B4DB-BB8CD3B0DDD6}" srcOrd="10" destOrd="0" presId="urn:microsoft.com/office/officeart/2005/8/layout/radial6"/>
    <dgm:cxn modelId="{AE50E3F2-CBFD-452A-82F1-B72D1F0A1E21}" type="presParOf" srcId="{EBB2B06C-BEAB-4290-ABA7-F12C25450E11}" destId="{BC78CA79-7967-4222-A9F8-95879AF1756F}" srcOrd="11" destOrd="0" presId="urn:microsoft.com/office/officeart/2005/8/layout/radial6"/>
    <dgm:cxn modelId="{E9073ABC-ED3E-4390-9043-7BD37C613512}" type="presParOf" srcId="{EBB2B06C-BEAB-4290-ABA7-F12C25450E11}" destId="{44E12F5D-4D08-47B5-8F28-80BF4A3CCC36}" srcOrd="12" destOrd="0" presId="urn:microsoft.com/office/officeart/2005/8/layout/radial6"/>
    <dgm:cxn modelId="{BE11E9CD-07C2-4B5C-81BF-181A989443EC}" type="presParOf" srcId="{EBB2B06C-BEAB-4290-ABA7-F12C25450E11}" destId="{44EE5424-5AF5-45B0-98BE-B3525E1E574B}" srcOrd="13" destOrd="0" presId="urn:microsoft.com/office/officeart/2005/8/layout/radial6"/>
    <dgm:cxn modelId="{85F3CA24-ECAE-45B6-93E4-0D4E12FAA8CE}" type="presParOf" srcId="{EBB2B06C-BEAB-4290-ABA7-F12C25450E11}" destId="{2E43AB2A-C8E9-49C1-BEF9-E50CADB052E7}" srcOrd="14" destOrd="0" presId="urn:microsoft.com/office/officeart/2005/8/layout/radial6"/>
    <dgm:cxn modelId="{99D9227B-D284-4C18-BD2B-2A25C071D070}" type="presParOf" srcId="{EBB2B06C-BEAB-4290-ABA7-F12C25450E11}" destId="{A2339763-F5D5-446F-8D25-2EE000254F35}" srcOrd="15" destOrd="0" presId="urn:microsoft.com/office/officeart/2005/8/layout/radial6"/>
    <dgm:cxn modelId="{E5884E7F-4168-48AC-9F45-43E49FAAC54E}" type="presParOf" srcId="{EBB2B06C-BEAB-4290-ABA7-F12C25450E11}" destId="{87148768-B5DF-434E-9AFB-5B3BE78CBF51}" srcOrd="16" destOrd="0" presId="urn:microsoft.com/office/officeart/2005/8/layout/radial6"/>
    <dgm:cxn modelId="{18D92DE1-0232-49AD-BF48-8EC846AED98A}" type="presParOf" srcId="{EBB2B06C-BEAB-4290-ABA7-F12C25450E11}" destId="{B7E11DF5-7B20-4E64-A7BD-D55CB5B59955}" srcOrd="17" destOrd="0" presId="urn:microsoft.com/office/officeart/2005/8/layout/radial6"/>
    <dgm:cxn modelId="{C79681FF-FCEB-430F-B0C9-391AE2EF9BC1}" type="presParOf" srcId="{EBB2B06C-BEAB-4290-ABA7-F12C25450E11}" destId="{A9C32825-5E63-409D-A81E-EAE69B30030D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EDE003-359D-407A-A356-96E7575B0F2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0B136DE-C485-430F-838A-0CC3D7CD13FD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2">
                  <a:lumMod val="10000"/>
                </a:schemeClr>
              </a:solidFill>
            </a:rPr>
            <a:t>HCSW in ICU</a:t>
          </a:r>
        </a:p>
        <a:p>
          <a:r>
            <a:rPr lang="en-US" sz="1400" b="1" dirty="0" smtClean="0">
              <a:solidFill>
                <a:schemeClr val="tx2">
                  <a:lumMod val="10000"/>
                </a:schemeClr>
              </a:solidFill>
            </a:rPr>
            <a:t>Orientation &amp; Induction </a:t>
          </a:r>
        </a:p>
        <a:p>
          <a:r>
            <a:rPr lang="en-US" sz="1400" b="1" dirty="0" smtClean="0">
              <a:solidFill>
                <a:schemeClr val="tx2">
                  <a:lumMod val="10000"/>
                </a:schemeClr>
              </a:solidFill>
            </a:rPr>
            <a:t>Functional skills</a:t>
          </a:r>
          <a:endParaRPr lang="en-US" sz="1400" b="1" dirty="0">
            <a:solidFill>
              <a:schemeClr val="tx2">
                <a:lumMod val="10000"/>
              </a:schemeClr>
            </a:solidFill>
          </a:endParaRPr>
        </a:p>
      </dgm:t>
    </dgm:pt>
    <dgm:pt modelId="{A71D245C-FBFD-4EC8-9B45-D935AAA8DF4D}" type="parTrans" cxnId="{17F82644-00D3-4D2E-B87A-8A65AC4AD65D}">
      <dgm:prSet/>
      <dgm:spPr/>
      <dgm:t>
        <a:bodyPr/>
        <a:lstStyle/>
        <a:p>
          <a:endParaRPr lang="en-US"/>
        </a:p>
      </dgm:t>
    </dgm:pt>
    <dgm:pt modelId="{240FF089-8B0D-49B7-B67B-A406E9DFB549}" type="sibTrans" cxnId="{17F82644-00D3-4D2E-B87A-8A65AC4AD65D}">
      <dgm:prSet/>
      <dgm:spPr/>
      <dgm:t>
        <a:bodyPr/>
        <a:lstStyle/>
        <a:p>
          <a:endParaRPr lang="en-US"/>
        </a:p>
      </dgm:t>
    </dgm:pt>
    <dgm:pt modelId="{E405D087-0996-43F9-9F50-8CBC8A02A948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2">
                  <a:lumMod val="10000"/>
                </a:schemeClr>
              </a:solidFill>
            </a:rPr>
            <a:t>HCSW Core competencies</a:t>
          </a:r>
          <a:r>
            <a:rPr lang="en-US" sz="1400" b="1" dirty="0" smtClean="0">
              <a:solidFill>
                <a:schemeClr val="bg1"/>
              </a:solidFill>
            </a:rPr>
            <a:t> </a:t>
          </a:r>
        </a:p>
        <a:p>
          <a:endParaRPr lang="en-US" sz="2000" dirty="0"/>
        </a:p>
      </dgm:t>
    </dgm:pt>
    <dgm:pt modelId="{AEFB51B2-2F45-47BD-B43F-5F5DE9E3F50E}" type="parTrans" cxnId="{7F7EE4C0-1115-496F-8C8D-73E1E568BDDC}">
      <dgm:prSet/>
      <dgm:spPr/>
      <dgm:t>
        <a:bodyPr/>
        <a:lstStyle/>
        <a:p>
          <a:endParaRPr lang="en-US"/>
        </a:p>
      </dgm:t>
    </dgm:pt>
    <dgm:pt modelId="{04B8C031-F6CF-4D8C-924B-BC3074308165}" type="sibTrans" cxnId="{7F7EE4C0-1115-496F-8C8D-73E1E568BDDC}">
      <dgm:prSet/>
      <dgm:spPr/>
      <dgm:t>
        <a:bodyPr/>
        <a:lstStyle/>
        <a:p>
          <a:endParaRPr lang="en-US"/>
        </a:p>
      </dgm:t>
    </dgm:pt>
    <dgm:pt modelId="{E46809B3-4F81-4A02-B688-B0B0023A550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2">
                  <a:lumMod val="10000"/>
                </a:schemeClr>
              </a:solidFill>
            </a:rPr>
            <a:t>C3NN Specialist competencies </a:t>
          </a:r>
          <a:endParaRPr lang="en-US" sz="1400" b="1" dirty="0">
            <a:solidFill>
              <a:schemeClr val="tx2">
                <a:lumMod val="10000"/>
              </a:schemeClr>
            </a:solidFill>
          </a:endParaRPr>
        </a:p>
      </dgm:t>
    </dgm:pt>
    <dgm:pt modelId="{D76773E3-8270-455E-9918-46562B8904F6}" type="parTrans" cxnId="{D13A3E43-E607-4295-AA1F-77ECABF8B871}">
      <dgm:prSet/>
      <dgm:spPr/>
      <dgm:t>
        <a:bodyPr/>
        <a:lstStyle/>
        <a:p>
          <a:endParaRPr lang="en-US"/>
        </a:p>
      </dgm:t>
    </dgm:pt>
    <dgm:pt modelId="{13879EA2-7EA2-4518-9389-57038C4218F7}" type="sibTrans" cxnId="{D13A3E43-E607-4295-AA1F-77ECABF8B871}">
      <dgm:prSet/>
      <dgm:spPr/>
      <dgm:t>
        <a:bodyPr/>
        <a:lstStyle/>
        <a:p>
          <a:endParaRPr lang="en-US"/>
        </a:p>
      </dgm:t>
    </dgm:pt>
    <dgm:pt modelId="{2D726DC1-E88C-4861-B1E1-3708AD0DD9AA}">
      <dgm:prSet/>
      <dgm:spPr/>
      <dgm:t>
        <a:bodyPr/>
        <a:lstStyle/>
        <a:p>
          <a:endParaRPr lang="en-US"/>
        </a:p>
      </dgm:t>
    </dgm:pt>
    <dgm:pt modelId="{3E6C3633-A878-4F30-ABC2-4B0CD42FF79A}" type="parTrans" cxnId="{43481713-CC35-41BC-8014-58012D61843D}">
      <dgm:prSet/>
      <dgm:spPr/>
      <dgm:t>
        <a:bodyPr/>
        <a:lstStyle/>
        <a:p>
          <a:endParaRPr lang="en-US"/>
        </a:p>
      </dgm:t>
    </dgm:pt>
    <dgm:pt modelId="{59A2EEFB-745B-496D-8189-B8258A76551C}" type="sibTrans" cxnId="{43481713-CC35-41BC-8014-58012D61843D}">
      <dgm:prSet/>
      <dgm:spPr/>
      <dgm:t>
        <a:bodyPr/>
        <a:lstStyle/>
        <a:p>
          <a:endParaRPr lang="en-US"/>
        </a:p>
      </dgm:t>
    </dgm:pt>
    <dgm:pt modelId="{200C526C-6F0C-4076-B8C3-0BA3A44D5E1F}" type="pres">
      <dgm:prSet presAssocID="{12EDE003-359D-407A-A356-96E7575B0F23}" presName="arrowDiagram" presStyleCnt="0">
        <dgm:presLayoutVars>
          <dgm:chMax val="5"/>
          <dgm:dir/>
          <dgm:resizeHandles val="exact"/>
        </dgm:presLayoutVars>
      </dgm:prSet>
      <dgm:spPr/>
    </dgm:pt>
    <dgm:pt modelId="{6E4F2C23-C307-4351-88DD-9D13C628355E}" type="pres">
      <dgm:prSet presAssocID="{12EDE003-359D-407A-A356-96E7575B0F23}" presName="arrow" presStyleLbl="bgShp" presStyleIdx="0" presStyleCnt="1" custLinFactNeighborX="-684" custLinFactNeighborY="593"/>
      <dgm:spPr/>
    </dgm:pt>
    <dgm:pt modelId="{26F3A5C9-8FD1-4EA2-BAAB-23F8B8FA2DAE}" type="pres">
      <dgm:prSet presAssocID="{12EDE003-359D-407A-A356-96E7575B0F23}" presName="arrowDiagram4" presStyleCnt="0"/>
      <dgm:spPr/>
    </dgm:pt>
    <dgm:pt modelId="{8744A589-A033-476B-9A89-A362A20B0CD6}" type="pres">
      <dgm:prSet presAssocID="{C0B136DE-C485-430F-838A-0CC3D7CD13FD}" presName="bullet4a" presStyleLbl="node1" presStyleIdx="0" presStyleCnt="4"/>
      <dgm:spPr/>
    </dgm:pt>
    <dgm:pt modelId="{8ED3398D-EC65-4E13-8125-3531929F117D}" type="pres">
      <dgm:prSet presAssocID="{C0B136DE-C485-430F-838A-0CC3D7CD13FD}" presName="textBox4a" presStyleLbl="revTx" presStyleIdx="0" presStyleCnt="4" custScaleX="168649" custScaleY="93162" custLinFactNeighborX="57229" custLinFactNeighborY="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80101-8370-4C03-AC22-72FFAD6F65BE}" type="pres">
      <dgm:prSet presAssocID="{E405D087-0996-43F9-9F50-8CBC8A02A948}" presName="bullet4b" presStyleLbl="node1" presStyleIdx="1" presStyleCnt="4"/>
      <dgm:spPr/>
    </dgm:pt>
    <dgm:pt modelId="{CF292389-D7A4-4431-A4DE-9142AFA634A9}" type="pres">
      <dgm:prSet presAssocID="{E405D087-0996-43F9-9F50-8CBC8A02A948}" presName="textBox4b" presStyleLbl="revTx" presStyleIdx="1" presStyleCnt="4" custScaleX="158022" custLinFactNeighborX="40520" custLinFactNeighborY="5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DC3ED-B701-49F8-9D44-D68669D40230}" type="pres">
      <dgm:prSet presAssocID="{E46809B3-4F81-4A02-B688-B0B0023A5509}" presName="bullet4c" presStyleLbl="node1" presStyleIdx="2" presStyleCnt="4" custLinFactX="100000" custLinFactNeighborX="106194" custLinFactNeighborY="-69504"/>
      <dgm:spPr>
        <a:solidFill>
          <a:schemeClr val="accent1">
            <a:lumMod val="50000"/>
          </a:schemeClr>
        </a:solidFill>
      </dgm:spPr>
    </dgm:pt>
    <dgm:pt modelId="{96BFA404-511B-4599-B23D-DFBDACB09597}" type="pres">
      <dgm:prSet presAssocID="{E46809B3-4F81-4A02-B688-B0B0023A5509}" presName="textBox4c" presStyleLbl="revTx" presStyleIdx="2" presStyleCnt="4" custScaleX="151423" custLinFactNeighborX="16356" custLinFactNeighborY="21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03F6C-2FEE-4839-A6FE-447B25220852}" type="pres">
      <dgm:prSet presAssocID="{2D726DC1-E88C-4861-B1E1-3708AD0DD9AA}" presName="bullet4d" presStyleLbl="node1" presStyleIdx="3" presStyleCnt="4" custLinFactX="100000" custLinFactNeighborX="128285" custLinFactNeighborY="-55342"/>
      <dgm:spPr>
        <a:solidFill>
          <a:srgbClr val="11B3D3"/>
        </a:solidFill>
      </dgm:spPr>
    </dgm:pt>
    <dgm:pt modelId="{3C1B72A4-3820-4FF8-A5C2-28C5BFA96EDB}" type="pres">
      <dgm:prSet presAssocID="{2D726DC1-E88C-4861-B1E1-3708AD0DD9AA}" presName="textBox4d" presStyleLbl="revTx" presStyleIdx="3" presStyleCnt="4" custLinFactNeighborX="24558" custLinFactNeighborY="-1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52ECA3-ED07-49DB-A660-428F7A85D01A}" type="presOf" srcId="{C0B136DE-C485-430F-838A-0CC3D7CD13FD}" destId="{8ED3398D-EC65-4E13-8125-3531929F117D}" srcOrd="0" destOrd="0" presId="urn:microsoft.com/office/officeart/2005/8/layout/arrow2"/>
    <dgm:cxn modelId="{0B185AAF-6CFA-4E58-81FA-4D38C3A88BFD}" type="presOf" srcId="{12EDE003-359D-407A-A356-96E7575B0F23}" destId="{200C526C-6F0C-4076-B8C3-0BA3A44D5E1F}" srcOrd="0" destOrd="0" presId="urn:microsoft.com/office/officeart/2005/8/layout/arrow2"/>
    <dgm:cxn modelId="{D13A3E43-E607-4295-AA1F-77ECABF8B871}" srcId="{12EDE003-359D-407A-A356-96E7575B0F23}" destId="{E46809B3-4F81-4A02-B688-B0B0023A5509}" srcOrd="2" destOrd="0" parTransId="{D76773E3-8270-455E-9918-46562B8904F6}" sibTransId="{13879EA2-7EA2-4518-9389-57038C4218F7}"/>
    <dgm:cxn modelId="{FDCD39B1-4EB6-4AC8-A3CB-662421AC71B8}" type="presOf" srcId="{2D726DC1-E88C-4861-B1E1-3708AD0DD9AA}" destId="{3C1B72A4-3820-4FF8-A5C2-28C5BFA96EDB}" srcOrd="0" destOrd="0" presId="urn:microsoft.com/office/officeart/2005/8/layout/arrow2"/>
    <dgm:cxn modelId="{7E996CF6-134B-40A4-8A87-0E709ADFC7A5}" type="presOf" srcId="{E46809B3-4F81-4A02-B688-B0B0023A5509}" destId="{96BFA404-511B-4599-B23D-DFBDACB09597}" srcOrd="0" destOrd="0" presId="urn:microsoft.com/office/officeart/2005/8/layout/arrow2"/>
    <dgm:cxn modelId="{17F82644-00D3-4D2E-B87A-8A65AC4AD65D}" srcId="{12EDE003-359D-407A-A356-96E7575B0F23}" destId="{C0B136DE-C485-430F-838A-0CC3D7CD13FD}" srcOrd="0" destOrd="0" parTransId="{A71D245C-FBFD-4EC8-9B45-D935AAA8DF4D}" sibTransId="{240FF089-8B0D-49B7-B67B-A406E9DFB549}"/>
    <dgm:cxn modelId="{43481713-CC35-41BC-8014-58012D61843D}" srcId="{12EDE003-359D-407A-A356-96E7575B0F23}" destId="{2D726DC1-E88C-4861-B1E1-3708AD0DD9AA}" srcOrd="3" destOrd="0" parTransId="{3E6C3633-A878-4F30-ABC2-4B0CD42FF79A}" sibTransId="{59A2EEFB-745B-496D-8189-B8258A76551C}"/>
    <dgm:cxn modelId="{DA4A0B2E-272A-42F1-AD71-DDEF39637595}" type="presOf" srcId="{E405D087-0996-43F9-9F50-8CBC8A02A948}" destId="{CF292389-D7A4-4431-A4DE-9142AFA634A9}" srcOrd="0" destOrd="0" presId="urn:microsoft.com/office/officeart/2005/8/layout/arrow2"/>
    <dgm:cxn modelId="{7F7EE4C0-1115-496F-8C8D-73E1E568BDDC}" srcId="{12EDE003-359D-407A-A356-96E7575B0F23}" destId="{E405D087-0996-43F9-9F50-8CBC8A02A948}" srcOrd="1" destOrd="0" parTransId="{AEFB51B2-2F45-47BD-B43F-5F5DE9E3F50E}" sibTransId="{04B8C031-F6CF-4D8C-924B-BC3074308165}"/>
    <dgm:cxn modelId="{E1C305CF-A919-4DDE-BF36-AB49F16B0033}" type="presParOf" srcId="{200C526C-6F0C-4076-B8C3-0BA3A44D5E1F}" destId="{6E4F2C23-C307-4351-88DD-9D13C628355E}" srcOrd="0" destOrd="0" presId="urn:microsoft.com/office/officeart/2005/8/layout/arrow2"/>
    <dgm:cxn modelId="{4DF82B4B-995B-4D3B-B7A2-51E0225C9C18}" type="presParOf" srcId="{200C526C-6F0C-4076-B8C3-0BA3A44D5E1F}" destId="{26F3A5C9-8FD1-4EA2-BAAB-23F8B8FA2DAE}" srcOrd="1" destOrd="0" presId="urn:microsoft.com/office/officeart/2005/8/layout/arrow2"/>
    <dgm:cxn modelId="{7E0E8B10-F494-4FCD-A934-867A96611E56}" type="presParOf" srcId="{26F3A5C9-8FD1-4EA2-BAAB-23F8B8FA2DAE}" destId="{8744A589-A033-476B-9A89-A362A20B0CD6}" srcOrd="0" destOrd="0" presId="urn:microsoft.com/office/officeart/2005/8/layout/arrow2"/>
    <dgm:cxn modelId="{8D999B86-04A0-46D9-93EE-6E6DDF3F27FE}" type="presParOf" srcId="{26F3A5C9-8FD1-4EA2-BAAB-23F8B8FA2DAE}" destId="{8ED3398D-EC65-4E13-8125-3531929F117D}" srcOrd="1" destOrd="0" presId="urn:microsoft.com/office/officeart/2005/8/layout/arrow2"/>
    <dgm:cxn modelId="{3E2FB999-F4BB-4A8D-BB98-26992DECCCAB}" type="presParOf" srcId="{26F3A5C9-8FD1-4EA2-BAAB-23F8B8FA2DAE}" destId="{2B880101-8370-4C03-AC22-72FFAD6F65BE}" srcOrd="2" destOrd="0" presId="urn:microsoft.com/office/officeart/2005/8/layout/arrow2"/>
    <dgm:cxn modelId="{B6D21F5E-ED4B-4FD5-A2AE-2C548D83AAD0}" type="presParOf" srcId="{26F3A5C9-8FD1-4EA2-BAAB-23F8B8FA2DAE}" destId="{CF292389-D7A4-4431-A4DE-9142AFA634A9}" srcOrd="3" destOrd="0" presId="urn:microsoft.com/office/officeart/2005/8/layout/arrow2"/>
    <dgm:cxn modelId="{D2C0260A-2451-4ED6-9D2C-19B3E2778F06}" type="presParOf" srcId="{26F3A5C9-8FD1-4EA2-BAAB-23F8B8FA2DAE}" destId="{EEEDC3ED-B701-49F8-9D44-D68669D40230}" srcOrd="4" destOrd="0" presId="urn:microsoft.com/office/officeart/2005/8/layout/arrow2"/>
    <dgm:cxn modelId="{6C50357E-5E1F-4193-99A0-5A9AF27701F1}" type="presParOf" srcId="{26F3A5C9-8FD1-4EA2-BAAB-23F8B8FA2DAE}" destId="{96BFA404-511B-4599-B23D-DFBDACB09597}" srcOrd="5" destOrd="0" presId="urn:microsoft.com/office/officeart/2005/8/layout/arrow2"/>
    <dgm:cxn modelId="{B86B5348-6E24-4EBC-A45B-21A8C2BC6260}" type="presParOf" srcId="{26F3A5C9-8FD1-4EA2-BAAB-23F8B8FA2DAE}" destId="{73403F6C-2FEE-4839-A6FE-447B25220852}" srcOrd="6" destOrd="0" presId="urn:microsoft.com/office/officeart/2005/8/layout/arrow2"/>
    <dgm:cxn modelId="{0AD0F736-20D4-47AA-8756-8A14429C36C6}" type="presParOf" srcId="{26F3A5C9-8FD1-4EA2-BAAB-23F8B8FA2DAE}" destId="{3C1B72A4-3820-4FF8-A5C2-28C5BFA96EDB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26326E-2B7A-43AA-830F-08156B0FA06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212F69-BEB1-4625-93D6-AFBBD74F7E04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 dirty="0"/>
        </a:p>
      </dgm:t>
    </dgm:pt>
    <dgm:pt modelId="{2D32DCDE-44C6-4567-9DBF-2380040A8AE6}" type="parTrans" cxnId="{297C3B6D-B61D-4D6F-B251-2DFC2AB02B1D}">
      <dgm:prSet/>
      <dgm:spPr/>
      <dgm:t>
        <a:bodyPr/>
        <a:lstStyle/>
        <a:p>
          <a:endParaRPr lang="en-US"/>
        </a:p>
      </dgm:t>
    </dgm:pt>
    <dgm:pt modelId="{BC328003-738C-499B-B46E-2D0E02944266}" type="sibTrans" cxnId="{297C3B6D-B61D-4D6F-B251-2DFC2AB02B1D}">
      <dgm:prSet/>
      <dgm:spPr/>
      <dgm:t>
        <a:bodyPr/>
        <a:lstStyle/>
        <a:p>
          <a:endParaRPr lang="en-US"/>
        </a:p>
      </dgm:t>
    </dgm:pt>
    <dgm:pt modelId="{F292FCDF-E7AA-4E78-830B-EC7619FB067C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2">
                  <a:lumMod val="10000"/>
                </a:schemeClr>
              </a:solidFill>
            </a:rPr>
            <a:t>National standards</a:t>
          </a:r>
          <a:endParaRPr lang="en-US" sz="1400" dirty="0">
            <a:solidFill>
              <a:schemeClr val="tx2">
                <a:lumMod val="10000"/>
              </a:schemeClr>
            </a:solidFill>
          </a:endParaRPr>
        </a:p>
      </dgm:t>
    </dgm:pt>
    <dgm:pt modelId="{D470FE9C-3498-4A80-BA04-B14573BE950E}" type="parTrans" cxnId="{7727A05A-5405-40E9-8500-392BA33BD01B}">
      <dgm:prSet/>
      <dgm:spPr/>
      <dgm:t>
        <a:bodyPr/>
        <a:lstStyle/>
        <a:p>
          <a:endParaRPr lang="en-US"/>
        </a:p>
      </dgm:t>
    </dgm:pt>
    <dgm:pt modelId="{1A7FDF2E-61A5-4757-982B-264C321B95B9}" type="sibTrans" cxnId="{7727A05A-5405-40E9-8500-392BA33BD01B}">
      <dgm:prSet/>
      <dgm:spPr/>
      <dgm:t>
        <a:bodyPr/>
        <a:lstStyle/>
        <a:p>
          <a:endParaRPr lang="en-US"/>
        </a:p>
      </dgm:t>
    </dgm:pt>
    <dgm:pt modelId="{10B48C45-B80A-4D80-B7E6-50FE56E47807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 dirty="0"/>
        </a:p>
      </dgm:t>
    </dgm:pt>
    <dgm:pt modelId="{F79DCC9F-39CF-41EC-AC3A-27200A599C13}" type="parTrans" cxnId="{8A52A72B-0ED7-4712-AE9B-E362359375F9}">
      <dgm:prSet/>
      <dgm:spPr/>
      <dgm:t>
        <a:bodyPr/>
        <a:lstStyle/>
        <a:p>
          <a:endParaRPr lang="en-US"/>
        </a:p>
      </dgm:t>
    </dgm:pt>
    <dgm:pt modelId="{B25F53FC-C4EF-41F3-BCF2-76481FA3BBEB}" type="sibTrans" cxnId="{8A52A72B-0ED7-4712-AE9B-E362359375F9}">
      <dgm:prSet/>
      <dgm:spPr/>
      <dgm:t>
        <a:bodyPr/>
        <a:lstStyle/>
        <a:p>
          <a:endParaRPr lang="en-US"/>
        </a:p>
      </dgm:t>
    </dgm:pt>
    <dgm:pt modelId="{AE734F7B-1779-4A33-88CF-CFD8C84C37AA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2">
                  <a:lumMod val="10000"/>
                </a:schemeClr>
              </a:solidFill>
            </a:rPr>
            <a:t>Mapped to FCC</a:t>
          </a:r>
          <a:endParaRPr lang="en-US" sz="1400" dirty="0">
            <a:solidFill>
              <a:schemeClr val="tx2">
                <a:lumMod val="10000"/>
              </a:schemeClr>
            </a:solidFill>
          </a:endParaRPr>
        </a:p>
      </dgm:t>
    </dgm:pt>
    <dgm:pt modelId="{5B9A7D9C-C7DE-4E07-B0E7-075D6FE17971}" type="parTrans" cxnId="{996A6984-A91F-47C2-935A-077017CA399B}">
      <dgm:prSet/>
      <dgm:spPr/>
      <dgm:t>
        <a:bodyPr/>
        <a:lstStyle/>
        <a:p>
          <a:endParaRPr lang="en-US"/>
        </a:p>
      </dgm:t>
    </dgm:pt>
    <dgm:pt modelId="{D29F9AB9-43BD-4B74-B85F-1D823DFFCD55}" type="sibTrans" cxnId="{996A6984-A91F-47C2-935A-077017CA399B}">
      <dgm:prSet/>
      <dgm:spPr/>
      <dgm:t>
        <a:bodyPr/>
        <a:lstStyle/>
        <a:p>
          <a:endParaRPr lang="en-US"/>
        </a:p>
      </dgm:t>
    </dgm:pt>
    <dgm:pt modelId="{6AAF1972-03CA-43B9-A6E4-B42346737189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2">
                  <a:lumMod val="10000"/>
                </a:schemeClr>
              </a:solidFill>
            </a:rPr>
            <a:t>Mapped to Steps competencies</a:t>
          </a:r>
          <a:endParaRPr lang="en-US" sz="1400" dirty="0">
            <a:solidFill>
              <a:schemeClr val="tx2">
                <a:lumMod val="10000"/>
              </a:schemeClr>
            </a:solidFill>
          </a:endParaRPr>
        </a:p>
      </dgm:t>
    </dgm:pt>
    <dgm:pt modelId="{28DF534B-42D1-4C69-91B5-214241806947}" type="parTrans" cxnId="{2DD0E889-4AB3-4931-B085-1617571DB89B}">
      <dgm:prSet/>
      <dgm:spPr/>
      <dgm:t>
        <a:bodyPr/>
        <a:lstStyle/>
        <a:p>
          <a:endParaRPr lang="en-US"/>
        </a:p>
      </dgm:t>
    </dgm:pt>
    <dgm:pt modelId="{F32CAF89-41A8-4B2A-A48D-31A6B77F13B0}" type="sibTrans" cxnId="{2DD0E889-4AB3-4931-B085-1617571DB89B}">
      <dgm:prSet/>
      <dgm:spPr/>
      <dgm:t>
        <a:bodyPr/>
        <a:lstStyle/>
        <a:p>
          <a:endParaRPr lang="en-US"/>
        </a:p>
      </dgm:t>
    </dgm:pt>
    <dgm:pt modelId="{51BC396F-22F6-4BD6-A8DA-59ABECAFF08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 dirty="0"/>
        </a:p>
      </dgm:t>
    </dgm:pt>
    <dgm:pt modelId="{7B2EC968-C27B-4BA5-9839-ED1610BBB8A1}" type="sibTrans" cxnId="{BA659C52-716C-4359-B2B2-24FFB74CBC78}">
      <dgm:prSet/>
      <dgm:spPr/>
      <dgm:t>
        <a:bodyPr/>
        <a:lstStyle/>
        <a:p>
          <a:endParaRPr lang="en-US"/>
        </a:p>
      </dgm:t>
    </dgm:pt>
    <dgm:pt modelId="{B83FE6E7-391F-4777-9AAD-F90F163604BA}" type="parTrans" cxnId="{BA659C52-716C-4359-B2B2-24FFB74CBC78}">
      <dgm:prSet/>
      <dgm:spPr/>
      <dgm:t>
        <a:bodyPr/>
        <a:lstStyle/>
        <a:p>
          <a:endParaRPr lang="en-US"/>
        </a:p>
      </dgm:t>
    </dgm:pt>
    <dgm:pt modelId="{5755ED08-8184-4578-A56F-EC46100EA709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47970883-790A-43B9-8880-5E4ACBE5F9BC}" type="parTrans" cxnId="{F363E06E-88C0-4A33-92CB-A97A26CCFE57}">
      <dgm:prSet/>
      <dgm:spPr/>
      <dgm:t>
        <a:bodyPr/>
        <a:lstStyle/>
        <a:p>
          <a:endParaRPr lang="en-US"/>
        </a:p>
      </dgm:t>
    </dgm:pt>
    <dgm:pt modelId="{CEEE723A-A268-4B6A-B4FF-D55267AE2B92}" type="sibTrans" cxnId="{F363E06E-88C0-4A33-92CB-A97A26CCFE57}">
      <dgm:prSet/>
      <dgm:spPr/>
      <dgm:t>
        <a:bodyPr/>
        <a:lstStyle/>
        <a:p>
          <a:endParaRPr lang="en-US"/>
        </a:p>
      </dgm:t>
    </dgm:pt>
    <dgm:pt modelId="{D762BFD9-78EC-4590-81B1-8A27D65D883C}">
      <dgm:prSet custT="1"/>
      <dgm:spPr/>
      <dgm:t>
        <a:bodyPr/>
        <a:lstStyle/>
        <a:p>
          <a:r>
            <a:rPr lang="en-US" sz="1400" dirty="0" smtClean="0">
              <a:solidFill>
                <a:schemeClr val="tx2">
                  <a:lumMod val="10000"/>
                </a:schemeClr>
              </a:solidFill>
            </a:rPr>
            <a:t>Shared training programs</a:t>
          </a:r>
          <a:endParaRPr lang="en-US" sz="1400" dirty="0">
            <a:solidFill>
              <a:schemeClr val="tx2">
                <a:lumMod val="10000"/>
              </a:schemeClr>
            </a:solidFill>
          </a:endParaRPr>
        </a:p>
      </dgm:t>
    </dgm:pt>
    <dgm:pt modelId="{B01259F6-4B90-42DD-A5FF-143C4D8B0287}" type="parTrans" cxnId="{2D76A672-AC4B-4203-8B56-576942601221}">
      <dgm:prSet/>
      <dgm:spPr/>
      <dgm:t>
        <a:bodyPr/>
        <a:lstStyle/>
        <a:p>
          <a:endParaRPr lang="en-US"/>
        </a:p>
      </dgm:t>
    </dgm:pt>
    <dgm:pt modelId="{3FEB0046-220A-4C57-85AF-1513FC0BFFED}" type="sibTrans" cxnId="{2D76A672-AC4B-4203-8B56-576942601221}">
      <dgm:prSet/>
      <dgm:spPr/>
      <dgm:t>
        <a:bodyPr/>
        <a:lstStyle/>
        <a:p>
          <a:endParaRPr lang="en-US"/>
        </a:p>
      </dgm:t>
    </dgm:pt>
    <dgm:pt modelId="{06B61564-E887-44A8-8DAF-44FADC825E19}" type="pres">
      <dgm:prSet presAssocID="{6026326E-2B7A-43AA-830F-08156B0FA0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3858C3-F736-4674-BC5F-173536ABEE62}" type="pres">
      <dgm:prSet presAssocID="{B6212F69-BEB1-4625-93D6-AFBBD74F7E04}" presName="composite" presStyleCnt="0"/>
      <dgm:spPr/>
    </dgm:pt>
    <dgm:pt modelId="{1D380074-068C-431F-8504-C04375CC8CB6}" type="pres">
      <dgm:prSet presAssocID="{B6212F69-BEB1-4625-93D6-AFBBD74F7E0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D288D-F1E6-48D0-93A7-EFB1AF003677}" type="pres">
      <dgm:prSet presAssocID="{B6212F69-BEB1-4625-93D6-AFBBD74F7E04}" presName="descendantText" presStyleLbl="alignAcc1" presStyleIdx="0" presStyleCnt="4" custLinFactNeighborX="-1135" custLinFactNeighborY="1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9B1AC-4527-471C-95A8-312C8F94C574}" type="pres">
      <dgm:prSet presAssocID="{BC328003-738C-499B-B46E-2D0E02944266}" presName="sp" presStyleCnt="0"/>
      <dgm:spPr/>
    </dgm:pt>
    <dgm:pt modelId="{14BEBC11-50DB-47C7-9D5E-124C0C2A078D}" type="pres">
      <dgm:prSet presAssocID="{10B48C45-B80A-4D80-B7E6-50FE56E47807}" presName="composite" presStyleCnt="0"/>
      <dgm:spPr/>
    </dgm:pt>
    <dgm:pt modelId="{69E156BC-797E-4FE6-AF92-0F943F81D4A1}" type="pres">
      <dgm:prSet presAssocID="{10B48C45-B80A-4D80-B7E6-50FE56E4780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F8F3D-93CF-425C-A9BC-9F424586C49B}" type="pres">
      <dgm:prSet presAssocID="{10B48C45-B80A-4D80-B7E6-50FE56E47807}" presName="descendantText" presStyleLbl="alignAcc1" presStyleIdx="1" presStyleCnt="4" custLinFactNeighborX="-342" custLinFactNeighborY="-27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81C85-8F6D-47A1-A8CE-E0F6B4D5EAC8}" type="pres">
      <dgm:prSet presAssocID="{B25F53FC-C4EF-41F3-BCF2-76481FA3BBEB}" presName="sp" presStyleCnt="0"/>
      <dgm:spPr/>
    </dgm:pt>
    <dgm:pt modelId="{D521B80C-A487-4462-B449-1196C554D353}" type="pres">
      <dgm:prSet presAssocID="{51BC396F-22F6-4BD6-A8DA-59ABECAFF080}" presName="composite" presStyleCnt="0"/>
      <dgm:spPr/>
    </dgm:pt>
    <dgm:pt modelId="{C3C79A90-ED85-465D-8433-43E93B9FC1CE}" type="pres">
      <dgm:prSet presAssocID="{51BC396F-22F6-4BD6-A8DA-59ABECAFF08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68C20-8492-4F35-AF69-72D8B6ECCE98}" type="pres">
      <dgm:prSet presAssocID="{51BC396F-22F6-4BD6-A8DA-59ABECAFF080}" presName="descendantText" presStyleLbl="alignAcc1" presStyleIdx="2" presStyleCnt="4" custScaleY="123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D2A79-54A4-45C0-90E1-AEB30EA624F3}" type="pres">
      <dgm:prSet presAssocID="{7B2EC968-C27B-4BA5-9839-ED1610BBB8A1}" presName="sp" presStyleCnt="0"/>
      <dgm:spPr/>
    </dgm:pt>
    <dgm:pt modelId="{5C8732C6-0B78-432C-A483-40EC5267CDDF}" type="pres">
      <dgm:prSet presAssocID="{5755ED08-8184-4578-A56F-EC46100EA709}" presName="composite" presStyleCnt="0"/>
      <dgm:spPr/>
    </dgm:pt>
    <dgm:pt modelId="{B435BA65-79A4-4622-BAEB-554616C472E0}" type="pres">
      <dgm:prSet presAssocID="{5755ED08-8184-4578-A56F-EC46100EA70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98ACA-11BE-4207-93F2-9446F2FD92F8}" type="pres">
      <dgm:prSet presAssocID="{5755ED08-8184-4578-A56F-EC46100EA70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1E05C8-F2DE-4920-B055-AF1F11943D11}" type="presOf" srcId="{51BC396F-22F6-4BD6-A8DA-59ABECAFF080}" destId="{C3C79A90-ED85-465D-8433-43E93B9FC1CE}" srcOrd="0" destOrd="0" presId="urn:microsoft.com/office/officeart/2005/8/layout/chevron2"/>
    <dgm:cxn modelId="{F363E06E-88C0-4A33-92CB-A97A26CCFE57}" srcId="{6026326E-2B7A-43AA-830F-08156B0FA06F}" destId="{5755ED08-8184-4578-A56F-EC46100EA709}" srcOrd="3" destOrd="0" parTransId="{47970883-790A-43B9-8880-5E4ACBE5F9BC}" sibTransId="{CEEE723A-A268-4B6A-B4FF-D55267AE2B92}"/>
    <dgm:cxn modelId="{7727A05A-5405-40E9-8500-392BA33BD01B}" srcId="{B6212F69-BEB1-4625-93D6-AFBBD74F7E04}" destId="{F292FCDF-E7AA-4E78-830B-EC7619FB067C}" srcOrd="0" destOrd="0" parTransId="{D470FE9C-3498-4A80-BA04-B14573BE950E}" sibTransId="{1A7FDF2E-61A5-4757-982B-264C321B95B9}"/>
    <dgm:cxn modelId="{8A52A72B-0ED7-4712-AE9B-E362359375F9}" srcId="{6026326E-2B7A-43AA-830F-08156B0FA06F}" destId="{10B48C45-B80A-4D80-B7E6-50FE56E47807}" srcOrd="1" destOrd="0" parTransId="{F79DCC9F-39CF-41EC-AC3A-27200A599C13}" sibTransId="{B25F53FC-C4EF-41F3-BCF2-76481FA3BBEB}"/>
    <dgm:cxn modelId="{2DD0E889-4AB3-4931-B085-1617571DB89B}" srcId="{51BC396F-22F6-4BD6-A8DA-59ABECAFF080}" destId="{6AAF1972-03CA-43B9-A6E4-B42346737189}" srcOrd="0" destOrd="0" parTransId="{28DF534B-42D1-4C69-91B5-214241806947}" sibTransId="{F32CAF89-41A8-4B2A-A48D-31A6B77F13B0}"/>
    <dgm:cxn modelId="{BA659C52-716C-4359-B2B2-24FFB74CBC78}" srcId="{6026326E-2B7A-43AA-830F-08156B0FA06F}" destId="{51BC396F-22F6-4BD6-A8DA-59ABECAFF080}" srcOrd="2" destOrd="0" parTransId="{B83FE6E7-391F-4777-9AAD-F90F163604BA}" sibTransId="{7B2EC968-C27B-4BA5-9839-ED1610BBB8A1}"/>
    <dgm:cxn modelId="{0939D87B-AAAB-4042-A3AD-7C3BE439719B}" type="presOf" srcId="{6AAF1972-03CA-43B9-A6E4-B42346737189}" destId="{2BC68C20-8492-4F35-AF69-72D8B6ECCE98}" srcOrd="0" destOrd="0" presId="urn:microsoft.com/office/officeart/2005/8/layout/chevron2"/>
    <dgm:cxn modelId="{6E09EA01-9514-4D01-BEC6-F375BBADF1E0}" type="presOf" srcId="{5755ED08-8184-4578-A56F-EC46100EA709}" destId="{B435BA65-79A4-4622-BAEB-554616C472E0}" srcOrd="0" destOrd="0" presId="urn:microsoft.com/office/officeart/2005/8/layout/chevron2"/>
    <dgm:cxn modelId="{2D76A672-AC4B-4203-8B56-576942601221}" srcId="{5755ED08-8184-4578-A56F-EC46100EA709}" destId="{D762BFD9-78EC-4590-81B1-8A27D65D883C}" srcOrd="0" destOrd="0" parTransId="{B01259F6-4B90-42DD-A5FF-143C4D8B0287}" sibTransId="{3FEB0046-220A-4C57-85AF-1513FC0BFFED}"/>
    <dgm:cxn modelId="{996A6984-A91F-47C2-935A-077017CA399B}" srcId="{10B48C45-B80A-4D80-B7E6-50FE56E47807}" destId="{AE734F7B-1779-4A33-88CF-CFD8C84C37AA}" srcOrd="0" destOrd="0" parTransId="{5B9A7D9C-C7DE-4E07-B0E7-075D6FE17971}" sibTransId="{D29F9AB9-43BD-4B74-B85F-1D823DFFCD55}"/>
    <dgm:cxn modelId="{09697454-6AA6-45C0-BCC7-4C8051EEBDF5}" type="presOf" srcId="{D762BFD9-78EC-4590-81B1-8A27D65D883C}" destId="{D1D98ACA-11BE-4207-93F2-9446F2FD92F8}" srcOrd="0" destOrd="0" presId="urn:microsoft.com/office/officeart/2005/8/layout/chevron2"/>
    <dgm:cxn modelId="{ABA7BF4E-9231-4EC3-8503-606DA9F58D94}" type="presOf" srcId="{B6212F69-BEB1-4625-93D6-AFBBD74F7E04}" destId="{1D380074-068C-431F-8504-C04375CC8CB6}" srcOrd="0" destOrd="0" presId="urn:microsoft.com/office/officeart/2005/8/layout/chevron2"/>
    <dgm:cxn modelId="{297C3B6D-B61D-4D6F-B251-2DFC2AB02B1D}" srcId="{6026326E-2B7A-43AA-830F-08156B0FA06F}" destId="{B6212F69-BEB1-4625-93D6-AFBBD74F7E04}" srcOrd="0" destOrd="0" parTransId="{2D32DCDE-44C6-4567-9DBF-2380040A8AE6}" sibTransId="{BC328003-738C-499B-B46E-2D0E02944266}"/>
    <dgm:cxn modelId="{0A18B1C4-123C-465C-A7FE-51654E0A43BC}" type="presOf" srcId="{AE734F7B-1779-4A33-88CF-CFD8C84C37AA}" destId="{61AF8F3D-93CF-425C-A9BC-9F424586C49B}" srcOrd="0" destOrd="0" presId="urn:microsoft.com/office/officeart/2005/8/layout/chevron2"/>
    <dgm:cxn modelId="{A830A4E0-3DD9-47FF-B1BF-390551A803A6}" type="presOf" srcId="{F292FCDF-E7AA-4E78-830B-EC7619FB067C}" destId="{79BD288D-F1E6-48D0-93A7-EFB1AF003677}" srcOrd="0" destOrd="0" presId="urn:microsoft.com/office/officeart/2005/8/layout/chevron2"/>
    <dgm:cxn modelId="{355F9041-7D3C-49F5-961E-985170263BE3}" type="presOf" srcId="{6026326E-2B7A-43AA-830F-08156B0FA06F}" destId="{06B61564-E887-44A8-8DAF-44FADC825E19}" srcOrd="0" destOrd="0" presId="urn:microsoft.com/office/officeart/2005/8/layout/chevron2"/>
    <dgm:cxn modelId="{98E1F9D1-93E6-4409-8700-D965FF19C7B1}" type="presOf" srcId="{10B48C45-B80A-4D80-B7E6-50FE56E47807}" destId="{69E156BC-797E-4FE6-AF92-0F943F81D4A1}" srcOrd="0" destOrd="0" presId="urn:microsoft.com/office/officeart/2005/8/layout/chevron2"/>
    <dgm:cxn modelId="{F57A7565-AFE5-45E7-B0DA-5A1D7A1FC412}" type="presParOf" srcId="{06B61564-E887-44A8-8DAF-44FADC825E19}" destId="{583858C3-F736-4674-BC5F-173536ABEE62}" srcOrd="0" destOrd="0" presId="urn:microsoft.com/office/officeart/2005/8/layout/chevron2"/>
    <dgm:cxn modelId="{3E23229B-2473-49C7-8D94-35E7D39DBED6}" type="presParOf" srcId="{583858C3-F736-4674-BC5F-173536ABEE62}" destId="{1D380074-068C-431F-8504-C04375CC8CB6}" srcOrd="0" destOrd="0" presId="urn:microsoft.com/office/officeart/2005/8/layout/chevron2"/>
    <dgm:cxn modelId="{4E4A405A-67C2-4341-919D-4BB2F9591880}" type="presParOf" srcId="{583858C3-F736-4674-BC5F-173536ABEE62}" destId="{79BD288D-F1E6-48D0-93A7-EFB1AF003677}" srcOrd="1" destOrd="0" presId="urn:microsoft.com/office/officeart/2005/8/layout/chevron2"/>
    <dgm:cxn modelId="{1FBF69B2-9EE5-4A67-BF11-28156571079D}" type="presParOf" srcId="{06B61564-E887-44A8-8DAF-44FADC825E19}" destId="{15C9B1AC-4527-471C-95A8-312C8F94C574}" srcOrd="1" destOrd="0" presId="urn:microsoft.com/office/officeart/2005/8/layout/chevron2"/>
    <dgm:cxn modelId="{C406AA48-70FB-4003-BA02-49ADAC508E8B}" type="presParOf" srcId="{06B61564-E887-44A8-8DAF-44FADC825E19}" destId="{14BEBC11-50DB-47C7-9D5E-124C0C2A078D}" srcOrd="2" destOrd="0" presId="urn:microsoft.com/office/officeart/2005/8/layout/chevron2"/>
    <dgm:cxn modelId="{D0E6A9AD-4C0F-43AB-84B8-5B7A576CF550}" type="presParOf" srcId="{14BEBC11-50DB-47C7-9D5E-124C0C2A078D}" destId="{69E156BC-797E-4FE6-AF92-0F943F81D4A1}" srcOrd="0" destOrd="0" presId="urn:microsoft.com/office/officeart/2005/8/layout/chevron2"/>
    <dgm:cxn modelId="{17A44024-4616-405B-ABDB-0B81FF5B4FD2}" type="presParOf" srcId="{14BEBC11-50DB-47C7-9D5E-124C0C2A078D}" destId="{61AF8F3D-93CF-425C-A9BC-9F424586C49B}" srcOrd="1" destOrd="0" presId="urn:microsoft.com/office/officeart/2005/8/layout/chevron2"/>
    <dgm:cxn modelId="{7A860F38-98C2-4C6D-8470-71E8B4A289E7}" type="presParOf" srcId="{06B61564-E887-44A8-8DAF-44FADC825E19}" destId="{44981C85-8F6D-47A1-A8CE-E0F6B4D5EAC8}" srcOrd="3" destOrd="0" presId="urn:microsoft.com/office/officeart/2005/8/layout/chevron2"/>
    <dgm:cxn modelId="{CB972281-92BB-476F-957E-C291686F5841}" type="presParOf" srcId="{06B61564-E887-44A8-8DAF-44FADC825E19}" destId="{D521B80C-A487-4462-B449-1196C554D353}" srcOrd="4" destOrd="0" presId="urn:microsoft.com/office/officeart/2005/8/layout/chevron2"/>
    <dgm:cxn modelId="{CDBA2687-99A2-450E-9EC1-E909255A8B62}" type="presParOf" srcId="{D521B80C-A487-4462-B449-1196C554D353}" destId="{C3C79A90-ED85-465D-8433-43E93B9FC1CE}" srcOrd="0" destOrd="0" presId="urn:microsoft.com/office/officeart/2005/8/layout/chevron2"/>
    <dgm:cxn modelId="{4D6AC234-67C1-42E8-87D6-B72B365871E9}" type="presParOf" srcId="{D521B80C-A487-4462-B449-1196C554D353}" destId="{2BC68C20-8492-4F35-AF69-72D8B6ECCE98}" srcOrd="1" destOrd="0" presId="urn:microsoft.com/office/officeart/2005/8/layout/chevron2"/>
    <dgm:cxn modelId="{952445C7-DF13-438A-BC13-77A573D82C33}" type="presParOf" srcId="{06B61564-E887-44A8-8DAF-44FADC825E19}" destId="{784D2A79-54A4-45C0-90E1-AEB30EA624F3}" srcOrd="5" destOrd="0" presId="urn:microsoft.com/office/officeart/2005/8/layout/chevron2"/>
    <dgm:cxn modelId="{D44AFBDA-3CA4-48C9-8354-9F1F80E5BCEB}" type="presParOf" srcId="{06B61564-E887-44A8-8DAF-44FADC825E19}" destId="{5C8732C6-0B78-432C-A483-40EC5267CDDF}" srcOrd="6" destOrd="0" presId="urn:microsoft.com/office/officeart/2005/8/layout/chevron2"/>
    <dgm:cxn modelId="{A03EE44E-A3C3-4275-A3E7-EDBF2A0248D6}" type="presParOf" srcId="{5C8732C6-0B78-432C-A483-40EC5267CDDF}" destId="{B435BA65-79A4-4622-BAEB-554616C472E0}" srcOrd="0" destOrd="0" presId="urn:microsoft.com/office/officeart/2005/8/layout/chevron2"/>
    <dgm:cxn modelId="{F1EB49AD-D137-4291-AD9A-D099F6924141}" type="presParOf" srcId="{5C8732C6-0B78-432C-A483-40EC5267CDDF}" destId="{D1D98ACA-11BE-4207-93F2-9446F2FD92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526A7-D3C9-4756-BDE8-0C0E4A0D1EE8}">
      <dsp:nvSpPr>
        <dsp:cNvPr id="0" name=""/>
        <dsp:cNvSpPr/>
      </dsp:nvSpPr>
      <dsp:spPr>
        <a:xfrm>
          <a:off x="1169542" y="240279"/>
          <a:ext cx="3588971" cy="3588971"/>
        </a:xfrm>
        <a:prstGeom prst="blockArc">
          <a:avLst>
            <a:gd name="adj1" fmla="val 12683858"/>
            <a:gd name="adj2" fmla="val 16148443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20D76-85FA-42E0-B5A6-4D50F86DD42E}">
      <dsp:nvSpPr>
        <dsp:cNvPr id="0" name=""/>
        <dsp:cNvSpPr/>
      </dsp:nvSpPr>
      <dsp:spPr>
        <a:xfrm>
          <a:off x="1008107" y="432056"/>
          <a:ext cx="3960753" cy="3588971"/>
        </a:xfrm>
        <a:prstGeom prst="blockArc">
          <a:avLst>
            <a:gd name="adj1" fmla="val 10030795"/>
            <a:gd name="adj2" fmla="val 12669623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39763-F5D5-446F-8D25-2EE000254F35}">
      <dsp:nvSpPr>
        <dsp:cNvPr id="0" name=""/>
        <dsp:cNvSpPr/>
      </dsp:nvSpPr>
      <dsp:spPr>
        <a:xfrm>
          <a:off x="1080128" y="648067"/>
          <a:ext cx="3588971" cy="3588971"/>
        </a:xfrm>
        <a:prstGeom prst="blockArc">
          <a:avLst>
            <a:gd name="adj1" fmla="val 6998276"/>
            <a:gd name="adj2" fmla="val 10072431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12F5D-4D08-47B5-8F28-80BF4A3CCC36}">
      <dsp:nvSpPr>
        <dsp:cNvPr id="0" name=""/>
        <dsp:cNvSpPr/>
      </dsp:nvSpPr>
      <dsp:spPr>
        <a:xfrm>
          <a:off x="1368134" y="648090"/>
          <a:ext cx="3588971" cy="3588971"/>
        </a:xfrm>
        <a:prstGeom prst="blockArc">
          <a:avLst>
            <a:gd name="adj1" fmla="val 3508054"/>
            <a:gd name="adj2" fmla="val 7073832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77789-AEB0-46A6-8E58-1041648CFF48}">
      <dsp:nvSpPr>
        <dsp:cNvPr id="0" name=""/>
        <dsp:cNvSpPr/>
      </dsp:nvSpPr>
      <dsp:spPr>
        <a:xfrm>
          <a:off x="1722472" y="651296"/>
          <a:ext cx="3588971" cy="3588971"/>
        </a:xfrm>
        <a:prstGeom prst="blockArc">
          <a:avLst>
            <a:gd name="adj1" fmla="val 794332"/>
            <a:gd name="adj2" fmla="val 3640375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5C0BE-9255-4E0D-A8FE-80FF9D1E433D}">
      <dsp:nvSpPr>
        <dsp:cNvPr id="0" name=""/>
        <dsp:cNvSpPr/>
      </dsp:nvSpPr>
      <dsp:spPr>
        <a:xfrm>
          <a:off x="1369211" y="649437"/>
          <a:ext cx="3867475" cy="3588971"/>
        </a:xfrm>
        <a:prstGeom prst="blockArc">
          <a:avLst>
            <a:gd name="adj1" fmla="val 19314802"/>
            <a:gd name="adj2" fmla="val 455094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37403-92BC-49BE-8F59-AE0DCCDBF017}">
      <dsp:nvSpPr>
        <dsp:cNvPr id="0" name=""/>
        <dsp:cNvSpPr/>
      </dsp:nvSpPr>
      <dsp:spPr>
        <a:xfrm>
          <a:off x="1584170" y="360046"/>
          <a:ext cx="3588971" cy="3588971"/>
        </a:xfrm>
        <a:prstGeom prst="blockArc">
          <a:avLst>
            <a:gd name="adj1" fmla="val 16240598"/>
            <a:gd name="adj2" fmla="val 19715970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EF714-AEBD-4FF5-83C3-08EA6F45B16C}">
      <dsp:nvSpPr>
        <dsp:cNvPr id="0" name=""/>
        <dsp:cNvSpPr/>
      </dsp:nvSpPr>
      <dsp:spPr>
        <a:xfrm>
          <a:off x="2160234" y="1368168"/>
          <a:ext cx="1939202" cy="1635786"/>
        </a:xfrm>
        <a:prstGeom prst="ellipse">
          <a:avLst/>
        </a:prstGeom>
        <a:gradFill flip="none" rotWithShape="1">
          <a:gsLst>
            <a:gs pos="0">
              <a:srgbClr val="F7BDA4"/>
            </a:gs>
            <a:gs pos="50000">
              <a:srgbClr val="F5B195">
                <a:lumMod val="95000"/>
                <a:lumOff val="5000"/>
              </a:srgbClr>
            </a:gs>
            <a:gs pos="100000">
              <a:srgbClr val="F8A581">
                <a:lumMod val="95000"/>
                <a:lumOff val="5000"/>
              </a:srgbClr>
            </a:gs>
          </a:gsLst>
          <a:path path="circle">
            <a:fillToRect r="100000" b="100000"/>
          </a:path>
          <a:tileRect l="-100000" t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02060"/>
              </a:solidFill>
            </a:rPr>
            <a:t>Professional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02060"/>
              </a:solidFill>
            </a:rPr>
            <a:t>Barriers</a:t>
          </a:r>
          <a:endParaRPr lang="en-GB" sz="1600" b="1" kern="1200" dirty="0">
            <a:solidFill>
              <a:srgbClr val="002060"/>
            </a:solidFill>
          </a:endParaRPr>
        </a:p>
      </dsp:txBody>
      <dsp:txXfrm>
        <a:off x="2444224" y="1607723"/>
        <a:ext cx="1371222" cy="1156676"/>
      </dsp:txXfrm>
    </dsp:sp>
    <dsp:sp modelId="{D702F14A-BD56-4EEA-81A2-FD65D7291556}">
      <dsp:nvSpPr>
        <dsp:cNvPr id="0" name=""/>
        <dsp:cNvSpPr/>
      </dsp:nvSpPr>
      <dsp:spPr>
        <a:xfrm>
          <a:off x="2232251" y="0"/>
          <a:ext cx="1655621" cy="9719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Perceived ‘threat’</a:t>
          </a:r>
          <a:endParaRPr lang="en-GB" sz="1200" b="1" kern="1200" dirty="0"/>
        </a:p>
      </dsp:txBody>
      <dsp:txXfrm>
        <a:off x="2474711" y="142346"/>
        <a:ext cx="1170701" cy="687304"/>
      </dsp:txXfrm>
    </dsp:sp>
    <dsp:sp modelId="{100EAAA8-83DA-49FC-B92C-E187196BB14D}">
      <dsp:nvSpPr>
        <dsp:cNvPr id="0" name=""/>
        <dsp:cNvSpPr/>
      </dsp:nvSpPr>
      <dsp:spPr>
        <a:xfrm>
          <a:off x="3711547" y="842645"/>
          <a:ext cx="1659091" cy="9719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 </a:t>
          </a:r>
          <a:r>
            <a:rPr lang="en-GB" sz="1100" b="1" kern="1200" dirty="0" smtClean="0"/>
            <a:t>RNA’s do not fit into specialist clinical areas</a:t>
          </a:r>
          <a:endParaRPr lang="en-GB" sz="1100" b="1" kern="1200" dirty="0"/>
        </a:p>
      </dsp:txBody>
      <dsp:txXfrm>
        <a:off x="3954515" y="984991"/>
        <a:ext cx="1173155" cy="687304"/>
      </dsp:txXfrm>
    </dsp:sp>
    <dsp:sp modelId="{CA5FD203-F722-45B9-8D96-B0C289324810}">
      <dsp:nvSpPr>
        <dsp:cNvPr id="0" name=""/>
        <dsp:cNvSpPr/>
      </dsp:nvSpPr>
      <dsp:spPr>
        <a:xfrm>
          <a:off x="4104456" y="2160237"/>
          <a:ext cx="1591751" cy="9719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latin typeface="+mn-lt"/>
            </a:rPr>
            <a:t>Financial expense</a:t>
          </a:r>
          <a:endParaRPr lang="en-GB" sz="1200" b="1" kern="1200" dirty="0">
            <a:latin typeface="+mn-lt"/>
          </a:endParaRPr>
        </a:p>
      </dsp:txBody>
      <dsp:txXfrm>
        <a:off x="4337563" y="2302583"/>
        <a:ext cx="1125537" cy="687304"/>
      </dsp:txXfrm>
    </dsp:sp>
    <dsp:sp modelId="{86F1FE67-8724-4BDA-B4DB-BB8CD3B0DDD6}">
      <dsp:nvSpPr>
        <dsp:cNvPr id="0" name=""/>
        <dsp:cNvSpPr/>
      </dsp:nvSpPr>
      <dsp:spPr>
        <a:xfrm>
          <a:off x="3214166" y="3291287"/>
          <a:ext cx="1670443" cy="9719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Similar to enrolled nurses – nothing new</a:t>
          </a:r>
          <a:endParaRPr lang="en-GB" sz="1100" b="1" kern="1200" dirty="0"/>
        </a:p>
      </dsp:txBody>
      <dsp:txXfrm>
        <a:off x="3458797" y="3433633"/>
        <a:ext cx="1181181" cy="687304"/>
      </dsp:txXfrm>
    </dsp:sp>
    <dsp:sp modelId="{44EE5424-5AF5-45B0-98BE-B3525E1E574B}">
      <dsp:nvSpPr>
        <dsp:cNvPr id="0" name=""/>
        <dsp:cNvSpPr/>
      </dsp:nvSpPr>
      <dsp:spPr>
        <a:xfrm>
          <a:off x="1530723" y="3346613"/>
          <a:ext cx="1550480" cy="9719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Lack of understanding of their purpose “cheap nurses</a:t>
          </a:r>
          <a:r>
            <a:rPr lang="en-GB" sz="700" kern="1200" dirty="0" smtClean="0"/>
            <a:t>”</a:t>
          </a:r>
          <a:endParaRPr lang="en-GB" sz="700" kern="1200" dirty="0"/>
        </a:p>
      </dsp:txBody>
      <dsp:txXfrm>
        <a:off x="1757786" y="3488959"/>
        <a:ext cx="1096354" cy="687304"/>
      </dsp:txXfrm>
    </dsp:sp>
    <dsp:sp modelId="{5B901771-9DD2-4F5E-9F9F-D13AD48D3FBD}">
      <dsp:nvSpPr>
        <dsp:cNvPr id="0" name=""/>
        <dsp:cNvSpPr/>
      </dsp:nvSpPr>
      <dsp:spPr>
        <a:xfrm>
          <a:off x="535965" y="2143484"/>
          <a:ext cx="1677267" cy="9719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NMC recognition and registration cause for concern</a:t>
          </a:r>
          <a:endParaRPr lang="en-GB" sz="1100" b="1" kern="1200" dirty="0"/>
        </a:p>
      </dsp:txBody>
      <dsp:txXfrm>
        <a:off x="781595" y="2285830"/>
        <a:ext cx="1186007" cy="687304"/>
      </dsp:txXfrm>
    </dsp:sp>
    <dsp:sp modelId="{011BD670-134B-4A74-A84B-643B45E37204}">
      <dsp:nvSpPr>
        <dsp:cNvPr id="0" name=""/>
        <dsp:cNvSpPr/>
      </dsp:nvSpPr>
      <dsp:spPr>
        <a:xfrm>
          <a:off x="727263" y="842644"/>
          <a:ext cx="1714660" cy="9719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Nobody had done it before – It was just another pilot</a:t>
          </a:r>
          <a:endParaRPr lang="en-GB" sz="1100" b="1" kern="1200" dirty="0"/>
        </a:p>
      </dsp:txBody>
      <dsp:txXfrm>
        <a:off x="978369" y="984990"/>
        <a:ext cx="1212448" cy="687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32825-5E63-409D-A81E-EAE69B30030D}">
      <dsp:nvSpPr>
        <dsp:cNvPr id="0" name=""/>
        <dsp:cNvSpPr/>
      </dsp:nvSpPr>
      <dsp:spPr>
        <a:xfrm>
          <a:off x="1538347" y="422223"/>
          <a:ext cx="2899969" cy="2899969"/>
        </a:xfrm>
        <a:prstGeom prst="blockArc">
          <a:avLst>
            <a:gd name="adj1" fmla="val 12600000"/>
            <a:gd name="adj2" fmla="val 16200000"/>
            <a:gd name="adj3" fmla="val 45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39763-F5D5-446F-8D25-2EE000254F35}">
      <dsp:nvSpPr>
        <dsp:cNvPr id="0" name=""/>
        <dsp:cNvSpPr/>
      </dsp:nvSpPr>
      <dsp:spPr>
        <a:xfrm>
          <a:off x="1538347" y="422223"/>
          <a:ext cx="2899969" cy="2899969"/>
        </a:xfrm>
        <a:prstGeom prst="blockArc">
          <a:avLst>
            <a:gd name="adj1" fmla="val 9000000"/>
            <a:gd name="adj2" fmla="val 12600000"/>
            <a:gd name="adj3" fmla="val 45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12F5D-4D08-47B5-8F28-80BF4A3CCC36}">
      <dsp:nvSpPr>
        <dsp:cNvPr id="0" name=""/>
        <dsp:cNvSpPr/>
      </dsp:nvSpPr>
      <dsp:spPr>
        <a:xfrm>
          <a:off x="1538347" y="422223"/>
          <a:ext cx="2899969" cy="2899969"/>
        </a:xfrm>
        <a:prstGeom prst="blockArc">
          <a:avLst>
            <a:gd name="adj1" fmla="val 5400000"/>
            <a:gd name="adj2" fmla="val 9000000"/>
            <a:gd name="adj3" fmla="val 45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77789-AEB0-46A6-8E58-1041648CFF48}">
      <dsp:nvSpPr>
        <dsp:cNvPr id="0" name=""/>
        <dsp:cNvSpPr/>
      </dsp:nvSpPr>
      <dsp:spPr>
        <a:xfrm>
          <a:off x="1538347" y="422223"/>
          <a:ext cx="2899969" cy="2899969"/>
        </a:xfrm>
        <a:prstGeom prst="blockArc">
          <a:avLst>
            <a:gd name="adj1" fmla="val 1800000"/>
            <a:gd name="adj2" fmla="val 5400000"/>
            <a:gd name="adj3" fmla="val 45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5C0BE-9255-4E0D-A8FE-80FF9D1E433D}">
      <dsp:nvSpPr>
        <dsp:cNvPr id="0" name=""/>
        <dsp:cNvSpPr/>
      </dsp:nvSpPr>
      <dsp:spPr>
        <a:xfrm>
          <a:off x="1538347" y="422223"/>
          <a:ext cx="2899969" cy="2899969"/>
        </a:xfrm>
        <a:prstGeom prst="blockArc">
          <a:avLst>
            <a:gd name="adj1" fmla="val 19800000"/>
            <a:gd name="adj2" fmla="val 1800000"/>
            <a:gd name="adj3" fmla="val 45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37403-92BC-49BE-8F59-AE0DCCDBF017}">
      <dsp:nvSpPr>
        <dsp:cNvPr id="0" name=""/>
        <dsp:cNvSpPr/>
      </dsp:nvSpPr>
      <dsp:spPr>
        <a:xfrm>
          <a:off x="1538347" y="422223"/>
          <a:ext cx="2899969" cy="2899969"/>
        </a:xfrm>
        <a:prstGeom prst="blockArc">
          <a:avLst>
            <a:gd name="adj1" fmla="val 16200000"/>
            <a:gd name="adj2" fmla="val 19800000"/>
            <a:gd name="adj3" fmla="val 45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EF714-AEBD-4FF5-83C3-08EA6F45B16C}">
      <dsp:nvSpPr>
        <dsp:cNvPr id="0" name=""/>
        <dsp:cNvSpPr/>
      </dsp:nvSpPr>
      <dsp:spPr>
        <a:xfrm>
          <a:off x="2323280" y="1126570"/>
          <a:ext cx="1298640" cy="1298640"/>
        </a:xfrm>
        <a:prstGeom prst="ellipse">
          <a:avLst/>
        </a:prstGeom>
        <a:gradFill flip="none" rotWithShape="1">
          <a:gsLst>
            <a:gs pos="0">
              <a:srgbClr val="FFDD9C">
                <a:lumMod val="90000"/>
                <a:lumOff val="10000"/>
              </a:srgbClr>
            </a:gs>
            <a:gs pos="50000">
              <a:srgbClr val="FFD78E">
                <a:lumMod val="95000"/>
                <a:lumOff val="5000"/>
              </a:srgbClr>
            </a:gs>
            <a:gs pos="100000">
              <a:srgbClr val="FFD479">
                <a:lumMod val="95000"/>
                <a:lumOff val="5000"/>
              </a:srgbClr>
            </a:gs>
          </a:gsLst>
          <a:path path="circle">
            <a:fillToRect r="100000" b="100000"/>
          </a:path>
          <a:tileRect l="-100000" t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bg2">
                  <a:lumMod val="10000"/>
                </a:schemeClr>
              </a:solidFill>
            </a:rPr>
            <a:t>TNA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bg2">
                  <a:lumMod val="10000"/>
                </a:schemeClr>
              </a:solidFill>
            </a:rPr>
            <a:t>Education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bg2">
                  <a:lumMod val="10000"/>
                </a:schemeClr>
              </a:solidFill>
            </a:rPr>
            <a:t>1:18 ratio</a:t>
          </a:r>
          <a:endParaRPr lang="en-GB" sz="1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513461" y="1316751"/>
        <a:ext cx="918278" cy="918278"/>
      </dsp:txXfrm>
    </dsp:sp>
    <dsp:sp modelId="{D702F14A-BD56-4EEA-81A2-FD65D7291556}">
      <dsp:nvSpPr>
        <dsp:cNvPr id="0" name=""/>
        <dsp:cNvSpPr/>
      </dsp:nvSpPr>
      <dsp:spPr>
        <a:xfrm>
          <a:off x="2533807" y="424"/>
          <a:ext cx="909048" cy="909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tx1"/>
              </a:solidFill>
            </a:rPr>
            <a:t>Lead</a:t>
          </a:r>
          <a:r>
            <a:rPr lang="en-GB" sz="900" b="1" kern="1200" baseline="0" dirty="0" smtClean="0">
              <a:solidFill>
                <a:schemeClr val="tx1"/>
              </a:solidFill>
            </a:rPr>
            <a:t> Nurse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baseline="0" dirty="0" smtClean="0">
              <a:solidFill>
                <a:schemeClr val="tx1"/>
              </a:solidFill>
            </a:rPr>
            <a:t>Band 8a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baseline="0" dirty="0" smtClean="0">
              <a:solidFill>
                <a:schemeClr val="tx1"/>
              </a:solidFill>
            </a:rPr>
            <a:t>0.8wte</a:t>
          </a:r>
          <a:endParaRPr lang="en-GB" sz="900" b="1" kern="1200" dirty="0">
            <a:solidFill>
              <a:schemeClr val="tx1"/>
            </a:solidFill>
          </a:endParaRPr>
        </a:p>
      </dsp:txBody>
      <dsp:txXfrm>
        <a:off x="2666934" y="133551"/>
        <a:ext cx="642794" cy="642794"/>
      </dsp:txXfrm>
    </dsp:sp>
    <dsp:sp modelId="{100EAAA8-83DA-49FC-B92C-E187196BB14D}">
      <dsp:nvSpPr>
        <dsp:cNvPr id="0" name=""/>
        <dsp:cNvSpPr/>
      </dsp:nvSpPr>
      <dsp:spPr>
        <a:xfrm>
          <a:off x="3761190" y="709054"/>
          <a:ext cx="909048" cy="909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Team Leader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Band 7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2.0wte</a:t>
          </a:r>
          <a:endParaRPr lang="en-GB" sz="900" b="1" kern="1200" dirty="0"/>
        </a:p>
      </dsp:txBody>
      <dsp:txXfrm>
        <a:off x="3894317" y="842181"/>
        <a:ext cx="642794" cy="642794"/>
      </dsp:txXfrm>
    </dsp:sp>
    <dsp:sp modelId="{CA5FD203-F722-45B9-8D96-B0C289324810}">
      <dsp:nvSpPr>
        <dsp:cNvPr id="0" name=""/>
        <dsp:cNvSpPr/>
      </dsp:nvSpPr>
      <dsp:spPr>
        <a:xfrm>
          <a:off x="3761190" y="2126313"/>
          <a:ext cx="909048" cy="90904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TNA Clinical Educators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Band 6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5.0wt</a:t>
          </a:r>
          <a:r>
            <a:rPr lang="en-GB" sz="800" b="1" kern="1200" dirty="0" smtClean="0"/>
            <a:t>e</a:t>
          </a:r>
          <a:endParaRPr lang="en-GB" sz="800" b="1" kern="1200" dirty="0"/>
        </a:p>
      </dsp:txBody>
      <dsp:txXfrm>
        <a:off x="3894317" y="2259440"/>
        <a:ext cx="642794" cy="642794"/>
      </dsp:txXfrm>
    </dsp:sp>
    <dsp:sp modelId="{86F1FE67-8724-4BDA-B4DB-BB8CD3B0DDD6}">
      <dsp:nvSpPr>
        <dsp:cNvPr id="0" name=""/>
        <dsp:cNvSpPr/>
      </dsp:nvSpPr>
      <dsp:spPr>
        <a:xfrm>
          <a:off x="2533807" y="2834942"/>
          <a:ext cx="909048" cy="90904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TNA Clinical Educators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Band 5 (RNA)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2.0WTE</a:t>
          </a:r>
          <a:endParaRPr lang="en-GB" sz="900" b="1" kern="1200" dirty="0"/>
        </a:p>
      </dsp:txBody>
      <dsp:txXfrm>
        <a:off x="2666934" y="2968069"/>
        <a:ext cx="642794" cy="642794"/>
      </dsp:txXfrm>
    </dsp:sp>
    <dsp:sp modelId="{44EE5424-5AF5-45B0-98BE-B3525E1E574B}">
      <dsp:nvSpPr>
        <dsp:cNvPr id="0" name=""/>
        <dsp:cNvSpPr/>
      </dsp:nvSpPr>
      <dsp:spPr>
        <a:xfrm>
          <a:off x="1306425" y="2126313"/>
          <a:ext cx="909048" cy="909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TNA Clinical Educators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Band 4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2.0WTE</a:t>
          </a:r>
        </a:p>
      </dsp:txBody>
      <dsp:txXfrm>
        <a:off x="1439552" y="2259440"/>
        <a:ext cx="642794" cy="642794"/>
      </dsp:txXfrm>
    </dsp:sp>
    <dsp:sp modelId="{87148768-B5DF-434E-9AFB-5B3BE78CBF51}">
      <dsp:nvSpPr>
        <dsp:cNvPr id="0" name=""/>
        <dsp:cNvSpPr/>
      </dsp:nvSpPr>
      <dsp:spPr>
        <a:xfrm>
          <a:off x="1306425" y="709054"/>
          <a:ext cx="909048" cy="909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Admin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Band 3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1.2wte</a:t>
          </a:r>
          <a:endParaRPr lang="en-GB" sz="900" b="1" kern="1200" dirty="0"/>
        </a:p>
      </dsp:txBody>
      <dsp:txXfrm>
        <a:off x="1439552" y="842181"/>
        <a:ext cx="642794" cy="642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F2C23-C307-4351-88DD-9D13C628355E}">
      <dsp:nvSpPr>
        <dsp:cNvPr id="0" name=""/>
        <dsp:cNvSpPr/>
      </dsp:nvSpPr>
      <dsp:spPr>
        <a:xfrm>
          <a:off x="216002" y="0"/>
          <a:ext cx="5077414" cy="317338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4A589-A033-476B-9A89-A362A20B0CD6}">
      <dsp:nvSpPr>
        <dsp:cNvPr id="0" name=""/>
        <dsp:cNvSpPr/>
      </dsp:nvSpPr>
      <dsp:spPr>
        <a:xfrm>
          <a:off x="750857" y="2359728"/>
          <a:ext cx="116780" cy="116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3398D-EC65-4E13-8125-3531929F117D}">
      <dsp:nvSpPr>
        <dsp:cNvPr id="0" name=""/>
        <dsp:cNvSpPr/>
      </dsp:nvSpPr>
      <dsp:spPr>
        <a:xfrm>
          <a:off x="1008112" y="2448268"/>
          <a:ext cx="1464274" cy="703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8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10000"/>
                </a:schemeClr>
              </a:solidFill>
            </a:rPr>
            <a:t>HCSW in ICU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10000"/>
                </a:schemeClr>
              </a:solidFill>
            </a:rPr>
            <a:t>Orientation &amp; Induction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10000"/>
                </a:schemeClr>
              </a:solidFill>
            </a:rPr>
            <a:t>Functional skills</a:t>
          </a:r>
          <a:endParaRPr lang="en-US" sz="14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1008112" y="2448268"/>
        <a:ext cx="1464274" cy="703620"/>
      </dsp:txXfrm>
    </dsp:sp>
    <dsp:sp modelId="{2B880101-8370-4C03-AC22-72FFAD6F65BE}">
      <dsp:nvSpPr>
        <dsp:cNvPr id="0" name=""/>
        <dsp:cNvSpPr/>
      </dsp:nvSpPr>
      <dsp:spPr>
        <a:xfrm>
          <a:off x="1575936" y="1621599"/>
          <a:ext cx="203096" cy="203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92389-D7A4-4431-A4DE-9142AFA634A9}">
      <dsp:nvSpPr>
        <dsp:cNvPr id="0" name=""/>
        <dsp:cNvSpPr/>
      </dsp:nvSpPr>
      <dsp:spPr>
        <a:xfrm>
          <a:off x="1800200" y="1723147"/>
          <a:ext cx="1684920" cy="1450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1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10000"/>
                </a:schemeClr>
              </a:solidFill>
            </a:rPr>
            <a:t>HCSW Core competencies</a:t>
          </a:r>
          <a:r>
            <a:rPr lang="en-US" sz="1400" b="1" kern="1200" dirty="0" smtClean="0">
              <a:solidFill>
                <a:schemeClr val="bg1"/>
              </a:solidFill>
            </a:rPr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1800200" y="1723147"/>
        <a:ext cx="1684920" cy="1450236"/>
      </dsp:txXfrm>
    </dsp:sp>
    <dsp:sp modelId="{EEEDC3ED-B701-49F8-9D44-D68669D40230}">
      <dsp:nvSpPr>
        <dsp:cNvPr id="0" name=""/>
        <dsp:cNvSpPr/>
      </dsp:nvSpPr>
      <dsp:spPr>
        <a:xfrm>
          <a:off x="3184374" y="890643"/>
          <a:ext cx="269102" cy="269102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FA404-511B-4599-B23D-DFBDACB09597}">
      <dsp:nvSpPr>
        <dsp:cNvPr id="0" name=""/>
        <dsp:cNvSpPr/>
      </dsp:nvSpPr>
      <dsp:spPr>
        <a:xfrm>
          <a:off x="2664298" y="1212232"/>
          <a:ext cx="1614558" cy="1961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592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10000"/>
                </a:schemeClr>
              </a:solidFill>
            </a:rPr>
            <a:t>C3NN Specialist competencies </a:t>
          </a:r>
          <a:endParaRPr lang="en-US" sz="14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664298" y="1212232"/>
        <a:ext cx="1614558" cy="1961151"/>
      </dsp:txXfrm>
    </dsp:sp>
    <dsp:sp modelId="{73403F6C-2FEE-4839-A6FE-447B25220852}">
      <dsp:nvSpPr>
        <dsp:cNvPr id="0" name=""/>
        <dsp:cNvSpPr/>
      </dsp:nvSpPr>
      <dsp:spPr>
        <a:xfrm>
          <a:off x="4599955" y="518313"/>
          <a:ext cx="360496" cy="360496"/>
        </a:xfrm>
        <a:prstGeom prst="ellipse">
          <a:avLst/>
        </a:prstGeom>
        <a:solidFill>
          <a:srgbClr val="11B3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B72A4-3820-4FF8-A5C2-28C5BFA96EDB}">
      <dsp:nvSpPr>
        <dsp:cNvPr id="0" name=""/>
        <dsp:cNvSpPr/>
      </dsp:nvSpPr>
      <dsp:spPr>
        <a:xfrm>
          <a:off x="4219095" y="866895"/>
          <a:ext cx="1066257" cy="2275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020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4219095" y="866895"/>
        <a:ext cx="1066257" cy="22753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80074-068C-431F-8504-C04375CC8CB6}">
      <dsp:nvSpPr>
        <dsp:cNvPr id="0" name=""/>
        <dsp:cNvSpPr/>
      </dsp:nvSpPr>
      <dsp:spPr>
        <a:xfrm rot="5400000">
          <a:off x="-118855" y="128575"/>
          <a:ext cx="792371" cy="554660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-5400000">
        <a:off x="1" y="287049"/>
        <a:ext cx="554660" cy="237711"/>
      </dsp:txXfrm>
    </dsp:sp>
    <dsp:sp modelId="{79BD288D-F1E6-48D0-93A7-EFB1AF003677}">
      <dsp:nvSpPr>
        <dsp:cNvPr id="0" name=""/>
        <dsp:cNvSpPr/>
      </dsp:nvSpPr>
      <dsp:spPr>
        <a:xfrm rot="5400000">
          <a:off x="1183778" y="-632190"/>
          <a:ext cx="515041" cy="18144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2">
                  <a:lumMod val="10000"/>
                </a:schemeClr>
              </a:solidFill>
            </a:rPr>
            <a:t>National standards</a:t>
          </a:r>
          <a:endParaRPr lang="en-US" sz="1400" kern="1200" dirty="0">
            <a:solidFill>
              <a:schemeClr val="tx2">
                <a:lumMod val="10000"/>
              </a:schemeClr>
            </a:solidFill>
          </a:endParaRPr>
        </a:p>
      </dsp:txBody>
      <dsp:txXfrm rot="-5400000">
        <a:off x="534066" y="42664"/>
        <a:ext cx="1789324" cy="464757"/>
      </dsp:txXfrm>
    </dsp:sp>
    <dsp:sp modelId="{69E156BC-797E-4FE6-AF92-0F943F81D4A1}">
      <dsp:nvSpPr>
        <dsp:cNvPr id="0" name=""/>
        <dsp:cNvSpPr/>
      </dsp:nvSpPr>
      <dsp:spPr>
        <a:xfrm rot="5400000">
          <a:off x="-118855" y="768979"/>
          <a:ext cx="792371" cy="554660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-5400000">
        <a:off x="1" y="927453"/>
        <a:ext cx="554660" cy="237711"/>
      </dsp:txXfrm>
    </dsp:sp>
    <dsp:sp modelId="{61AF8F3D-93CF-425C-A9BC-9F424586C49B}">
      <dsp:nvSpPr>
        <dsp:cNvPr id="0" name=""/>
        <dsp:cNvSpPr/>
      </dsp:nvSpPr>
      <dsp:spPr>
        <a:xfrm rot="5400000">
          <a:off x="1198167" y="-13531"/>
          <a:ext cx="515041" cy="18144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2">
                  <a:lumMod val="10000"/>
                </a:schemeClr>
              </a:solidFill>
            </a:rPr>
            <a:t>Mapped to FCC</a:t>
          </a:r>
          <a:endParaRPr lang="en-US" sz="1400" kern="1200" dirty="0">
            <a:solidFill>
              <a:schemeClr val="tx2">
                <a:lumMod val="10000"/>
              </a:schemeClr>
            </a:solidFill>
          </a:endParaRPr>
        </a:p>
      </dsp:txBody>
      <dsp:txXfrm rot="-5400000">
        <a:off x="548455" y="661323"/>
        <a:ext cx="1789324" cy="464757"/>
      </dsp:txXfrm>
    </dsp:sp>
    <dsp:sp modelId="{C3C79A90-ED85-465D-8433-43E93B9FC1CE}">
      <dsp:nvSpPr>
        <dsp:cNvPr id="0" name=""/>
        <dsp:cNvSpPr/>
      </dsp:nvSpPr>
      <dsp:spPr>
        <a:xfrm rot="5400000">
          <a:off x="-118855" y="1469437"/>
          <a:ext cx="792371" cy="554660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-5400000">
        <a:off x="1" y="1627911"/>
        <a:ext cx="554660" cy="237711"/>
      </dsp:txXfrm>
    </dsp:sp>
    <dsp:sp modelId="{2BC68C20-8492-4F35-AF69-72D8B6ECCE98}">
      <dsp:nvSpPr>
        <dsp:cNvPr id="0" name=""/>
        <dsp:cNvSpPr/>
      </dsp:nvSpPr>
      <dsp:spPr>
        <a:xfrm rot="5400000">
          <a:off x="1144318" y="700869"/>
          <a:ext cx="635149" cy="18144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2">
                  <a:lumMod val="10000"/>
                </a:schemeClr>
              </a:solidFill>
            </a:rPr>
            <a:t>Mapped to Steps competencies</a:t>
          </a:r>
          <a:endParaRPr lang="en-US" sz="1400" kern="1200" dirty="0">
            <a:solidFill>
              <a:schemeClr val="tx2">
                <a:lumMod val="10000"/>
              </a:schemeClr>
            </a:solidFill>
          </a:endParaRPr>
        </a:p>
      </dsp:txBody>
      <dsp:txXfrm rot="-5400000">
        <a:off x="554660" y="1321533"/>
        <a:ext cx="1783461" cy="573139"/>
      </dsp:txXfrm>
    </dsp:sp>
    <dsp:sp modelId="{B435BA65-79A4-4622-BAEB-554616C472E0}">
      <dsp:nvSpPr>
        <dsp:cNvPr id="0" name=""/>
        <dsp:cNvSpPr/>
      </dsp:nvSpPr>
      <dsp:spPr>
        <a:xfrm rot="5400000">
          <a:off x="-118855" y="2109841"/>
          <a:ext cx="792371" cy="554660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1" y="2268315"/>
        <a:ext cx="554660" cy="237711"/>
      </dsp:txXfrm>
    </dsp:sp>
    <dsp:sp modelId="{D1D98ACA-11BE-4207-93F2-9446F2FD92F8}">
      <dsp:nvSpPr>
        <dsp:cNvPr id="0" name=""/>
        <dsp:cNvSpPr/>
      </dsp:nvSpPr>
      <dsp:spPr>
        <a:xfrm rot="5400000">
          <a:off x="1204372" y="1341273"/>
          <a:ext cx="515041" cy="18144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2">
                  <a:lumMod val="10000"/>
                </a:schemeClr>
              </a:solidFill>
            </a:rPr>
            <a:t>Shared training programs</a:t>
          </a:r>
          <a:endParaRPr lang="en-US" sz="1400" kern="1200" dirty="0">
            <a:solidFill>
              <a:schemeClr val="tx2">
                <a:lumMod val="10000"/>
              </a:schemeClr>
            </a:solidFill>
          </a:endParaRPr>
        </a:p>
      </dsp:txBody>
      <dsp:txXfrm rot="-5400000">
        <a:off x="554660" y="2016127"/>
        <a:ext cx="1789324" cy="464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67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91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57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008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38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374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1"/>
          <a:stretch/>
        </p:blipFill>
        <p:spPr bwMode="auto">
          <a:xfrm>
            <a:off x="-36512" y="0"/>
            <a:ext cx="9180512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36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0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53" b="74691" l="1654" r="89982">
                        <a14:foregroundMark x1="37500" y1="40715" x2="37500" y2="40715"/>
                        <a14:foregroundMark x1="35754" y1="36314" x2="39614" y2="38927"/>
                        <a14:foregroundMark x1="39614" y1="39065" x2="39614" y2="39065"/>
                        <a14:foregroundMark x1="35662" y1="56946" x2="35662" y2="56946"/>
                        <a14:foregroundMark x1="27298" y1="63961" x2="36121" y2="50757"/>
                        <a14:foregroundMark x1="27298" y1="65199" x2="42004" y2="65199"/>
                        <a14:foregroundMark x1="45772" y1="64924" x2="45772" y2="64924"/>
                        <a14:foregroundMark x1="47243" y1="64512" x2="47243" y2="64512"/>
                        <a14:foregroundMark x1="52574" y1="65750" x2="52574" y2="65750"/>
                        <a14:foregroundMark x1="53676" y1="63824" x2="53676" y2="63824"/>
                        <a14:foregroundMark x1="52574" y1="59010" x2="52574" y2="59010"/>
                        <a14:foregroundMark x1="52114" y1="54883" x2="43566" y2="64924"/>
                        <a14:foregroundMark x1="60202" y1="27373" x2="63971" y2="38927"/>
                        <a14:foregroundMark x1="65533" y1="14443" x2="73621" y2="16781"/>
                        <a14:foregroundMark x1="69577" y1="12242" x2="69577" y2="12242"/>
                        <a14:foregroundMark x1="69669" y1="64649" x2="69669" y2="64649"/>
                        <a14:foregroundMark x1="74081" y1="43879" x2="82353" y2="61761"/>
                        <a14:foregroundMark x1="73621" y1="42091" x2="73621" y2="42091"/>
                        <a14:foregroundMark x1="70221" y1="44842" x2="70221" y2="44842"/>
                        <a14:foregroundMark x1="70313" y1="44842" x2="74081" y2="43879"/>
                        <a14:foregroundMark x1="79136" y1="47455" x2="84651" y2="61348"/>
                        <a14:foregroundMark x1="79596" y1="63274" x2="74908" y2="74691"/>
                        <a14:foregroundMark x1="78493" y1="73865" x2="78493" y2="73865"/>
                        <a14:foregroundMark x1="67739" y1="72215" x2="53768" y2="70564"/>
                        <a14:foregroundMark x1="57261" y1="64512" x2="64338" y2="50069"/>
                        <a14:foregroundMark x1="59926" y1="56671" x2="63327" y2="49381"/>
                        <a14:foregroundMark x1="64246" y1="47455" x2="64246" y2="47455"/>
                        <a14:foregroundMark x1="63143" y1="47868" x2="63143" y2="47868"/>
                        <a14:foregroundMark x1="63695" y1="46355" x2="63695" y2="46355"/>
                        <a14:foregroundMark x1="26011" y1="67675" x2="27941" y2="72490"/>
                        <a14:foregroundMark x1="6801" y1="23659" x2="6801" y2="23659"/>
                        <a14:foregroundMark x1="5882" y1="30674" x2="5882" y2="30674"/>
                        <a14:foregroundMark x1="10018" y1="43191" x2="3952" y2="70702"/>
                        <a14:foregroundMark x1="10846" y1="71389" x2="23529" y2="72902"/>
                        <a14:foregroundMark x1="5607" y1="28473" x2="11213" y2="33150"/>
                        <a14:foregroundMark x1="39522" y1="72077" x2="53125" y2="72765"/>
                        <a14:foregroundMark x1="40349" y1="73315" x2="47243" y2="73453"/>
                        <a14:foregroundMark x1="66268" y1="52407" x2="66268" y2="52407"/>
                        <a14:foregroundMark x1="24449" y1="53920" x2="24449" y2="53920"/>
                        <a14:foregroundMark x1="25276" y1="59010" x2="25276" y2="59010"/>
                        <a14:foregroundMark x1="26654" y1="52820" x2="26654" y2="52820"/>
                        <a14:foregroundMark x1="3493" y1="50894" x2="3493" y2="50894"/>
                        <a14:backgroundMark x1="20496" y1="26960" x2="20496" y2="26960"/>
                        <a14:backgroundMark x1="15441" y1="11004" x2="22243" y2="20083"/>
                        <a14:backgroundMark x1="20404" y1="26135" x2="19577" y2="32600"/>
                        <a14:backgroundMark x1="21324" y1="34250" x2="29596" y2="49243"/>
                        <a14:backgroundMark x1="28585" y1="49656" x2="29044" y2="56534"/>
                        <a14:backgroundMark x1="29412" y1="55846" x2="35570" y2="48281"/>
                        <a14:backgroundMark x1="48713" y1="21320" x2="54412" y2="32325"/>
                        <a14:backgroundMark x1="54228" y1="37139" x2="52390" y2="46768"/>
                        <a14:backgroundMark x1="76654" y1="34525" x2="76654" y2="34525"/>
                        <a14:backgroundMark x1="86305" y1="60523" x2="85294" y2="70977"/>
                        <a14:backgroundMark x1="80147" y1="48143" x2="83824" y2="58459"/>
                        <a14:backgroundMark x1="83915" y1="59560" x2="83088" y2="64099"/>
                        <a14:backgroundMark x1="3309" y1="50757" x2="3309" y2="50757"/>
                        <a14:backgroundMark x1="3217" y1="54195" x2="6618" y2="43879"/>
                        <a14:backgroundMark x1="25368" y1="48006" x2="25368" y2="48006"/>
                        <a14:backgroundMark x1="25368" y1="48006" x2="25276" y2="59010"/>
                        <a14:backgroundMark x1="22702" y1="40853" x2="25276" y2="49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31" t="683" b="26233"/>
          <a:stretch/>
        </p:blipFill>
        <p:spPr bwMode="auto">
          <a:xfrm>
            <a:off x="3827044" y="69889"/>
            <a:ext cx="7020271" cy="4483716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00608" y="627534"/>
            <a:ext cx="7772400" cy="1102519"/>
          </a:xfrm>
        </p:spPr>
        <p:txBody>
          <a:bodyPr>
            <a:no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83518"/>
            <a:ext cx="8280920" cy="553665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>
                <a:latin typeface="+mj-lt"/>
              </a:rPr>
              <a:t>Introducing the Nursing Associate Programme In </a:t>
            </a:r>
          </a:p>
          <a:p>
            <a:pPr algn="l"/>
            <a:r>
              <a:rPr lang="en-GB" sz="3600" dirty="0" smtClean="0">
                <a:latin typeface="+mj-lt"/>
              </a:rPr>
              <a:t>Critical Care</a:t>
            </a:r>
          </a:p>
          <a:p>
            <a:pPr algn="l"/>
            <a:endParaRPr lang="en-GB" sz="2400" dirty="0" smtClean="0">
              <a:latin typeface="+mj-lt"/>
            </a:endParaRPr>
          </a:p>
          <a:p>
            <a:pPr algn="l"/>
            <a:r>
              <a:rPr lang="en-GB" sz="2400" b="1" dirty="0" smtClean="0">
                <a:solidFill>
                  <a:schemeClr val="tx1"/>
                </a:solidFill>
                <a:latin typeface="+mj-lt"/>
              </a:rPr>
              <a:t>Fiona Wyton </a:t>
            </a:r>
          </a:p>
          <a:p>
            <a:pPr algn="l"/>
            <a:r>
              <a:rPr lang="en-GB" sz="2400" b="1" dirty="0" smtClean="0">
                <a:solidFill>
                  <a:schemeClr val="tx1"/>
                </a:solidFill>
                <a:latin typeface="+mj-lt"/>
              </a:rPr>
              <a:t>(UHB Director of Nursing for Critical Care Services) </a:t>
            </a:r>
          </a:p>
        </p:txBody>
      </p:sp>
    </p:spTree>
    <p:extLst>
      <p:ext uri="{BB962C8B-B14F-4D97-AF65-F5344CB8AC3E}">
        <p14:creationId xmlns:p14="http://schemas.microsoft.com/office/powerpoint/2010/main" val="124030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60000" y="349631"/>
            <a:ext cx="8388464" cy="393994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Gaining trust and recognition</a:t>
            </a:r>
            <a:endParaRPr lang="en-GB" b="1" dirty="0"/>
          </a:p>
        </p:txBody>
      </p:sp>
      <p:sp>
        <p:nvSpPr>
          <p:cNvPr id="6" name="Oval 5"/>
          <p:cNvSpPr/>
          <p:nvPr/>
        </p:nvSpPr>
        <p:spPr>
          <a:xfrm>
            <a:off x="2744504" y="3003798"/>
            <a:ext cx="3600400" cy="122413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Didn’t dictate centrally but encouraged growth</a:t>
            </a:r>
            <a:endParaRPr lang="en-GB" b="1" dirty="0"/>
          </a:p>
        </p:txBody>
      </p:sp>
      <p:sp>
        <p:nvSpPr>
          <p:cNvPr id="5" name="Oval 4"/>
          <p:cNvSpPr/>
          <p:nvPr/>
        </p:nvSpPr>
        <p:spPr>
          <a:xfrm>
            <a:off x="2740384" y="555526"/>
            <a:ext cx="3600400" cy="122413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Started small</a:t>
            </a:r>
            <a:endParaRPr lang="en-GB" b="1" dirty="0"/>
          </a:p>
        </p:txBody>
      </p:sp>
      <p:sp>
        <p:nvSpPr>
          <p:cNvPr id="3" name="Oval 2"/>
          <p:cNvSpPr/>
          <p:nvPr/>
        </p:nvSpPr>
        <p:spPr>
          <a:xfrm>
            <a:off x="755576" y="1239602"/>
            <a:ext cx="2160240" cy="216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60000"/>
                </a:schemeClr>
              </a:gs>
              <a:gs pos="80000">
                <a:schemeClr val="accent1">
                  <a:shade val="93000"/>
                  <a:satMod val="130000"/>
                  <a:alpha val="60000"/>
                </a:schemeClr>
              </a:gs>
              <a:gs pos="100000">
                <a:schemeClr val="accent1">
                  <a:shade val="94000"/>
                  <a:satMod val="135000"/>
                  <a:alpha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Dedicated TNA Clinical Education Team</a:t>
            </a:r>
            <a:endParaRPr lang="en-GB" b="1" dirty="0"/>
          </a:p>
        </p:txBody>
      </p:sp>
      <p:sp>
        <p:nvSpPr>
          <p:cNvPr id="4" name="Oval 3"/>
          <p:cNvSpPr/>
          <p:nvPr/>
        </p:nvSpPr>
        <p:spPr>
          <a:xfrm>
            <a:off x="6228184" y="1347614"/>
            <a:ext cx="2160240" cy="216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60000"/>
                </a:schemeClr>
              </a:gs>
              <a:gs pos="80000">
                <a:schemeClr val="accent1">
                  <a:shade val="93000"/>
                  <a:satMod val="130000"/>
                  <a:alpha val="60000"/>
                </a:schemeClr>
              </a:gs>
              <a:gs pos="100000">
                <a:schemeClr val="accent1">
                  <a:shade val="94000"/>
                  <a:satMod val="135000"/>
                  <a:alpha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“try one, buy one” approach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711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10847854"/>
              </p:ext>
            </p:extLst>
          </p:nvPr>
        </p:nvGraphicFramePr>
        <p:xfrm>
          <a:off x="1331640" y="123478"/>
          <a:ext cx="6096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394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2353" t="1571" r="-1" b="24477"/>
          <a:stretch/>
        </p:blipFill>
        <p:spPr>
          <a:xfrm>
            <a:off x="-252536" y="0"/>
            <a:ext cx="9396536" cy="4572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9388" y="35416"/>
            <a:ext cx="6967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TNA UHB Clinical Education Structure</a:t>
            </a:r>
            <a:endParaRPr lang="en-GB" sz="28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3368530"/>
              </p:ext>
            </p:extLst>
          </p:nvPr>
        </p:nvGraphicFramePr>
        <p:xfrm>
          <a:off x="1547664" y="699542"/>
          <a:ext cx="597666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587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>
            <a:off x="7596336" y="195486"/>
            <a:ext cx="1440160" cy="4104176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Maintaining excellence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6512" y="985685"/>
            <a:ext cx="473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0091" y="959417"/>
            <a:ext cx="816762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QIA for RNA’s in practice within registered workforce numbers</a:t>
            </a:r>
          </a:p>
          <a:p>
            <a:endParaRPr lang="en-GB" b="1" dirty="0" smtClean="0"/>
          </a:p>
          <a:p>
            <a:r>
              <a:rPr lang="en-GB" b="1" dirty="0" smtClean="0"/>
              <a:t>Safer staffing allocation when acuity peaks within units</a:t>
            </a:r>
          </a:p>
          <a:p>
            <a:endParaRPr lang="en-GB" b="1" dirty="0" smtClean="0"/>
          </a:p>
          <a:p>
            <a:r>
              <a:rPr lang="en-GB" b="1" dirty="0" smtClean="0"/>
              <a:t>Continuous supervision and understanding of skills mix requirements</a:t>
            </a:r>
          </a:p>
          <a:p>
            <a:endParaRPr lang="en-GB" b="1" dirty="0" smtClean="0"/>
          </a:p>
          <a:p>
            <a:r>
              <a:rPr lang="en-GB" b="1" dirty="0" smtClean="0"/>
              <a:t>Constantly re-evaluating RNA’s roles and responsibilities in practice</a:t>
            </a:r>
          </a:p>
          <a:p>
            <a:r>
              <a:rPr lang="en-GB" b="1" dirty="0" smtClean="0"/>
              <a:t>in </a:t>
            </a:r>
            <a:r>
              <a:rPr lang="en-GB" b="1" dirty="0" smtClean="0"/>
              <a:t>conjunction with NMC 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1287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>
            <a:off x="7684740" y="181422"/>
            <a:ext cx="1440160" cy="4104176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Learning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332656" y="915566"/>
            <a:ext cx="10681001" cy="3046988"/>
          </a:xfrm>
          <a:prstGeom prst="rect">
            <a:avLst/>
          </a:prstGeom>
        </p:spPr>
        <p:txBody>
          <a:bodyPr vert="horz" anchor="t" anchorCtr="1">
            <a:spAutoFit/>
          </a:bodyPr>
          <a:lstStyle/>
          <a:p>
            <a:r>
              <a:rPr lang="en-GB" sz="1600" b="1" dirty="0">
                <a:cs typeface="Arial" panose="020B0604020202020204" pitchFamily="34" charset="0"/>
              </a:rPr>
              <a:t>NA program </a:t>
            </a:r>
            <a:r>
              <a:rPr lang="en-GB" sz="1600" b="1" dirty="0" smtClean="0">
                <a:cs typeface="Arial" panose="020B0604020202020204" pitchFamily="34" charset="0"/>
              </a:rPr>
              <a:t>established </a:t>
            </a:r>
            <a:r>
              <a:rPr lang="en-GB" sz="1600" b="1" dirty="0">
                <a:cs typeface="Arial" panose="020B0604020202020204" pitchFamily="34" charset="0"/>
              </a:rPr>
              <a:t>- focus on CPD opportunities and progressions</a:t>
            </a:r>
          </a:p>
          <a:p>
            <a:endParaRPr lang="en-GB" sz="1600" b="1" dirty="0">
              <a:cs typeface="Arial" panose="020B0604020202020204" pitchFamily="34" charset="0"/>
            </a:endParaRPr>
          </a:p>
          <a:p>
            <a:r>
              <a:rPr lang="en-GB" sz="1600" b="1" dirty="0">
                <a:cs typeface="Arial" panose="020B0604020202020204" pitchFamily="34" charset="0"/>
              </a:rPr>
              <a:t>Smashing through the glass ceiling – ‘earn and learn’, new to care program </a:t>
            </a:r>
          </a:p>
          <a:p>
            <a:endParaRPr lang="en-GB" sz="1600" b="1" dirty="0">
              <a:cs typeface="Arial" panose="020B0604020202020204" pitchFamily="34" charset="0"/>
            </a:endParaRPr>
          </a:p>
          <a:p>
            <a:r>
              <a:rPr lang="en-GB" sz="1600" b="1" dirty="0">
                <a:cs typeface="Arial" panose="020B0604020202020204" pitchFamily="34" charset="0"/>
              </a:rPr>
              <a:t>Post registration education and training – accessing specialist courses</a:t>
            </a:r>
          </a:p>
          <a:p>
            <a:endParaRPr lang="en-GB" sz="1600" b="1" dirty="0">
              <a:cs typeface="Arial" panose="020B0604020202020204" pitchFamily="34" charset="0"/>
            </a:endParaRPr>
          </a:p>
          <a:p>
            <a:r>
              <a:rPr lang="en-GB" sz="1600" b="1" dirty="0" smtClean="0">
                <a:cs typeface="Arial" panose="020B0604020202020204" pitchFamily="34" charset="0"/>
              </a:rPr>
              <a:t>Recognising </a:t>
            </a:r>
            <a:r>
              <a:rPr lang="en-GB" sz="1600" b="1" dirty="0">
                <a:cs typeface="Arial" panose="020B0604020202020204" pitchFamily="34" charset="0"/>
              </a:rPr>
              <a:t>CPD achievements – Assistant Lecturers B5, Clinical Educators B5</a:t>
            </a:r>
          </a:p>
          <a:p>
            <a:endParaRPr lang="en-GB" sz="1600" b="1" dirty="0">
              <a:cs typeface="Arial" panose="020B0604020202020204" pitchFamily="34" charset="0"/>
            </a:endParaRPr>
          </a:p>
          <a:p>
            <a:r>
              <a:rPr lang="en-GB" sz="1600" b="1" dirty="0">
                <a:cs typeface="Arial" panose="020B0604020202020204" pitchFamily="34" charset="0"/>
              </a:rPr>
              <a:t>HEI’s recognising NA experience - coping well academically with RN top </a:t>
            </a:r>
            <a:r>
              <a:rPr lang="en-GB" sz="1600" b="1" dirty="0" smtClean="0">
                <a:cs typeface="Arial" panose="020B0604020202020204" pitchFamily="34" charset="0"/>
              </a:rPr>
              <a:t>up </a:t>
            </a:r>
            <a:endParaRPr lang="en-GB" sz="1600" b="1" dirty="0">
              <a:cs typeface="Arial" panose="020B0604020202020204" pitchFamily="34" charset="0"/>
            </a:endParaRPr>
          </a:p>
          <a:p>
            <a:r>
              <a:rPr lang="en-GB" sz="1600" b="1" dirty="0" smtClean="0">
                <a:cs typeface="Arial" panose="020B0604020202020204" pitchFamily="34" charset="0"/>
              </a:rPr>
              <a:t>     </a:t>
            </a:r>
          </a:p>
          <a:p>
            <a:r>
              <a:rPr lang="en-GB" sz="1600" b="1" dirty="0" smtClean="0">
                <a:cs typeface="Arial" panose="020B0604020202020204" pitchFamily="34" charset="0"/>
              </a:rPr>
              <a:t>3x </a:t>
            </a:r>
            <a:r>
              <a:rPr lang="en-GB" sz="1600" b="1" dirty="0">
                <a:cs typeface="Arial" panose="020B0604020202020204" pitchFamily="34" charset="0"/>
              </a:rPr>
              <a:t>ITU RNA’s on RN top up program</a:t>
            </a:r>
          </a:p>
          <a:p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83783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>
            <a:off x="7596336" y="195486"/>
            <a:ext cx="1440160" cy="4104176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Wellbeing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AutoShape 2" descr="Whatsapp Icon Whatsapp Logo Whatsapp Icon Free Template, Whatsapp Icons,  Logo Icons, Template Icons PNG and Vector with Transparent Background for  Free Download | Logo design free templates, Instagram logo, Template f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1470"/>
            <a:ext cx="2101999" cy="168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9" y="3219822"/>
            <a:ext cx="2143125" cy="128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63638"/>
            <a:ext cx="210199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3125" y="339502"/>
            <a:ext cx="5310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ITU </a:t>
            </a:r>
            <a:r>
              <a:rPr lang="en-GB" dirty="0" err="1" smtClean="0"/>
              <a:t>Whatsapp</a:t>
            </a:r>
            <a:r>
              <a:rPr lang="en-GB" dirty="0" smtClean="0"/>
              <a:t> TNA/NA professional chat, point of </a:t>
            </a:r>
          </a:p>
          <a:p>
            <a:r>
              <a:rPr lang="en-GB" dirty="0" smtClean="0"/>
              <a:t>contact, professional platform for exams, learning </a:t>
            </a:r>
          </a:p>
          <a:p>
            <a:r>
              <a:rPr lang="en-GB" dirty="0" smtClean="0"/>
              <a:t>and training advice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423125" y="2068564"/>
            <a:ext cx="5592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20 PNA’s </a:t>
            </a:r>
            <a:r>
              <a:rPr lang="en-GB" dirty="0" smtClean="0"/>
              <a:t>in ITU to clinically supervise TNA’s/RNA’s, </a:t>
            </a:r>
          </a:p>
          <a:p>
            <a:r>
              <a:rPr lang="en-GB" dirty="0"/>
              <a:t>p</a:t>
            </a:r>
            <a:r>
              <a:rPr lang="en-GB" dirty="0" smtClean="0"/>
              <a:t>rovide restorative practice and confidential advice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466053" y="3402049"/>
            <a:ext cx="5442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Celebrate success, achievements, stay connected, </a:t>
            </a:r>
          </a:p>
          <a:p>
            <a:r>
              <a:rPr lang="en-GB" dirty="0" smtClean="0"/>
              <a:t>advertise conferences, training and development </a:t>
            </a:r>
          </a:p>
          <a:p>
            <a:r>
              <a:rPr lang="en-GB" dirty="0" smtClean="0"/>
              <a:t>opportunities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36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44184A-B80A-4D4A-8DC8-53D5CC87D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04" y="14939"/>
            <a:ext cx="8229600" cy="857250"/>
          </a:xfrm>
        </p:spPr>
        <p:txBody>
          <a:bodyPr/>
          <a:lstStyle/>
          <a:p>
            <a:pPr algn="ctr"/>
            <a:r>
              <a:rPr lang="en-GB" dirty="0" err="1" smtClean="0"/>
              <a:t>Neelam</a:t>
            </a:r>
            <a:r>
              <a:rPr lang="en-GB" dirty="0" smtClean="0"/>
              <a:t> </a:t>
            </a:r>
            <a:r>
              <a:rPr lang="en-GB" dirty="0"/>
              <a:t>- Critical Care &amp; UHB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04A91F25-E339-4E24-A1F6-3728465A4A36}"/>
              </a:ext>
            </a:extLst>
          </p:cNvPr>
          <p:cNvCxnSpPr/>
          <p:nvPr/>
        </p:nvCxnSpPr>
        <p:spPr>
          <a:xfrm>
            <a:off x="373516" y="3214688"/>
            <a:ext cx="83275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2E3C103B-0FEE-467C-9B24-A8B70DF90282}"/>
              </a:ext>
            </a:extLst>
          </p:cNvPr>
          <p:cNvCxnSpPr/>
          <p:nvPr/>
        </p:nvCxnSpPr>
        <p:spPr>
          <a:xfrm>
            <a:off x="1206274" y="3214688"/>
            <a:ext cx="0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6A78989-5FB5-451B-A7B3-EF37F75D470C}"/>
              </a:ext>
            </a:extLst>
          </p:cNvPr>
          <p:cNvSpPr txBox="1"/>
          <p:nvPr/>
        </p:nvSpPr>
        <p:spPr>
          <a:xfrm>
            <a:off x="453118" y="3735161"/>
            <a:ext cx="1506311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sz="1100" b="1" dirty="0"/>
              <a:t>2013 – Started as a HCA in Critical Care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F4D1D8A5-14F6-4409-8CFB-1ACC6997D1FE}"/>
              </a:ext>
            </a:extLst>
          </p:cNvPr>
          <p:cNvCxnSpPr>
            <a:cxnSpLocks/>
          </p:cNvCxnSpPr>
          <p:nvPr/>
        </p:nvCxnSpPr>
        <p:spPr>
          <a:xfrm rot="10800000">
            <a:off x="2424794" y="2700338"/>
            <a:ext cx="0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42D3739-5DFC-4A9E-BA09-62D38C4F37B2}"/>
              </a:ext>
            </a:extLst>
          </p:cNvPr>
          <p:cNvSpPr txBox="1"/>
          <p:nvPr/>
        </p:nvSpPr>
        <p:spPr>
          <a:xfrm>
            <a:off x="1811163" y="2292534"/>
            <a:ext cx="1714500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100" b="1" dirty="0" smtClean="0"/>
              <a:t>Achieved </a:t>
            </a:r>
            <a:r>
              <a:rPr lang="en-GB" sz="1100" b="1" dirty="0"/>
              <a:t>NVQ 2 + 3</a:t>
            </a:r>
          </a:p>
          <a:p>
            <a:pPr algn="ctr"/>
            <a:r>
              <a:rPr lang="en-GB" sz="1100" b="1" dirty="0"/>
              <a:t>despite dyscalculia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98E9DB12-5B3C-4B65-802F-53FCA5253302}"/>
              </a:ext>
            </a:extLst>
          </p:cNvPr>
          <p:cNvCxnSpPr/>
          <p:nvPr/>
        </p:nvCxnSpPr>
        <p:spPr>
          <a:xfrm>
            <a:off x="3347864" y="3214688"/>
            <a:ext cx="0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0BD99A8-B894-4DCF-BD51-7B22D5FB082F}"/>
              </a:ext>
            </a:extLst>
          </p:cNvPr>
          <p:cNvSpPr txBox="1"/>
          <p:nvPr/>
        </p:nvSpPr>
        <p:spPr>
          <a:xfrm>
            <a:off x="2415095" y="3784264"/>
            <a:ext cx="1865537" cy="9156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100" b="1" dirty="0"/>
              <a:t>2018 - Joined the TNA programme. </a:t>
            </a:r>
          </a:p>
          <a:p>
            <a:pPr algn="ctr"/>
            <a:r>
              <a:rPr lang="en-GB" sz="1100" b="1" dirty="0"/>
              <a:t>Knew  </a:t>
            </a:r>
            <a:r>
              <a:rPr lang="en-GB" sz="1100" b="1" dirty="0" smtClean="0"/>
              <a:t>she wanted </a:t>
            </a:r>
            <a:r>
              <a:rPr lang="en-GB" sz="1100" b="1" dirty="0"/>
              <a:t>to progress within Critical Care &amp; UHB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8E4800E8-3BC9-44AA-B5FC-2C13F09336D7}"/>
              </a:ext>
            </a:extLst>
          </p:cNvPr>
          <p:cNvCxnSpPr>
            <a:cxnSpLocks/>
          </p:cNvCxnSpPr>
          <p:nvPr/>
        </p:nvCxnSpPr>
        <p:spPr>
          <a:xfrm rot="10800000">
            <a:off x="4996544" y="2700338"/>
            <a:ext cx="0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7A7BA36-30DA-4B15-8FDF-70F2991E1231}"/>
              </a:ext>
            </a:extLst>
          </p:cNvPr>
          <p:cNvSpPr txBox="1"/>
          <p:nvPr/>
        </p:nvSpPr>
        <p:spPr>
          <a:xfrm>
            <a:off x="3684134" y="1573042"/>
            <a:ext cx="2347233" cy="11464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000" b="1" dirty="0"/>
              <a:t>2020 – COVID. Stepped up significantly in </a:t>
            </a:r>
            <a:r>
              <a:rPr lang="en-GB" sz="1000" b="1" dirty="0" smtClean="0"/>
              <a:t>her </a:t>
            </a:r>
            <a:r>
              <a:rPr lang="en-GB" sz="1000" b="1" dirty="0"/>
              <a:t>clinical role 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en-GB" sz="1000" b="1" dirty="0"/>
              <a:t>Trained reservists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en-GB" sz="1000" b="1" dirty="0"/>
              <a:t>Supported colleagues caring for critically ill  patients.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en-GB" sz="1000" b="1" dirty="0"/>
              <a:t>Achieved TNA Certificate of Excellence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4836CA9-0595-408A-B7B1-E433D4D5BF95}"/>
              </a:ext>
            </a:extLst>
          </p:cNvPr>
          <p:cNvCxnSpPr/>
          <p:nvPr/>
        </p:nvCxnSpPr>
        <p:spPr>
          <a:xfrm>
            <a:off x="6156176" y="3220811"/>
            <a:ext cx="0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BA74F69-F2FF-4D33-A86F-A0E1C161FC98}"/>
              </a:ext>
            </a:extLst>
          </p:cNvPr>
          <p:cNvSpPr txBox="1"/>
          <p:nvPr/>
        </p:nvSpPr>
        <p:spPr>
          <a:xfrm>
            <a:off x="5031196" y="3829020"/>
            <a:ext cx="2246197" cy="125418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100" b="1" dirty="0"/>
              <a:t>Dec 2020 – Became a Registered Nursing Associate in Critical Care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en-GB" sz="1100" b="1" dirty="0"/>
              <a:t>started Nursing </a:t>
            </a:r>
            <a:r>
              <a:rPr lang="en-GB" sz="1100" b="1" dirty="0" smtClean="0"/>
              <a:t>her </a:t>
            </a:r>
            <a:r>
              <a:rPr lang="en-GB" sz="1100" b="1" dirty="0"/>
              <a:t>own level 2 &amp; 3 patients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en-GB" sz="1100" b="1" dirty="0"/>
              <a:t>Supporting TNA’s on the unit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A54C2A93-EBA1-4003-9CB4-5E4436F21284}"/>
              </a:ext>
            </a:extLst>
          </p:cNvPr>
          <p:cNvCxnSpPr>
            <a:cxnSpLocks/>
          </p:cNvCxnSpPr>
          <p:nvPr/>
        </p:nvCxnSpPr>
        <p:spPr>
          <a:xfrm rot="10800000">
            <a:off x="7568294" y="2700338"/>
            <a:ext cx="0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69CBD4A-7842-49AD-BC22-3C524B10E183}"/>
              </a:ext>
            </a:extLst>
          </p:cNvPr>
          <p:cNvSpPr txBox="1"/>
          <p:nvPr/>
        </p:nvSpPr>
        <p:spPr>
          <a:xfrm>
            <a:off x="5940152" y="1525417"/>
            <a:ext cx="2948327" cy="11464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000" b="1" dirty="0" smtClean="0"/>
              <a:t>2021 </a:t>
            </a:r>
            <a:endParaRPr lang="en-GB" sz="1000" b="1" dirty="0"/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en-GB" sz="1000" b="1" dirty="0"/>
              <a:t>Nurse critically ill patients 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en-GB" sz="1000" b="1" dirty="0"/>
              <a:t>Won a ‘frontline worker of the year award’ 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en-GB" sz="1000" b="1" dirty="0"/>
              <a:t>Represented the Trust, Critical Care &amp; NA’s on a BBC Documentary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en-GB" sz="1000" b="1" dirty="0"/>
              <a:t>Present to TNA’s about qualifying 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en-GB" sz="1000" b="1" dirty="0"/>
              <a:t>Represent UHB at events 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A4836CA9-0595-408A-B7B1-E433D4D5BF95}"/>
              </a:ext>
            </a:extLst>
          </p:cNvPr>
          <p:cNvCxnSpPr/>
          <p:nvPr/>
        </p:nvCxnSpPr>
        <p:spPr>
          <a:xfrm>
            <a:off x="8701088" y="3214688"/>
            <a:ext cx="0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079812" y="3753041"/>
            <a:ext cx="10711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/>
              <a:t>2022 -</a:t>
            </a:r>
          </a:p>
          <a:p>
            <a:r>
              <a:rPr lang="en-GB" sz="1100" b="1" dirty="0" smtClean="0"/>
              <a:t>Commenced </a:t>
            </a:r>
          </a:p>
          <a:p>
            <a:r>
              <a:rPr lang="en-GB" sz="1100" b="1" dirty="0" smtClean="0"/>
              <a:t>RN Top Up </a:t>
            </a:r>
          </a:p>
          <a:p>
            <a:r>
              <a:rPr lang="en-GB" sz="1100" b="1" dirty="0" smtClean="0"/>
              <a:t>at UOB</a:t>
            </a:r>
            <a:endParaRPr lang="en-GB" sz="11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233" y="796522"/>
            <a:ext cx="1814208" cy="192818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9249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="" xmlns:a16="http://schemas.microsoft.com/office/drawing/2014/main" id="{37D3C281-BD6B-4CE2-A02B-811FA29CE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5526"/>
            <a:ext cx="2762622" cy="3429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6" t="29164" r="13389" b="61922"/>
          <a:stretch/>
        </p:blipFill>
        <p:spPr bwMode="auto">
          <a:xfrm>
            <a:off x="3272806" y="555526"/>
            <a:ext cx="5619674" cy="122413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="" xmlns:a16="http://schemas.microsoft.com/office/drawing/2014/main" id="{9BE758A9-2E4C-4367-899C-247C9A4C94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r="4139" b="53913"/>
          <a:stretch/>
        </p:blipFill>
        <p:spPr>
          <a:xfrm>
            <a:off x="3272806" y="1827531"/>
            <a:ext cx="2376264" cy="215699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323" y="1911292"/>
            <a:ext cx="3024336" cy="207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023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95486"/>
            <a:ext cx="374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RNA’s in practice on ITU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6488" y="659458"/>
            <a:ext cx="766748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Can be allocated to level 2 and 3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Can support CVVH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Can do all medicine administrations including IV’s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Can administer all blood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Can support Level 4 acuity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Can support side room allocations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Can undertake Step 1 competencies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Can </a:t>
            </a:r>
            <a:r>
              <a:rPr lang="en-GB" dirty="0"/>
              <a:t>u</a:t>
            </a:r>
            <a:r>
              <a:rPr lang="en-GB" dirty="0" smtClean="0"/>
              <a:t>ndertake further critical </a:t>
            </a:r>
            <a:r>
              <a:rPr lang="en-GB" dirty="0"/>
              <a:t>c</a:t>
            </a:r>
            <a:r>
              <a:rPr lang="en-GB" dirty="0" smtClean="0"/>
              <a:t>are education and training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Can support  safer staffing </a:t>
            </a:r>
            <a:r>
              <a:rPr lang="en-GB" dirty="0" smtClean="0"/>
              <a:t>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Can be allocated student TNA’s </a:t>
            </a:r>
            <a:endParaRPr lang="en-GB" dirty="0" smtClean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Can’t work under PGD’s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Can’t be allocated </a:t>
            </a:r>
            <a:r>
              <a:rPr lang="en-GB" dirty="0" smtClean="0"/>
              <a:t>students RN’s, </a:t>
            </a:r>
            <a:r>
              <a:rPr lang="en-GB" dirty="0" smtClean="0"/>
              <a:t>assess and mentor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Can’t supervise </a:t>
            </a:r>
            <a:r>
              <a:rPr lang="en-GB" dirty="0" smtClean="0"/>
              <a:t>registered practitioners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310" y="1088554"/>
            <a:ext cx="11239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17764"/>
            <a:ext cx="1106984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943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7886700" cy="1059873"/>
          </a:xfrm>
        </p:spPr>
        <p:txBody>
          <a:bodyPr>
            <a:noAutofit/>
          </a:bodyPr>
          <a:lstStyle/>
          <a:p>
            <a:r>
              <a:rPr lang="en-GB" sz="2400" b="1" dirty="0"/>
              <a:t>Objectives: A flexible, diverse, work force in critical care </a:t>
            </a:r>
            <a:br>
              <a:rPr lang="en-GB" sz="2400" b="1" dirty="0"/>
            </a:br>
            <a:r>
              <a:rPr lang="en-GB" sz="2400" b="1" dirty="0"/>
              <a:t>                     Support the pipeline of staff into </a:t>
            </a:r>
            <a:r>
              <a:rPr lang="en-GB" sz="2400" b="1" dirty="0" smtClean="0"/>
              <a:t>ITU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/>
              <a:t>                     Skills that move with the patient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000" dirty="0"/>
              <a:t>                   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31241"/>
              </p:ext>
            </p:extLst>
          </p:nvPr>
        </p:nvGraphicFramePr>
        <p:xfrm>
          <a:off x="2987824" y="1059582"/>
          <a:ext cx="5578878" cy="3173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56959725"/>
              </p:ext>
            </p:extLst>
          </p:nvPr>
        </p:nvGraphicFramePr>
        <p:xfrm>
          <a:off x="224445" y="1639993"/>
          <a:ext cx="2369127" cy="2793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52320" y="1995686"/>
            <a:ext cx="1284316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sz="1400" b="1" dirty="0" smtClean="0">
                <a:solidFill>
                  <a:schemeClr val="tx2">
                    <a:lumMod val="10000"/>
                  </a:schemeClr>
                </a:solidFill>
              </a:rPr>
              <a:t>TNA/RNA/RN </a:t>
            </a:r>
            <a:r>
              <a:rPr lang="en-GB" sz="1400" b="1" dirty="0">
                <a:solidFill>
                  <a:schemeClr val="tx2">
                    <a:lumMod val="10000"/>
                  </a:schemeClr>
                </a:solidFill>
              </a:rPr>
              <a:t>training pathway</a:t>
            </a:r>
          </a:p>
        </p:txBody>
      </p:sp>
    </p:spTree>
    <p:extLst>
      <p:ext uri="{BB962C8B-B14F-4D97-AF65-F5344CB8AC3E}">
        <p14:creationId xmlns:p14="http://schemas.microsoft.com/office/powerpoint/2010/main" val="46577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2576" y="339502"/>
            <a:ext cx="8229600" cy="857250"/>
          </a:xfrm>
        </p:spPr>
        <p:txBody>
          <a:bodyPr/>
          <a:lstStyle/>
          <a:p>
            <a:r>
              <a:rPr lang="en-GB" dirty="0" smtClean="0"/>
              <a:t>Why/Why not?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616" y="1651968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WHY - </a:t>
            </a:r>
            <a:r>
              <a:rPr lang="en-GB" sz="1800" i="1" dirty="0">
                <a:solidFill>
                  <a:schemeClr val="tx1"/>
                </a:solidFill>
              </a:rPr>
              <a:t>Our aim was to create a new career pathway for our </a:t>
            </a:r>
            <a:r>
              <a:rPr lang="en-GB" sz="1800" i="1" dirty="0" smtClean="0">
                <a:solidFill>
                  <a:schemeClr val="tx1"/>
                </a:solidFill>
              </a:rPr>
              <a:t>HCSW’s </a:t>
            </a:r>
            <a:r>
              <a:rPr lang="en-GB" sz="1800" i="1" dirty="0">
                <a:solidFill>
                  <a:schemeClr val="tx1"/>
                </a:solidFill>
              </a:rPr>
              <a:t>and also to develop a pathway for our local population to enter nursing through </a:t>
            </a:r>
            <a:r>
              <a:rPr lang="en-GB" sz="1800" i="1" dirty="0" smtClean="0">
                <a:solidFill>
                  <a:schemeClr val="tx1"/>
                </a:solidFill>
              </a:rPr>
              <a:t>widening </a:t>
            </a:r>
            <a:r>
              <a:rPr lang="en-GB" sz="1800" i="1" dirty="0">
                <a:solidFill>
                  <a:schemeClr val="tx1"/>
                </a:solidFill>
              </a:rPr>
              <a:t>participation and entry without </a:t>
            </a:r>
            <a:r>
              <a:rPr lang="en-GB" sz="1800" i="1" dirty="0" smtClean="0">
                <a:solidFill>
                  <a:schemeClr val="tx1"/>
                </a:solidFill>
              </a:rPr>
              <a:t>experience.</a:t>
            </a:r>
          </a:p>
          <a:p>
            <a:endParaRPr lang="en-GB" sz="18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/>
              <a:t>Why Not? </a:t>
            </a:r>
            <a:r>
              <a:rPr lang="en-GB" sz="1800" dirty="0" smtClean="0"/>
              <a:t>– </a:t>
            </a:r>
            <a:r>
              <a:rPr lang="en-GB" sz="1800" i="1" dirty="0" smtClean="0">
                <a:solidFill>
                  <a:schemeClr val="tx1"/>
                </a:solidFill>
              </a:rPr>
              <a:t>Wouldn’t work in specialist area such as ITU. Can’t use existing RN budget and vacancies. Can’t support the additional educational burden on already fatigued mentors and assessors.  </a:t>
            </a:r>
            <a:endParaRPr lang="en-GB" sz="1800" i="1" dirty="0">
              <a:solidFill>
                <a:schemeClr val="tx1"/>
              </a:solidFill>
            </a:endParaRPr>
          </a:p>
        </p:txBody>
      </p:sp>
      <p:sp>
        <p:nvSpPr>
          <p:cNvPr id="4" name="AutoShape 2" descr="Thinking Emoji [Free Download IOS Emojis] | Emoji Is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0338"/>
            <a:ext cx="1591444" cy="149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733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8630"/>
            <a:ext cx="6096000" cy="422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43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1470"/>
            <a:ext cx="8229600" cy="857250"/>
          </a:xfrm>
        </p:spPr>
        <p:txBody>
          <a:bodyPr/>
          <a:lstStyle/>
          <a:p>
            <a:r>
              <a:rPr lang="en-GB" dirty="0" smtClean="0"/>
              <a:t>Workforce Constraints 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699542"/>
            <a:ext cx="8229600" cy="3394472"/>
          </a:xfrm>
        </p:spPr>
        <p:txBody>
          <a:bodyPr/>
          <a:lstStyle/>
          <a:p>
            <a:r>
              <a:rPr lang="en-GB" sz="2400" dirty="0" smtClean="0"/>
              <a:t>88 Level 3 beds across 3 Hospital Sites – 480 RN’s, 53 HCSW’s </a:t>
            </a:r>
          </a:p>
          <a:p>
            <a:r>
              <a:rPr lang="en-GB" sz="2400" dirty="0" smtClean="0"/>
              <a:t>Unavailability Pre-COVID: 25-30%</a:t>
            </a:r>
          </a:p>
          <a:p>
            <a:r>
              <a:rPr lang="en-GB" sz="2400" dirty="0" smtClean="0"/>
              <a:t>Retention being the biggest risk to the service</a:t>
            </a:r>
          </a:p>
          <a:p>
            <a:r>
              <a:rPr lang="en-GB" sz="2400" dirty="0" smtClean="0"/>
              <a:t>RN Pipelines not sufficient to bridge the RN gaps</a:t>
            </a:r>
          </a:p>
          <a:p>
            <a:r>
              <a:rPr lang="en-GB" sz="2400" dirty="0" smtClean="0"/>
              <a:t>Retirements peaking </a:t>
            </a:r>
            <a:endParaRPr lang="en-GB" sz="2400" dirty="0"/>
          </a:p>
        </p:txBody>
      </p:sp>
      <p:pic>
        <p:nvPicPr>
          <p:cNvPr id="4" name="Picture 4" descr="Image result for images of nursing workfo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207" y="2862064"/>
            <a:ext cx="2800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01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8D3AA2-9910-422A-88EA-4750CE553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0"/>
            <a:ext cx="9180512" cy="229512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12B3D724-ECFF-4261-8E94-9F8ABD72B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876726"/>
            <a:ext cx="4248472" cy="1214844"/>
          </a:xfrm>
        </p:spPr>
        <p:txBody>
          <a:bodyPr>
            <a:normAutofit/>
          </a:bodyPr>
          <a:lstStyle/>
          <a:p>
            <a:pPr algn="l"/>
            <a:r>
              <a:rPr lang="en-GB" sz="2400" dirty="0" smtClean="0"/>
              <a:t>5 HCSW’s from Critical Care Services commenced their TNA training  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235350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+mj-lt"/>
              </a:rPr>
              <a:t>Then – Cohort 1- 2017/19</a:t>
            </a:r>
            <a:endParaRPr lang="en-GB" sz="28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235350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+mj-lt"/>
              </a:rPr>
              <a:t>Now – 2022/24 - Cohort 13</a:t>
            </a:r>
            <a:endParaRPr lang="en-GB" sz="28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287672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</a:rPr>
              <a:t>13 ITU RNA’s</a:t>
            </a:r>
          </a:p>
          <a:p>
            <a:r>
              <a:rPr lang="en-GB" sz="2400" dirty="0" smtClean="0">
                <a:latin typeface="+mj-lt"/>
              </a:rPr>
              <a:t>51 ITU TNA’s (funded 58 </a:t>
            </a:r>
            <a:r>
              <a:rPr lang="en-GB" sz="2400" dirty="0" err="1" smtClean="0">
                <a:latin typeface="+mj-lt"/>
              </a:rPr>
              <a:t>wte</a:t>
            </a:r>
            <a:r>
              <a:rPr lang="en-GB" sz="2400" dirty="0" smtClean="0">
                <a:latin typeface="+mj-lt"/>
              </a:rPr>
              <a:t>)</a:t>
            </a:r>
          </a:p>
          <a:p>
            <a:r>
              <a:rPr lang="en-GB" sz="2400" dirty="0" smtClean="0">
                <a:latin typeface="+mj-lt"/>
              </a:rPr>
              <a:t>Trajectory -64 RNA’s by 2024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165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14677" r="36282" b="19052"/>
          <a:stretch/>
        </p:blipFill>
        <p:spPr bwMode="auto">
          <a:xfrm>
            <a:off x="1691680" y="771550"/>
            <a:ext cx="5112568" cy="337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7263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Critical Care Cohort 1 – 2017-2019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429395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1470"/>
            <a:ext cx="8229600" cy="857250"/>
          </a:xfrm>
        </p:spPr>
        <p:txBody>
          <a:bodyPr/>
          <a:lstStyle/>
          <a:p>
            <a:r>
              <a:rPr lang="en-GB" dirty="0" smtClean="0"/>
              <a:t>UHB Cohort 1 (2017/19)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1419622"/>
            <a:ext cx="2880320" cy="201622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0" t="19215" r="11201"/>
          <a:stretch/>
        </p:blipFill>
        <p:spPr bwMode="auto">
          <a:xfrm>
            <a:off x="755576" y="843558"/>
            <a:ext cx="705678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548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Trainee deployment (we never say no)</a:t>
            </a:r>
            <a:endParaRPr lang="en-GB" dirty="0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059582"/>
            <a:ext cx="8229600" cy="310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19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Nursing Attrition Rates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Around 12,500 nurses in adult social care in England left their jobs in 2019-20, representing a turnover rate of 41.3</a:t>
            </a:r>
            <a:r>
              <a:rPr lang="en-GB" b="1" dirty="0" smtClean="0"/>
              <a:t>%</a:t>
            </a:r>
            <a:endParaRPr lang="en-GB" dirty="0" smtClean="0"/>
          </a:p>
          <a:p>
            <a:r>
              <a:rPr lang="en-GB" b="1" dirty="0" smtClean="0">
                <a:latin typeface="+mn-lt"/>
              </a:rPr>
              <a:t>Student Nurse attrition rates in England at 25%</a:t>
            </a:r>
          </a:p>
          <a:p>
            <a:r>
              <a:rPr lang="en-GB" b="1" dirty="0" smtClean="0">
                <a:solidFill>
                  <a:srgbClr val="FFC000"/>
                </a:solidFill>
                <a:latin typeface="+mn-lt"/>
              </a:rPr>
              <a:t>UHB TNA attrition rates at 14%</a:t>
            </a:r>
          </a:p>
          <a:p>
            <a:pPr marL="0" indent="0">
              <a:buNone/>
            </a:pPr>
            <a:endParaRPr lang="en-GB" b="1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004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-252536" y="86354"/>
            <a:ext cx="2883658" cy="4322439"/>
          </a:xfrm>
          <a:prstGeom prst="rect">
            <a:avLst/>
          </a:prstGeom>
        </p:spPr>
      </p:pic>
      <p:sp>
        <p:nvSpPr>
          <p:cNvPr id="2" name="Up Arrow 1"/>
          <p:cNvSpPr/>
          <p:nvPr/>
        </p:nvSpPr>
        <p:spPr>
          <a:xfrm>
            <a:off x="7596336" y="195486"/>
            <a:ext cx="1440160" cy="4104176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Workforce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843558"/>
            <a:ext cx="56938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    </a:t>
            </a:r>
          </a:p>
          <a:p>
            <a:endParaRPr lang="en-GB" dirty="0" smtClean="0"/>
          </a:p>
          <a:p>
            <a:r>
              <a:rPr lang="en-GB" dirty="0" smtClean="0"/>
              <a:t>     </a:t>
            </a:r>
          </a:p>
          <a:p>
            <a:endParaRPr lang="en-GB" dirty="0" smtClean="0"/>
          </a:p>
          <a:p>
            <a:r>
              <a:rPr lang="en-GB" dirty="0" smtClean="0"/>
              <a:t>     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846002"/>
              </p:ext>
            </p:extLst>
          </p:nvPr>
        </p:nvGraphicFramePr>
        <p:xfrm>
          <a:off x="2123728" y="1491630"/>
          <a:ext cx="5616624" cy="1896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9315"/>
                <a:gridCol w="722718"/>
                <a:gridCol w="1048824"/>
                <a:gridCol w="495767"/>
              </a:tblGrid>
              <a:tr h="5545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Mar-22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Nurse Associate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Trainee Nurse Associate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Grand Total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314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UNIVERSITY HOSPITALS BIRMINGHAM NHS FOUNDATION TRUST</a:t>
                      </a:r>
                      <a:endParaRPr lang="en-GB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102.71</a:t>
                      </a:r>
                      <a:endParaRPr lang="en-GB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288.63</a:t>
                      </a:r>
                      <a:endParaRPr lang="en-GB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391.34</a:t>
                      </a:r>
                      <a:endParaRPr lang="en-GB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703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MANCHESTER UNIVERSITY NHS FOUNDATION TRUST</a:t>
                      </a:r>
                      <a:endParaRPr lang="en-GB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154.53</a:t>
                      </a:r>
                      <a:endParaRPr lang="en-GB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181.44</a:t>
                      </a:r>
                      <a:endParaRPr lang="en-GB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335.97</a:t>
                      </a:r>
                      <a:endParaRPr lang="en-GB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314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NORTHERN CARE ALLIANCE NHS FOUNDATION TRUST</a:t>
                      </a:r>
                      <a:endParaRPr lang="en-GB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98.63</a:t>
                      </a:r>
                      <a:endParaRPr lang="en-GB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110.6</a:t>
                      </a:r>
                      <a:endParaRPr lang="en-GB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209.23</a:t>
                      </a:r>
                      <a:endParaRPr lang="en-GB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859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LEEDS TEACHING HOSPITALS NHS TRUST</a:t>
                      </a:r>
                      <a:endParaRPr lang="en-GB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54.57</a:t>
                      </a:r>
                      <a:endParaRPr lang="en-GB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149.92</a:t>
                      </a:r>
                      <a:endParaRPr lang="en-GB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204.49</a:t>
                      </a:r>
                      <a:endParaRPr lang="en-GB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411760" y="504900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National Trajectory for TNA/RNA Roles</a:t>
            </a:r>
          </a:p>
        </p:txBody>
      </p:sp>
    </p:spTree>
    <p:extLst>
      <p:ext uri="{BB962C8B-B14F-4D97-AF65-F5344CB8AC3E}">
        <p14:creationId xmlns:p14="http://schemas.microsoft.com/office/powerpoint/2010/main" val="341668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UHB_fordark">
      <a:dk1>
        <a:srgbClr val="FFFFFF"/>
      </a:dk1>
      <a:lt1>
        <a:srgbClr val="FFFFFF"/>
      </a:lt1>
      <a:dk2>
        <a:srgbClr val="663399"/>
      </a:dk2>
      <a:lt2>
        <a:srgbClr val="B8CCE4"/>
      </a:lt2>
      <a:accent1>
        <a:srgbClr val="4F81BD"/>
      </a:accent1>
      <a:accent2>
        <a:srgbClr val="66CC3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HB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9EFF9055FDCB448D6403DD27D09CA8" ma:contentTypeVersion="2" ma:contentTypeDescription="Create a new document." ma:contentTypeScope="" ma:versionID="b1cf7ccaeb099dc23266f54e06959ea4">
  <xsd:schema xmlns:xsd="http://www.w3.org/2001/XMLSchema" xmlns:xs="http://www.w3.org/2001/XMLSchema" xmlns:p="http://schemas.microsoft.com/office/2006/metadata/properties" xmlns:ns2="996e6b40-3302-403e-a857-f456f8d335b7" targetNamespace="http://schemas.microsoft.com/office/2006/metadata/properties" ma:root="true" ma:fieldsID="f1897b6ff2f9214bcd15f33aaf85dd99" ns2:_="">
    <xsd:import namespace="996e6b40-3302-403e-a857-f456f8d335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6e6b40-3302-403e-a857-f456f8d33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4A8678-0175-46FC-A959-4C24623F1B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E2E079-81FB-4132-A530-A1EEFABE26E0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996e6b40-3302-403e-a857-f456f8d335b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996AA5A-6694-442B-A6DB-E7684A3AFE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6e6b40-3302-403e-a857-f456f8d335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5058</TotalTime>
  <Words>817</Words>
  <Application>Microsoft Office PowerPoint</Application>
  <PresentationFormat>On-screen Show (16:9)</PresentationFormat>
  <Paragraphs>176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</vt:lpstr>
      <vt:lpstr>Why/Why not?</vt:lpstr>
      <vt:lpstr>Workforce Constraints  </vt:lpstr>
      <vt:lpstr>5 HCSW’s from Critical Care Services commenced their TNA training  </vt:lpstr>
      <vt:lpstr>PowerPoint Presentation</vt:lpstr>
      <vt:lpstr>UHB Cohort 1 (2017/19)</vt:lpstr>
      <vt:lpstr>Trainee deployment (we never say no)</vt:lpstr>
      <vt:lpstr>Nursing Attrition 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Neelam - Critical Care &amp; UHB</vt:lpstr>
      <vt:lpstr>PowerPoint Presentation</vt:lpstr>
      <vt:lpstr>PowerPoint Presentation</vt:lpstr>
      <vt:lpstr>Objectives: A flexible, diverse, work force in critical care                       Support the pipeline of staff into ITU                      Skills that move with the patient                    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Ricks</dc:creator>
  <cp:lastModifiedBy>Fiona Wyton</cp:lastModifiedBy>
  <cp:revision>146</cp:revision>
  <dcterms:created xsi:type="dcterms:W3CDTF">2017-11-15T08:13:33Z</dcterms:created>
  <dcterms:modified xsi:type="dcterms:W3CDTF">2022-07-11T07:24:31Z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0x010100A09EFF9055FDCB448D6403DD27D09CA8</vt:lpwstr>
  </property>
</Properties>
</file>